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514" r:id="rId2"/>
    <p:sldId id="5131" r:id="rId3"/>
    <p:sldId id="5130" r:id="rId4"/>
    <p:sldId id="1074" r:id="rId5"/>
    <p:sldId id="5128" r:id="rId6"/>
    <p:sldId id="5129" r:id="rId7"/>
    <p:sldId id="295" r:id="rId8"/>
    <p:sldId id="915" r:id="rId9"/>
    <p:sldId id="1068" r:id="rId10"/>
    <p:sldId id="1071" r:id="rId11"/>
    <p:sldId id="299" r:id="rId12"/>
    <p:sldId id="300" r:id="rId13"/>
    <p:sldId id="1082" r:id="rId14"/>
    <p:sldId id="298" r:id="rId15"/>
    <p:sldId id="1052" r:id="rId16"/>
    <p:sldId id="984" r:id="rId17"/>
    <p:sldId id="985" r:id="rId18"/>
    <p:sldId id="1069" r:id="rId19"/>
    <p:sldId id="278" r:id="rId20"/>
    <p:sldId id="1081" r:id="rId21"/>
    <p:sldId id="1051" r:id="rId22"/>
    <p:sldId id="1043" r:id="rId23"/>
    <p:sldId id="1045" r:id="rId24"/>
    <p:sldId id="950" r:id="rId25"/>
    <p:sldId id="5123" r:id="rId26"/>
    <p:sldId id="469" r:id="rId27"/>
    <p:sldId id="5099" r:id="rId28"/>
    <p:sldId id="476" r:id="rId29"/>
    <p:sldId id="503" r:id="rId30"/>
    <p:sldId id="5112" r:id="rId31"/>
    <p:sldId id="5004" r:id="rId32"/>
    <p:sldId id="5025" r:id="rId33"/>
    <p:sldId id="331" r:id="rId34"/>
    <p:sldId id="332" r:id="rId35"/>
    <p:sldId id="5027" r:id="rId36"/>
    <p:sldId id="5088" r:id="rId37"/>
    <p:sldId id="5087" r:id="rId38"/>
    <p:sldId id="5028" r:id="rId39"/>
    <p:sldId id="5079" r:id="rId40"/>
    <p:sldId id="5073" r:id="rId41"/>
    <p:sldId id="5091" r:id="rId42"/>
    <p:sldId id="5111" r:id="rId43"/>
    <p:sldId id="473" r:id="rId44"/>
    <p:sldId id="5121" r:id="rId45"/>
    <p:sldId id="5097" r:id="rId46"/>
    <p:sldId id="5114" r:id="rId47"/>
    <p:sldId id="930" r:id="rId48"/>
    <p:sldId id="5115" r:id="rId49"/>
    <p:sldId id="5116" r:id="rId50"/>
    <p:sldId id="5117" r:id="rId51"/>
    <p:sldId id="5118" r:id="rId52"/>
    <p:sldId id="5119" r:id="rId53"/>
    <p:sldId id="5120" r:id="rId54"/>
    <p:sldId id="5122" r:id="rId55"/>
    <p:sldId id="5124" r:id="rId56"/>
    <p:sldId id="5092" r:id="rId57"/>
    <p:sldId id="5109" r:id="rId58"/>
    <p:sldId id="460" r:id="rId59"/>
    <p:sldId id="5098" r:id="rId60"/>
    <p:sldId id="5113" r:id="rId61"/>
    <p:sldId id="5100" r:id="rId62"/>
    <p:sldId id="5127" r:id="rId63"/>
    <p:sldId id="5101" r:id="rId64"/>
    <p:sldId id="5102" r:id="rId65"/>
    <p:sldId id="5103" r:id="rId66"/>
    <p:sldId id="5104" r:id="rId67"/>
    <p:sldId id="5105" r:id="rId68"/>
    <p:sldId id="5106" r:id="rId69"/>
    <p:sldId id="5108" r:id="rId70"/>
    <p:sldId id="5125" r:id="rId71"/>
    <p:sldId id="5089" r:id="rId72"/>
    <p:sldId id="613" r:id="rId73"/>
    <p:sldId id="614" r:id="rId74"/>
    <p:sldId id="615" r:id="rId75"/>
    <p:sldId id="616" r:id="rId76"/>
    <p:sldId id="617" r:id="rId77"/>
    <p:sldId id="493" r:id="rId78"/>
    <p:sldId id="450" r:id="rId79"/>
    <p:sldId id="453" r:id="rId80"/>
    <p:sldId id="5039" r:id="rId81"/>
    <p:sldId id="381"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32"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4"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25A8F-BA84-4F50-A406-1212EC014854}"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E99A7-0FA7-4144-9733-FE5AB66F579A}" type="slidenum">
              <a:rPr lang="zh-CN" altLang="en-US" smtClean="0"/>
              <a:t>‹#›</a:t>
            </a:fld>
            <a:endParaRPr lang="zh-CN" altLang="en-US"/>
          </a:p>
        </p:txBody>
      </p:sp>
    </p:spTree>
    <p:extLst>
      <p:ext uri="{BB962C8B-B14F-4D97-AF65-F5344CB8AC3E}">
        <p14:creationId xmlns:p14="http://schemas.microsoft.com/office/powerpoint/2010/main" val="2332972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a:t>
            </a:fld>
            <a:endParaRPr lang="zh-CN" altLang="en-US"/>
          </a:p>
        </p:txBody>
      </p:sp>
    </p:spTree>
    <p:extLst>
      <p:ext uri="{BB962C8B-B14F-4D97-AF65-F5344CB8AC3E}">
        <p14:creationId xmlns:p14="http://schemas.microsoft.com/office/powerpoint/2010/main" val="4160956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18</a:t>
            </a:fld>
            <a:endParaRPr lang="zh-CN" altLang="en-US"/>
          </a:p>
        </p:txBody>
      </p:sp>
    </p:spTree>
    <p:extLst>
      <p:ext uri="{BB962C8B-B14F-4D97-AF65-F5344CB8AC3E}">
        <p14:creationId xmlns:p14="http://schemas.microsoft.com/office/powerpoint/2010/main" val="3725493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22</a:t>
            </a:fld>
            <a:endParaRPr lang="zh-CN" altLang="en-US"/>
          </a:p>
        </p:txBody>
      </p:sp>
    </p:spTree>
    <p:extLst>
      <p:ext uri="{BB962C8B-B14F-4D97-AF65-F5344CB8AC3E}">
        <p14:creationId xmlns:p14="http://schemas.microsoft.com/office/powerpoint/2010/main" val="1500429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EF8781-4512-43CD-9FA0-A605CF7FA744}" type="slidenum">
              <a:rPr lang="zh-CN" altLang="en-US" smtClean="0"/>
              <a:t>28</a:t>
            </a:fld>
            <a:endParaRPr lang="zh-CN" altLang="en-US"/>
          </a:p>
        </p:txBody>
      </p:sp>
    </p:spTree>
    <p:extLst>
      <p:ext uri="{BB962C8B-B14F-4D97-AF65-F5344CB8AC3E}">
        <p14:creationId xmlns:p14="http://schemas.microsoft.com/office/powerpoint/2010/main" val="268742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首先是疾病机制探索，在罕见病队列的基础研究中，很重要的一个任务是新基因的挖掘。我们现有的平均诊断率大约在</a:t>
            </a:r>
            <a:r>
              <a:rPr lang="en-US" altLang="zh-CN" dirty="0"/>
              <a:t>30-40%</a:t>
            </a:r>
            <a:r>
              <a:rPr lang="zh-CN" altLang="en-US" dirty="0"/>
              <a:t>，有很多诊断阴性的样本，存在大量未知功能基因变异，需要继续将研究范围缩小，虽然我们有一些基因负荷分析流程，但是候选列表的基因仍然很多；另一方面，考虑到和癌症研究不同，罕见病很难获取大规模的组织样本进行多组学检测，通过机制分析锁定致病基因；因此，考虑到儿童遗传疾病的特点，我们制定了一个策略，将目光锁定到胚胎发育时期，在已有的胚胎发育数据中开发算法挖掘关键发育阶段的关键基因。研究的课题包括两个</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1133B5A4-E1C5-4B9F-9B75-F39EC2023999}" type="slidenum">
              <a:rPr lang="zh-CN" altLang="en-US" smtClean="0"/>
              <a:pPr>
                <a:defRPr/>
              </a:pPr>
              <a:t>31</a:t>
            </a:fld>
            <a:endParaRPr lang="zh-CN" altLang="en-US"/>
          </a:p>
        </p:txBody>
      </p:sp>
    </p:spTree>
    <p:extLst>
      <p:ext uri="{BB962C8B-B14F-4D97-AF65-F5344CB8AC3E}">
        <p14:creationId xmlns:p14="http://schemas.microsoft.com/office/powerpoint/2010/main" val="383846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首先介绍一个概念，隐藏驱动因子，它的异常活性会导致</a:t>
            </a:r>
            <a:r>
              <a:rPr lang="en-US" altLang="zh-CN" dirty="0"/>
              <a:t>XXX</a:t>
            </a:r>
            <a:r>
              <a:rPr lang="zh-CN" altLang="en-US" dirty="0"/>
              <a:t>，在罕见病中，这种驱动因子可能直接是致病基因，也有可能是致病基因影响的下游核心，可以用于</a:t>
            </a:r>
            <a:r>
              <a:rPr lang="zh-CN" altLang="en-US" dirty="0">
                <a:latin typeface="微软雅黑" panose="020B0503020204020204" pitchFamily="34" charset="-122"/>
                <a:ea typeface="微软雅黑" panose="020B0503020204020204" pitchFamily="34" charset="-122"/>
              </a:rPr>
              <a:t>精准分型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精准治疗。在这个过程中，我们强调的是活性，也不是传统意义的转录组、蛋白质组表达，</a:t>
            </a:r>
            <a:r>
              <a:rPr lang="en-US" altLang="zh-CN" dirty="0">
                <a:latin typeface="微软雅黑" panose="020B0503020204020204" pitchFamily="34" charset="-122"/>
                <a:ea typeface="微软雅黑" panose="020B0503020204020204" pitchFamily="34" charset="-122"/>
              </a:rPr>
              <a:t>XXX</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1133B5A4-E1C5-4B9F-9B75-F39EC2023999}" type="slidenum">
              <a:rPr lang="zh-CN" altLang="en-US" smtClean="0"/>
              <a:pPr>
                <a:defRPr/>
              </a:pPr>
              <a:t>32</a:t>
            </a:fld>
            <a:endParaRPr lang="zh-CN" altLang="en-US"/>
          </a:p>
        </p:txBody>
      </p:sp>
    </p:spTree>
    <p:extLst>
      <p:ext uri="{BB962C8B-B14F-4D97-AF65-F5344CB8AC3E}">
        <p14:creationId xmlns:p14="http://schemas.microsoft.com/office/powerpoint/2010/main" val="2296060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133B5A4-E1C5-4B9F-9B75-F39EC2023999}" type="slidenum">
              <a:rPr lang="zh-CN" altLang="en-US" smtClean="0"/>
              <a:pPr>
                <a:defRPr/>
              </a:pPr>
              <a:t>35</a:t>
            </a:fld>
            <a:endParaRPr lang="zh-CN" altLang="en-US"/>
          </a:p>
        </p:txBody>
      </p:sp>
    </p:spTree>
    <p:extLst>
      <p:ext uri="{BB962C8B-B14F-4D97-AF65-F5344CB8AC3E}">
        <p14:creationId xmlns:p14="http://schemas.microsoft.com/office/powerpoint/2010/main" val="210620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1133B5A4-E1C5-4B9F-9B75-F39EC2023999}" type="slidenum">
              <a:rPr lang="zh-CN" altLang="en-US" smtClean="0"/>
              <a:pPr>
                <a:defRPr/>
              </a:pPr>
              <a:t>37</a:t>
            </a:fld>
            <a:endParaRPr lang="zh-CN" altLang="en-US"/>
          </a:p>
        </p:txBody>
      </p:sp>
    </p:spTree>
    <p:extLst>
      <p:ext uri="{BB962C8B-B14F-4D97-AF65-F5344CB8AC3E}">
        <p14:creationId xmlns:p14="http://schemas.microsoft.com/office/powerpoint/2010/main" val="3505046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latin typeface="黑体" panose="02010609060101010101" pitchFamily="49" charset="-122"/>
                <a:ea typeface="黑体" panose="02010609060101010101" pitchFamily="49" charset="-122"/>
                <a:cs typeface="Arial" panose="020B0604020202020204" pitchFamily="34" charset="0"/>
              </a:rPr>
              <a:t>生物信息部分</a:t>
            </a:r>
            <a:endParaRPr lang="en-US" altLang="zh-CN" dirty="0">
              <a:latin typeface="黑体" panose="02010609060101010101" pitchFamily="49" charset="-122"/>
              <a:ea typeface="黑体" panose="02010609060101010101" pitchFamily="49" charset="-122"/>
              <a:cs typeface="Arial" panose="020B0604020202020204" pitchFamily="34" charset="0"/>
            </a:endParaRPr>
          </a:p>
          <a:p>
            <a:pPr marL="0" indent="0">
              <a:buNone/>
            </a:pPr>
            <a:r>
              <a:rPr lang="zh-CN" altLang="en-US" dirty="0">
                <a:latin typeface="黑体" panose="02010609060101010101" pitchFamily="49" charset="-122"/>
                <a:ea typeface="黑体" panose="02010609060101010101" pitchFamily="49" charset="-122"/>
                <a:cs typeface="Arial" panose="020B0604020202020204" pitchFamily="34" charset="0"/>
              </a:rPr>
              <a:t>实验验证部分</a:t>
            </a:r>
            <a:endParaRPr lang="en-US" altLang="zh-CN" dirty="0">
              <a:latin typeface="黑体" panose="02010609060101010101" pitchFamily="49" charset="-122"/>
              <a:ea typeface="黑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a:defRPr/>
            </a:pPr>
            <a:fld id="{1133B5A4-E1C5-4B9F-9B75-F39EC2023999}" type="slidenum">
              <a:rPr lang="zh-CN" altLang="en-US" smtClean="0"/>
              <a:pPr>
                <a:defRPr/>
              </a:pPr>
              <a:t>38</a:t>
            </a:fld>
            <a:endParaRPr lang="zh-CN" altLang="en-US"/>
          </a:p>
        </p:txBody>
      </p:sp>
    </p:spTree>
    <p:extLst>
      <p:ext uri="{BB962C8B-B14F-4D97-AF65-F5344CB8AC3E}">
        <p14:creationId xmlns:p14="http://schemas.microsoft.com/office/powerpoint/2010/main" val="1963041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A36C2-A8FA-F871-A81D-A29013A5D4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F730DB-7539-A54C-7161-C4FAB9C314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9C95C1-7551-8405-8936-7CF5BFF9182F}"/>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细胞外基质的一组蛋白酶</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MMPs</a:t>
            </a:r>
            <a:r>
              <a:rPr lang="zh-CN" altLang="en-US" sz="1200" b="0" i="0" kern="1200" dirty="0">
                <a:solidFill>
                  <a:schemeClr val="tx1"/>
                </a:solidFill>
                <a:effectLst/>
                <a:latin typeface="+mn-lt"/>
                <a:ea typeface="+mn-ea"/>
                <a:cs typeface="+mn-cs"/>
              </a:rPr>
              <a:t>降解</a:t>
            </a:r>
            <a:r>
              <a:rPr lang="en-US" altLang="zh-CN" sz="1200" b="0" i="0" kern="1200" dirty="0">
                <a:solidFill>
                  <a:schemeClr val="tx1"/>
                </a:solidFill>
                <a:effectLst/>
                <a:latin typeface="+mn-lt"/>
                <a:ea typeface="+mn-ea"/>
                <a:cs typeface="+mn-cs"/>
              </a:rPr>
              <a:t>ECM</a:t>
            </a:r>
            <a:r>
              <a:rPr lang="zh-CN" altLang="en-US" sz="1200" b="0" i="0" kern="1200" dirty="0">
                <a:solidFill>
                  <a:schemeClr val="tx1"/>
                </a:solidFill>
                <a:effectLst/>
                <a:latin typeface="+mn-lt"/>
                <a:ea typeface="+mn-ea"/>
                <a:cs typeface="+mn-cs"/>
              </a:rPr>
              <a:t>中的各种蛋白质底物，包括胶原蛋白和弹性蛋白。</a:t>
            </a:r>
            <a:r>
              <a:rPr lang="en-US" altLang="zh-CN" sz="1200" b="0" i="0" kern="1200" dirty="0">
                <a:solidFill>
                  <a:schemeClr val="tx1"/>
                </a:solidFill>
                <a:effectLst/>
                <a:latin typeface="+mn-lt"/>
                <a:ea typeface="+mn-ea"/>
                <a:cs typeface="+mn-cs"/>
              </a:rPr>
              <a:t>MMPs</a:t>
            </a:r>
            <a:r>
              <a:rPr lang="zh-CN" altLang="en-US" sz="1200" b="0" i="0" kern="1200" dirty="0">
                <a:solidFill>
                  <a:schemeClr val="tx1"/>
                </a:solidFill>
                <a:effectLst/>
                <a:latin typeface="+mn-lt"/>
                <a:ea typeface="+mn-ea"/>
                <a:cs typeface="+mn-cs"/>
              </a:rPr>
              <a:t>促进细胞增殖、迁移和分化，并在血管生成、细胞凋亡和组织修复中发挥作用。它们影响内皮细胞功能以及血管平滑肌细胞的迁移、增殖、</a:t>
            </a:r>
            <a:r>
              <a:rPr lang="en-US" altLang="zh-CN" sz="1200" b="0" i="0" kern="1200" dirty="0">
                <a:solidFill>
                  <a:schemeClr val="tx1"/>
                </a:solidFill>
                <a:effectLst/>
                <a:latin typeface="+mn-lt"/>
                <a:ea typeface="+mn-ea"/>
                <a:cs typeface="+mn-cs"/>
              </a:rPr>
              <a:t>Ca2+</a:t>
            </a:r>
            <a:r>
              <a:rPr lang="zh-CN" altLang="en-US" sz="1200" b="0" i="0" kern="1200" dirty="0">
                <a:solidFill>
                  <a:schemeClr val="tx1"/>
                </a:solidFill>
                <a:effectLst/>
                <a:latin typeface="+mn-lt"/>
                <a:ea typeface="+mn-ea"/>
                <a:cs typeface="+mn-cs"/>
              </a:rPr>
              <a:t>信号传导、收缩。</a:t>
            </a:r>
            <a:r>
              <a:rPr lang="en-US" altLang="zh-CN" sz="1200" b="0" i="0" kern="1200" dirty="0">
                <a:solidFill>
                  <a:schemeClr val="tx1"/>
                </a:solidFill>
                <a:effectLst/>
                <a:latin typeface="+mn-lt"/>
                <a:ea typeface="+mn-ea"/>
                <a:cs typeface="+mn-cs"/>
              </a:rPr>
              <a:t>MMPs</a:t>
            </a:r>
            <a:r>
              <a:rPr lang="zh-CN" altLang="en-US" sz="1200" b="0" i="0" kern="1200" dirty="0">
                <a:solidFill>
                  <a:schemeClr val="tx1"/>
                </a:solidFill>
                <a:effectLst/>
                <a:latin typeface="+mn-lt"/>
                <a:ea typeface="+mn-ea"/>
                <a:cs typeface="+mn-cs"/>
              </a:rPr>
              <a:t>还可以影响细胞表面的生物活性分子，调节各种细胞和信号通路。</a:t>
            </a:r>
            <a:endParaRPr lang="zh-CN" altLang="en-US"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5B8660CA-8442-47B7-0508-904D380EB22B}"/>
              </a:ext>
            </a:extLst>
          </p:cNvPr>
          <p:cNvSpPr>
            <a:spLocks noGrp="1"/>
          </p:cNvSpPr>
          <p:nvPr>
            <p:ph type="sldNum" sz="quarter" idx="5"/>
          </p:nvPr>
        </p:nvSpPr>
        <p:spPr/>
        <p:txBody>
          <a:bodyPr/>
          <a:lstStyle/>
          <a:p>
            <a:pPr>
              <a:defRPr/>
            </a:pPr>
            <a:fld id="{1133B5A4-E1C5-4B9F-9B75-F39EC2023999}" type="slidenum">
              <a:rPr lang="zh-CN" altLang="en-US" smtClean="0"/>
              <a:pPr>
                <a:defRPr/>
              </a:pPr>
              <a:t>39</a:t>
            </a:fld>
            <a:endParaRPr lang="zh-CN" altLang="en-US"/>
          </a:p>
        </p:txBody>
      </p:sp>
    </p:spTree>
    <p:extLst>
      <p:ext uri="{BB962C8B-B14F-4D97-AF65-F5344CB8AC3E}">
        <p14:creationId xmlns:p14="http://schemas.microsoft.com/office/powerpoint/2010/main" val="250797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算法方面：</a:t>
            </a:r>
            <a:r>
              <a:rPr lang="en-US" altLang="zh-CN" sz="1800" dirty="0">
                <a:effectLst/>
                <a:latin typeface="Microsoft YaHei UI" panose="020B0503020204020204" pitchFamily="34" charset="-122"/>
                <a:ea typeface="Microsoft YaHei UI" panose="020B0503020204020204" pitchFamily="34" charset="-122"/>
              </a:rPr>
              <a:t>Problem / conjecture: NetBID2 </a:t>
            </a:r>
            <a:r>
              <a:rPr lang="zh-CN" altLang="en-US" sz="1800" dirty="0">
                <a:effectLst/>
                <a:latin typeface="Microsoft YaHei UI" panose="020B0503020204020204" pitchFamily="34" charset="-122"/>
                <a:ea typeface="Microsoft YaHei UI" panose="020B0503020204020204" pitchFamily="34" charset="-122"/>
              </a:rPr>
              <a:t>算法是否可以通过图神经网络 </a:t>
            </a:r>
            <a:r>
              <a:rPr lang="en-US" altLang="zh-CN" sz="1800" dirty="0">
                <a:effectLst/>
                <a:latin typeface="Microsoft YaHei UI" panose="020B0503020204020204" pitchFamily="34" charset="-122"/>
                <a:ea typeface="Microsoft YaHei UI" panose="020B0503020204020204" pitchFamily="34" charset="-122"/>
              </a:rPr>
              <a:t>graph neural network (GN)</a:t>
            </a:r>
            <a:r>
              <a:rPr lang="zh-CN" altLang="en-US" sz="1800" dirty="0">
                <a:effectLst/>
                <a:latin typeface="Microsoft YaHei UI" panose="020B0503020204020204" pitchFamily="34" charset="-122"/>
                <a:ea typeface="Microsoft YaHei UI" panose="020B0503020204020204" pitchFamily="34" charset="-122"/>
              </a:rPr>
              <a:t>进行更加本质的刻画</a:t>
            </a:r>
            <a:r>
              <a:rPr lang="en-US" altLang="zh-CN" sz="1800" dirty="0">
                <a:effectLst/>
                <a:latin typeface="Microsoft YaHei UI" panose="020B0503020204020204" pitchFamily="34" charset="-122"/>
                <a:ea typeface="Microsoft YaHei UI" panose="020B0503020204020204" pitchFamily="34" charset="-122"/>
              </a:rPr>
              <a:t>, </a:t>
            </a:r>
            <a:r>
              <a:rPr lang="zh-CN" altLang="en-US" sz="1800" dirty="0">
                <a:effectLst/>
                <a:latin typeface="Microsoft YaHei UI" panose="020B0503020204020204" pitchFamily="34" charset="-122"/>
                <a:ea typeface="Microsoft YaHei UI" panose="020B0503020204020204" pitchFamily="34" charset="-122"/>
              </a:rPr>
              <a:t>或者算法改进？</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临床应用方面：</a:t>
            </a:r>
            <a:r>
              <a:rPr lang="en-US" altLang="zh-CN" dirty="0"/>
              <a:t>NetBID2 </a:t>
            </a:r>
            <a:r>
              <a:rPr lang="zh-CN" altLang="en-US" dirty="0"/>
              <a:t>临床领域 癌症，用药，病种</a:t>
            </a:r>
          </a:p>
          <a:p>
            <a:endParaRPr lang="zh-CN" altLang="en-US" dirty="0"/>
          </a:p>
        </p:txBody>
      </p:sp>
      <p:sp>
        <p:nvSpPr>
          <p:cNvPr id="4" name="灯片编号占位符 3"/>
          <p:cNvSpPr>
            <a:spLocks noGrp="1"/>
          </p:cNvSpPr>
          <p:nvPr>
            <p:ph type="sldNum" sz="quarter" idx="5"/>
          </p:nvPr>
        </p:nvSpPr>
        <p:spPr/>
        <p:txBody>
          <a:bodyPr/>
          <a:lstStyle/>
          <a:p>
            <a:pPr>
              <a:defRPr/>
            </a:pPr>
            <a:fld id="{1133B5A4-E1C5-4B9F-9B75-F39EC2023999}" type="slidenum">
              <a:rPr lang="zh-CN" altLang="en-US" smtClean="0"/>
              <a:pPr>
                <a:defRPr/>
              </a:pPr>
              <a:t>40</a:t>
            </a:fld>
            <a:endParaRPr lang="zh-CN" altLang="en-US"/>
          </a:p>
        </p:txBody>
      </p:sp>
    </p:spTree>
    <p:extLst>
      <p:ext uri="{BB962C8B-B14F-4D97-AF65-F5344CB8AC3E}">
        <p14:creationId xmlns:p14="http://schemas.microsoft.com/office/powerpoint/2010/main" val="82882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 python</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a:t>
            </a:fld>
            <a:endParaRPr lang="zh-CN" altLang="en-US"/>
          </a:p>
        </p:txBody>
      </p:sp>
    </p:spTree>
    <p:extLst>
      <p:ext uri="{BB962C8B-B14F-4D97-AF65-F5344CB8AC3E}">
        <p14:creationId xmlns:p14="http://schemas.microsoft.com/office/powerpoint/2010/main" val="1756631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http://gtrd.biouml.org/#!</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45</a:t>
            </a:fld>
            <a:endParaRPr lang="zh-CN" altLang="en-US"/>
          </a:p>
        </p:txBody>
      </p:sp>
    </p:spTree>
    <p:extLst>
      <p:ext uri="{BB962C8B-B14F-4D97-AF65-F5344CB8AC3E}">
        <p14:creationId xmlns:p14="http://schemas.microsoft.com/office/powerpoint/2010/main" val="3079555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133B5A4-E1C5-4B9F-9B75-F39EC2023999}" type="slidenum">
              <a:rPr lang="zh-CN" altLang="en-US" smtClean="0"/>
              <a:pPr>
                <a:defRPr/>
              </a:pPr>
              <a:t>46</a:t>
            </a:fld>
            <a:endParaRPr lang="zh-CN" altLang="en-US"/>
          </a:p>
        </p:txBody>
      </p:sp>
    </p:spTree>
    <p:extLst>
      <p:ext uri="{BB962C8B-B14F-4D97-AF65-F5344CB8AC3E}">
        <p14:creationId xmlns:p14="http://schemas.microsoft.com/office/powerpoint/2010/main" val="960588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49</a:t>
            </a:fld>
            <a:endParaRPr lang="zh-CN" altLang="en-US"/>
          </a:p>
        </p:txBody>
      </p:sp>
    </p:spTree>
    <p:extLst>
      <p:ext uri="{BB962C8B-B14F-4D97-AF65-F5344CB8AC3E}">
        <p14:creationId xmlns:p14="http://schemas.microsoft.com/office/powerpoint/2010/main" val="3042225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Tier 1b </a:t>
            </a:r>
            <a:r>
              <a:rPr lang="en-US" altLang="zh-CN" sz="1200" b="0" i="0" kern="1200" dirty="0" err="1">
                <a:solidFill>
                  <a:schemeClr val="tx1"/>
                </a:solidFill>
                <a:effectLst/>
                <a:latin typeface="+mn-lt"/>
                <a:ea typeface="+mn-ea"/>
                <a:cs typeface="+mn-cs"/>
              </a:rPr>
              <a:t>cCREs</a:t>
            </a:r>
            <a:r>
              <a:rPr lang="en-US" altLang="zh-CN" sz="1200" b="0" i="0" kern="1200" dirty="0">
                <a:solidFill>
                  <a:schemeClr val="tx1"/>
                </a:solidFill>
                <a:effectLst/>
                <a:latin typeface="+mn-lt"/>
                <a:ea typeface="+mn-ea"/>
                <a:cs typeface="+mn-cs"/>
              </a:rPr>
              <a:t> are also supported by high DNase signal plus high H3K4me3, H3K27ac or CTCF,</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50</a:t>
            </a:fld>
            <a:endParaRPr lang="zh-CN" altLang="en-US"/>
          </a:p>
        </p:txBody>
      </p:sp>
    </p:spTree>
    <p:extLst>
      <p:ext uri="{BB962C8B-B14F-4D97-AF65-F5344CB8AC3E}">
        <p14:creationId xmlns:p14="http://schemas.microsoft.com/office/powerpoint/2010/main" val="950428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Nature paper</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61</a:t>
            </a:fld>
            <a:endParaRPr lang="zh-CN" altLang="en-US"/>
          </a:p>
        </p:txBody>
      </p:sp>
    </p:spTree>
    <p:extLst>
      <p:ext uri="{BB962C8B-B14F-4D97-AF65-F5344CB8AC3E}">
        <p14:creationId xmlns:p14="http://schemas.microsoft.com/office/powerpoint/2010/main" val="941168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62</a:t>
            </a:fld>
            <a:endParaRPr lang="zh-CN" altLang="en-US"/>
          </a:p>
        </p:txBody>
      </p:sp>
    </p:spTree>
    <p:extLst>
      <p:ext uri="{BB962C8B-B14F-4D97-AF65-F5344CB8AC3E}">
        <p14:creationId xmlns:p14="http://schemas.microsoft.com/office/powerpoint/2010/main" val="1840768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63</a:t>
            </a:fld>
            <a:endParaRPr lang="zh-CN" altLang="en-US"/>
          </a:p>
        </p:txBody>
      </p:sp>
    </p:spTree>
    <p:extLst>
      <p:ext uri="{BB962C8B-B14F-4D97-AF65-F5344CB8AC3E}">
        <p14:creationId xmlns:p14="http://schemas.microsoft.com/office/powerpoint/2010/main" val="2022039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Nature paper</a:t>
            </a:r>
          </a:p>
          <a:p>
            <a:r>
              <a:rPr lang="en-US" altLang="zh-CN" dirty="0"/>
              <a:t>https://new.qq.com/rain/a/20221216A090GV00</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71</a:t>
            </a:fld>
            <a:endParaRPr lang="zh-CN" altLang="en-US"/>
          </a:p>
        </p:txBody>
      </p:sp>
    </p:spTree>
    <p:extLst>
      <p:ext uri="{BB962C8B-B14F-4D97-AF65-F5344CB8AC3E}">
        <p14:creationId xmlns:p14="http://schemas.microsoft.com/office/powerpoint/2010/main" val="4238038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 python</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79</a:t>
            </a:fld>
            <a:endParaRPr lang="zh-CN" altLang="en-US"/>
          </a:p>
        </p:txBody>
      </p:sp>
    </p:spTree>
    <p:extLst>
      <p:ext uri="{BB962C8B-B14F-4D97-AF65-F5344CB8AC3E}">
        <p14:creationId xmlns:p14="http://schemas.microsoft.com/office/powerpoint/2010/main" val="3201796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下面来介绍一下我所在的复旦儿科分子医学中心，。。。</a:t>
            </a:r>
          </a:p>
        </p:txBody>
      </p:sp>
      <p:sp>
        <p:nvSpPr>
          <p:cNvPr id="4" name="灯片编号占位符 3"/>
          <p:cNvSpPr>
            <a:spLocks noGrp="1"/>
          </p:cNvSpPr>
          <p:nvPr>
            <p:ph type="sldNum" sz="quarter" idx="5"/>
          </p:nvPr>
        </p:nvSpPr>
        <p:spPr/>
        <p:txBody>
          <a:bodyPr/>
          <a:lstStyle/>
          <a:p>
            <a:pPr>
              <a:defRPr/>
            </a:pPr>
            <a:fld id="{1133B5A4-E1C5-4B9F-9B75-F39EC2023999}" type="slidenum">
              <a:rPr lang="zh-CN" altLang="en-US" smtClean="0"/>
              <a:pPr>
                <a:defRPr/>
              </a:pPr>
              <a:t>80</a:t>
            </a:fld>
            <a:endParaRPr lang="zh-CN" altLang="en-US"/>
          </a:p>
        </p:txBody>
      </p:sp>
    </p:spTree>
    <p:extLst>
      <p:ext uri="{BB962C8B-B14F-4D97-AF65-F5344CB8AC3E}">
        <p14:creationId xmlns:p14="http://schemas.microsoft.com/office/powerpoint/2010/main" val="3268744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4</a:t>
            </a:fld>
            <a:endParaRPr lang="zh-CN" altLang="en-US"/>
          </a:p>
        </p:txBody>
      </p:sp>
    </p:spTree>
    <p:extLst>
      <p:ext uri="{BB962C8B-B14F-4D97-AF65-F5344CB8AC3E}">
        <p14:creationId xmlns:p14="http://schemas.microsoft.com/office/powerpoint/2010/main" val="3463538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EF8781-4512-43CD-9FA0-A605CF7FA744}" type="slidenum">
              <a:rPr lang="zh-CN" altLang="en-US" smtClean="0"/>
              <a:t>81</a:t>
            </a:fld>
            <a:endParaRPr lang="zh-CN" altLang="en-US"/>
          </a:p>
        </p:txBody>
      </p:sp>
    </p:spTree>
    <p:extLst>
      <p:ext uri="{BB962C8B-B14F-4D97-AF65-F5344CB8AC3E}">
        <p14:creationId xmlns:p14="http://schemas.microsoft.com/office/powerpoint/2010/main" val="378788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5</a:t>
            </a:fld>
            <a:endParaRPr lang="zh-CN" altLang="en-US"/>
          </a:p>
        </p:txBody>
      </p:sp>
    </p:spTree>
    <p:extLst>
      <p:ext uri="{BB962C8B-B14F-4D97-AF65-F5344CB8AC3E}">
        <p14:creationId xmlns:p14="http://schemas.microsoft.com/office/powerpoint/2010/main" val="2230166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p>
          <a:p>
            <a:r>
              <a:rPr lang="en-US" altLang="zh-CN" dirty="0"/>
              <a:t>A: 6 C: 5 G: 6 T: 3</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a:t>
            </a:fld>
            <a:endParaRPr lang="zh-CN" altLang="en-US"/>
          </a:p>
        </p:txBody>
      </p:sp>
    </p:spTree>
    <p:extLst>
      <p:ext uri="{BB962C8B-B14F-4D97-AF65-F5344CB8AC3E}">
        <p14:creationId xmlns:p14="http://schemas.microsoft.com/office/powerpoint/2010/main" val="400070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https://www.sc-best-practices.org/spatial/deconvolution.html</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9</a:t>
            </a:fld>
            <a:endParaRPr lang="zh-CN" altLang="en-US"/>
          </a:p>
        </p:txBody>
      </p:sp>
    </p:spTree>
    <p:extLst>
      <p:ext uri="{BB962C8B-B14F-4D97-AF65-F5344CB8AC3E}">
        <p14:creationId xmlns:p14="http://schemas.microsoft.com/office/powerpoint/2010/main" val="2560697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https://www.sc-best-practices.org/spatial/imputation.html</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11</a:t>
            </a:fld>
            <a:endParaRPr lang="zh-CN" altLang="en-US"/>
          </a:p>
        </p:txBody>
      </p:sp>
    </p:spTree>
    <p:extLst>
      <p:ext uri="{BB962C8B-B14F-4D97-AF65-F5344CB8AC3E}">
        <p14:creationId xmlns:p14="http://schemas.microsoft.com/office/powerpoint/2010/main" val="754864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err="1">
                <a:latin typeface="微软雅黑" panose="020B0503020204020204" pitchFamily="34" charset="-122"/>
                <a:ea typeface="微软雅黑" panose="020B0503020204020204" pitchFamily="34" charset="-122"/>
              </a:rPr>
              <a:t>Assortativity</a:t>
            </a:r>
            <a:r>
              <a:rPr lang="zh-CN" altLang="en-US" i="1" dirty="0">
                <a:latin typeface="微软雅黑" panose="020B0503020204020204" pitchFamily="34" charset="-122"/>
                <a:ea typeface="微软雅黑" panose="020B0503020204020204" pitchFamily="34" charset="-122"/>
              </a:rPr>
              <a:t>同配性</a:t>
            </a:r>
            <a:endParaRPr lang="en-US" altLang="zh-CN" i="1" dirty="0">
              <a:latin typeface="微软雅黑" panose="020B0503020204020204" pitchFamily="34" charset="-122"/>
              <a:ea typeface="微软雅黑" panose="020B0503020204020204" pitchFamily="34" charset="-122"/>
            </a:endParaRPr>
          </a:p>
          <a:p>
            <a:endParaRPr lang="en-US" altLang="zh-CN" i="1"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15</a:t>
            </a:fld>
            <a:endParaRPr lang="zh-CN" altLang="en-US"/>
          </a:p>
        </p:txBody>
      </p:sp>
    </p:spTree>
    <p:extLst>
      <p:ext uri="{BB962C8B-B14F-4D97-AF65-F5344CB8AC3E}">
        <p14:creationId xmlns:p14="http://schemas.microsoft.com/office/powerpoint/2010/main" val="424825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17</a:t>
            </a:fld>
            <a:endParaRPr lang="zh-CN" altLang="en-US"/>
          </a:p>
        </p:txBody>
      </p:sp>
    </p:spTree>
    <p:extLst>
      <p:ext uri="{BB962C8B-B14F-4D97-AF65-F5344CB8AC3E}">
        <p14:creationId xmlns:p14="http://schemas.microsoft.com/office/powerpoint/2010/main" val="1390872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E33DF-6C7E-F327-A0B1-29D3D8340CA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F49AC6-129D-0636-82FF-CE854FD1CD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079A9A-68F1-884C-8578-D678EF36304E}"/>
              </a:ext>
            </a:extLst>
          </p:cNvPr>
          <p:cNvSpPr>
            <a:spLocks noGrp="1"/>
          </p:cNvSpPr>
          <p:nvPr>
            <p:ph type="dt" sz="half" idx="10"/>
          </p:nvPr>
        </p:nvSpPr>
        <p:spPr/>
        <p:txBody>
          <a:bodyPr/>
          <a:lstStyle/>
          <a:p>
            <a:fld id="{0AC14BA1-2E79-4568-B373-43D9DD3356FA}" type="datetime1">
              <a:rPr lang="zh-CN" altLang="en-US" smtClean="0"/>
              <a:t>2024/11/19</a:t>
            </a:fld>
            <a:endParaRPr lang="zh-CN" altLang="en-US"/>
          </a:p>
        </p:txBody>
      </p:sp>
      <p:sp>
        <p:nvSpPr>
          <p:cNvPr id="5" name="页脚占位符 4">
            <a:extLst>
              <a:ext uri="{FF2B5EF4-FFF2-40B4-BE49-F238E27FC236}">
                <a16:creationId xmlns:a16="http://schemas.microsoft.com/office/drawing/2014/main" id="{E6C541CC-94A6-05FC-D8C5-75D8D61B43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45FD27-444E-C7FB-75A5-9D14DDF34A2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128057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0C030-125C-8587-B16D-677F98DA559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FB5564-2AA9-74D0-5AB8-0BF8A370A0B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2D6585-C5F4-F4F0-57FF-E31611F3FA5F}"/>
              </a:ext>
            </a:extLst>
          </p:cNvPr>
          <p:cNvSpPr>
            <a:spLocks noGrp="1"/>
          </p:cNvSpPr>
          <p:nvPr>
            <p:ph type="dt" sz="half" idx="10"/>
          </p:nvPr>
        </p:nvSpPr>
        <p:spPr/>
        <p:txBody>
          <a:bodyPr/>
          <a:lstStyle/>
          <a:p>
            <a:fld id="{79AEC299-3153-49E9-B730-1082364CF0A1}" type="datetime1">
              <a:rPr lang="zh-CN" altLang="en-US" smtClean="0"/>
              <a:t>2024/11/19</a:t>
            </a:fld>
            <a:endParaRPr lang="zh-CN" altLang="en-US"/>
          </a:p>
        </p:txBody>
      </p:sp>
      <p:sp>
        <p:nvSpPr>
          <p:cNvPr id="5" name="页脚占位符 4">
            <a:extLst>
              <a:ext uri="{FF2B5EF4-FFF2-40B4-BE49-F238E27FC236}">
                <a16:creationId xmlns:a16="http://schemas.microsoft.com/office/drawing/2014/main" id="{E0487719-E835-B66D-7D27-5982DDAAC6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0E1014-5886-7504-F260-8E0C6516217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8852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02B6A1-8CA8-16AA-3C73-A13727D39E1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5A6F2D0-0E1E-5D18-E82B-236DB5A044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F91AD6-3BE1-7300-6188-649E51B701F0}"/>
              </a:ext>
            </a:extLst>
          </p:cNvPr>
          <p:cNvSpPr>
            <a:spLocks noGrp="1"/>
          </p:cNvSpPr>
          <p:nvPr>
            <p:ph type="dt" sz="half" idx="10"/>
          </p:nvPr>
        </p:nvSpPr>
        <p:spPr/>
        <p:txBody>
          <a:bodyPr/>
          <a:lstStyle/>
          <a:p>
            <a:fld id="{391AF4DB-4D9F-451F-BACD-838FB1FD1ED0}" type="datetime1">
              <a:rPr lang="zh-CN" altLang="en-US" smtClean="0"/>
              <a:t>2024/11/19</a:t>
            </a:fld>
            <a:endParaRPr lang="zh-CN" altLang="en-US"/>
          </a:p>
        </p:txBody>
      </p:sp>
      <p:sp>
        <p:nvSpPr>
          <p:cNvPr id="5" name="页脚占位符 4">
            <a:extLst>
              <a:ext uri="{FF2B5EF4-FFF2-40B4-BE49-F238E27FC236}">
                <a16:creationId xmlns:a16="http://schemas.microsoft.com/office/drawing/2014/main" id="{F0D01E58-067B-C510-092C-8842604E68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FD658A-0874-04B0-EBBD-36E86E37925D}"/>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1773526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仅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685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5439" t="7328" r="-1" b="10621"/>
          <a:stretch/>
        </p:blipFill>
        <p:spPr>
          <a:xfrm>
            <a:off x="0" y="3907785"/>
            <a:ext cx="12192000" cy="2950217"/>
          </a:xfrm>
          <a:prstGeom prst="rect">
            <a:avLst/>
          </a:prstGeom>
        </p:spPr>
      </p:pic>
      <p:cxnSp>
        <p:nvCxnSpPr>
          <p:cNvPr id="4" name="直接连接符 3"/>
          <p:cNvCxnSpPr/>
          <p:nvPr userDrawn="1"/>
        </p:nvCxnSpPr>
        <p:spPr>
          <a:xfrm>
            <a:off x="11144993" y="6309639"/>
            <a:ext cx="403761"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1079677" y="5199296"/>
            <a:ext cx="403761"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9" descr="http://ch.shmu.edu.cn/sing/logo1.jpg">
            <a:extLst>
              <a:ext uri="{FF2B5EF4-FFF2-40B4-BE49-F238E27FC236}">
                <a16:creationId xmlns:a16="http://schemas.microsoft.com/office/drawing/2014/main" id="{435DDFA0-8D88-467D-9572-0C03E66341DB}"/>
              </a:ext>
            </a:extLst>
          </p:cNvPr>
          <p:cNvPicPr>
            <a:picLocks noChangeAspect="1" noChangeArrowheads="1"/>
          </p:cNvPicPr>
          <p:nvPr userDrawn="1"/>
        </p:nvPicPr>
        <p:blipFill>
          <a:blip r:embed="rId3" cstate="print"/>
          <a:srcRect l="6000" t="3111" r="3999" b="3526"/>
          <a:stretch>
            <a:fillRect/>
          </a:stretch>
        </p:blipFill>
        <p:spPr bwMode="auto">
          <a:xfrm>
            <a:off x="11098098" y="0"/>
            <a:ext cx="1077913" cy="1079500"/>
          </a:xfrm>
          <a:prstGeom prst="rect">
            <a:avLst/>
          </a:prstGeom>
          <a:noFill/>
          <a:ln w="9525">
            <a:noFill/>
            <a:miter lim="800000"/>
            <a:headEnd/>
            <a:tailEnd/>
          </a:ln>
        </p:spPr>
      </p:pic>
      <p:pic>
        <p:nvPicPr>
          <p:cNvPr id="13" name="图片 7" descr="fudan_logo.JPG">
            <a:extLst>
              <a:ext uri="{FF2B5EF4-FFF2-40B4-BE49-F238E27FC236}">
                <a16:creationId xmlns:a16="http://schemas.microsoft.com/office/drawing/2014/main" id="{47268BD9-DEB3-42B3-8C60-C5E1B69D8C08}"/>
              </a:ext>
            </a:extLst>
          </p:cNvPr>
          <p:cNvPicPr>
            <a:picLocks noChangeAspect="1"/>
          </p:cNvPicPr>
          <p:nvPr userDrawn="1"/>
        </p:nvPicPr>
        <p:blipFill>
          <a:blip r:embed="rId4" cstate="print"/>
          <a:srcRect/>
          <a:stretch>
            <a:fillRect/>
          </a:stretch>
        </p:blipFill>
        <p:spPr bwMode="auto">
          <a:xfrm>
            <a:off x="0" y="0"/>
            <a:ext cx="1123950" cy="1125538"/>
          </a:xfrm>
          <a:prstGeom prst="rect">
            <a:avLst/>
          </a:prstGeom>
          <a:noFill/>
          <a:ln w="9525">
            <a:noFill/>
            <a:miter lim="800000"/>
            <a:headEnd/>
            <a:tailEnd/>
          </a:ln>
        </p:spPr>
      </p:pic>
      <p:grpSp>
        <p:nvGrpSpPr>
          <p:cNvPr id="8" name="组合 7"/>
          <p:cNvGrpSpPr/>
          <p:nvPr userDrawn="1"/>
        </p:nvGrpSpPr>
        <p:grpSpPr>
          <a:xfrm>
            <a:off x="1" y="0"/>
            <a:ext cx="12191999" cy="6593382"/>
            <a:chOff x="-1" y="-1"/>
            <a:chExt cx="12192000" cy="6620766"/>
          </a:xfrm>
        </p:grpSpPr>
        <p:grpSp>
          <p:nvGrpSpPr>
            <p:cNvPr id="14" name="组合 13"/>
            <p:cNvGrpSpPr/>
            <p:nvPr/>
          </p:nvGrpSpPr>
          <p:grpSpPr>
            <a:xfrm>
              <a:off x="908783" y="6057558"/>
              <a:ext cx="1719265" cy="563207"/>
              <a:chOff x="3388893" y="2753160"/>
              <a:chExt cx="1719265" cy="563207"/>
            </a:xfrm>
          </p:grpSpPr>
          <p:sp>
            <p:nvSpPr>
              <p:cNvPr id="16" name="椭圆 15"/>
              <p:cNvSpPr/>
              <p:nvPr/>
            </p:nvSpPr>
            <p:spPr>
              <a:xfrm>
                <a:off x="3388893" y="3232548"/>
                <a:ext cx="1664673" cy="45719"/>
              </a:xfrm>
              <a:prstGeom prst="ellipse">
                <a:avLst/>
              </a:prstGeom>
              <a:solidFill>
                <a:schemeClr val="bg2">
                  <a:lumMod val="1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图片 16"/>
              <p:cNvPicPr>
                <a:picLocks noChangeAspect="1"/>
              </p:cNvPicPr>
              <p:nvPr/>
            </p:nvPicPr>
            <p:blipFill rotWithShape="1">
              <a:blip r:embed="rId5">
                <a:extLst>
                  <a:ext uri="{BEBA8EAE-BF5A-486C-A8C5-ECC9F3942E4B}">
                    <a14:imgProps xmlns:a14="http://schemas.microsoft.com/office/drawing/2010/main">
                      <a14:imgLayer r:embed="rId6">
                        <a14:imgEffect>
                          <a14:backgroundRemoval t="56716" b="100000" l="68603" r="97554">
                            <a14:foregroundMark x1="73700" y1="73134" x2="73700" y2="80100"/>
                            <a14:foregroundMark x1="76860" y1="73632" x2="77370" y2="83085"/>
                            <a14:foregroundMark x1="79511" y1="74627" x2="80224" y2="85572"/>
                            <a14:foregroundMark x1="82671" y1="72637" x2="83384" y2="85572"/>
                            <a14:foregroundMark x1="86239" y1="73134" x2="86239" y2="87065"/>
                            <a14:foregroundMark x1="89501" y1="73632" x2="89399" y2="82090"/>
                          </a14:backgroundRemoval>
                        </a14:imgEffect>
                      </a14:imgLayer>
                    </a14:imgProps>
                  </a:ext>
                  <a:ext uri="{28A0092B-C50C-407E-A947-70E740481C1C}">
                    <a14:useLocalDpi xmlns:a14="http://schemas.microsoft.com/office/drawing/2010/main" val="0"/>
                  </a:ext>
                </a:extLst>
              </a:blip>
              <a:srcRect l="70750" t="59908" r="7500" b="5318"/>
              <a:stretch/>
            </p:blipFill>
            <p:spPr>
              <a:xfrm flipH="1">
                <a:off x="3388893" y="2753160"/>
                <a:ext cx="1719265" cy="563207"/>
              </a:xfrm>
              <a:prstGeom prst="rect">
                <a:avLst/>
              </a:prstGeom>
              <a:ln>
                <a:noFill/>
              </a:ln>
              <a:effectLst>
                <a:outerShdw blurRad="292100" dist="139700" dir="2700000" algn="tl" rotWithShape="0">
                  <a:srgbClr val="333333">
                    <a:alpha val="65000"/>
                  </a:srgbClr>
                </a:outerShdw>
              </a:effectLst>
            </p:spPr>
          </p:pic>
        </p:grpSp>
        <p:sp>
          <p:nvSpPr>
            <p:cNvPr id="15" name="矩形 14"/>
            <p:cNvSpPr/>
            <p:nvPr/>
          </p:nvSpPr>
          <p:spPr>
            <a:xfrm flipV="1">
              <a:off x="-1" y="-1"/>
              <a:ext cx="12192000" cy="6240483"/>
            </a:xfrm>
            <a:prstGeom prst="rect">
              <a:avLst/>
            </a:prstGeom>
            <a:gradFill>
              <a:gsLst>
                <a:gs pos="0">
                  <a:schemeClr val="accent1">
                    <a:lumMod val="5000"/>
                    <a:lumOff val="95000"/>
                    <a:alpha val="1000"/>
                  </a:schemeClr>
                </a:gs>
                <a:gs pos="100000">
                  <a:schemeClr val="accent1">
                    <a:lumMod val="75000"/>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grpSp>
    </p:spTree>
    <p:extLst>
      <p:ext uri="{BB962C8B-B14F-4D97-AF65-F5344CB8AC3E}">
        <p14:creationId xmlns:p14="http://schemas.microsoft.com/office/powerpoint/2010/main" val="270569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66B7E-CA87-7F53-5F1C-F2F7C4B7DD97}"/>
              </a:ext>
            </a:extLst>
          </p:cNvPr>
          <p:cNvSpPr>
            <a:spLocks noGrp="1"/>
          </p:cNvSpPr>
          <p:nvPr>
            <p:ph type="title"/>
          </p:nvPr>
        </p:nvSpPr>
        <p:spPr>
          <a:xfrm>
            <a:off x="199836" y="18255"/>
            <a:ext cx="11992164" cy="1325563"/>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C1A7EC1-C048-19DC-522B-DEB43C5C007C}"/>
              </a:ext>
            </a:extLst>
          </p:cNvPr>
          <p:cNvSpPr>
            <a:spLocks noGrp="1"/>
          </p:cNvSpPr>
          <p:nvPr>
            <p:ph idx="1"/>
          </p:nvPr>
        </p:nvSpPr>
        <p:spPr>
          <a:xfrm>
            <a:off x="199836" y="1459407"/>
            <a:ext cx="11992164" cy="4717556"/>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D6ABAD02-3288-DEE5-5682-DA6C683E2A42}"/>
              </a:ext>
            </a:extLst>
          </p:cNvPr>
          <p:cNvSpPr>
            <a:spLocks noGrp="1"/>
          </p:cNvSpPr>
          <p:nvPr>
            <p:ph type="dt" sz="half" idx="10"/>
          </p:nvPr>
        </p:nvSpPr>
        <p:spPr/>
        <p:txBody>
          <a:bodyPr/>
          <a:lstStyle/>
          <a:p>
            <a:fld id="{61D2A8EB-78AB-4F4B-9449-AA69CDE22EEA}" type="datetime1">
              <a:rPr lang="zh-CN" altLang="en-US" smtClean="0"/>
              <a:t>2024/11/19</a:t>
            </a:fld>
            <a:endParaRPr lang="zh-CN" altLang="en-US"/>
          </a:p>
        </p:txBody>
      </p:sp>
      <p:sp>
        <p:nvSpPr>
          <p:cNvPr id="5" name="页脚占位符 4">
            <a:extLst>
              <a:ext uri="{FF2B5EF4-FFF2-40B4-BE49-F238E27FC236}">
                <a16:creationId xmlns:a16="http://schemas.microsoft.com/office/drawing/2014/main" id="{899C96E7-731A-3AC5-3E73-9D05FAFB42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A824EA-9BFE-C253-6899-6B1611567EEA}"/>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a:t>
            </a:fld>
            <a:endParaRPr lang="zh-CN" altLang="en-US"/>
          </a:p>
        </p:txBody>
      </p:sp>
      <p:sp>
        <p:nvSpPr>
          <p:cNvPr id="7" name="矩形 6">
            <a:extLst>
              <a:ext uri="{FF2B5EF4-FFF2-40B4-BE49-F238E27FC236}">
                <a16:creationId xmlns:a16="http://schemas.microsoft.com/office/drawing/2014/main" id="{D9F1FD65-B46D-1358-5F54-F6620F3BEF70}"/>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7998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51195-AA2D-CA5E-F136-E57FC8E9466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8BF34A-9590-E831-4486-F3D1496CE2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EB4F189-8163-E44A-74CB-9D3A08472629}"/>
              </a:ext>
            </a:extLst>
          </p:cNvPr>
          <p:cNvSpPr>
            <a:spLocks noGrp="1"/>
          </p:cNvSpPr>
          <p:nvPr>
            <p:ph type="dt" sz="half" idx="10"/>
          </p:nvPr>
        </p:nvSpPr>
        <p:spPr/>
        <p:txBody>
          <a:bodyPr/>
          <a:lstStyle/>
          <a:p>
            <a:fld id="{189E5FE9-D298-4EBE-B633-1B378F4A8E53}" type="datetime1">
              <a:rPr lang="zh-CN" altLang="en-US" smtClean="0"/>
              <a:t>2024/11/19</a:t>
            </a:fld>
            <a:endParaRPr lang="zh-CN" altLang="en-US"/>
          </a:p>
        </p:txBody>
      </p:sp>
      <p:sp>
        <p:nvSpPr>
          <p:cNvPr id="5" name="页脚占位符 4">
            <a:extLst>
              <a:ext uri="{FF2B5EF4-FFF2-40B4-BE49-F238E27FC236}">
                <a16:creationId xmlns:a16="http://schemas.microsoft.com/office/drawing/2014/main" id="{AE86012B-1723-DAA1-C030-78E5C1C4C4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282DE4-9F91-631B-CAC4-B86F17CF9D6A}"/>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1164300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7FFE5-4885-C79E-1394-8324B23732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835685-049E-52CE-2351-8D269B455C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ADEF08B-AAEC-7DAA-7D43-1A2DDCD2AA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B1E6A95-4190-846C-E945-DF2FB733C091}"/>
              </a:ext>
            </a:extLst>
          </p:cNvPr>
          <p:cNvSpPr>
            <a:spLocks noGrp="1"/>
          </p:cNvSpPr>
          <p:nvPr>
            <p:ph type="dt" sz="half" idx="10"/>
          </p:nvPr>
        </p:nvSpPr>
        <p:spPr/>
        <p:txBody>
          <a:bodyPr/>
          <a:lstStyle/>
          <a:p>
            <a:fld id="{FD97EE4D-9799-420E-9E1A-117123DB808F}" type="datetime1">
              <a:rPr lang="zh-CN" altLang="en-US" smtClean="0"/>
              <a:t>2024/11/19</a:t>
            </a:fld>
            <a:endParaRPr lang="zh-CN" altLang="en-US"/>
          </a:p>
        </p:txBody>
      </p:sp>
      <p:sp>
        <p:nvSpPr>
          <p:cNvPr id="6" name="页脚占位符 5">
            <a:extLst>
              <a:ext uri="{FF2B5EF4-FFF2-40B4-BE49-F238E27FC236}">
                <a16:creationId xmlns:a16="http://schemas.microsoft.com/office/drawing/2014/main" id="{7BF2E45A-CF7C-486A-3844-5DC7EEB410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166D98-85AA-B71C-0433-9D1F1728D09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8" name="矩形 7">
            <a:extLst>
              <a:ext uri="{FF2B5EF4-FFF2-40B4-BE49-F238E27FC236}">
                <a16:creationId xmlns:a16="http://schemas.microsoft.com/office/drawing/2014/main" id="{C9AC2936-E678-809D-9B6A-A5D29D32C634}"/>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904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DB819-8F99-AD32-09FC-923C8B12CDF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D4C529-909A-4B20-CBEA-E5CB823B98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E612F3-8A50-82C0-C7C7-E90A9FEC6D0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2E1508-EFC6-B0CC-9929-C06D382724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00A25A5-DD7F-7987-0B0E-CFFEDD9B75F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8AA22F4-9E8A-5AFA-F730-611151DE9A5C}"/>
              </a:ext>
            </a:extLst>
          </p:cNvPr>
          <p:cNvSpPr>
            <a:spLocks noGrp="1"/>
          </p:cNvSpPr>
          <p:nvPr>
            <p:ph type="dt" sz="half" idx="10"/>
          </p:nvPr>
        </p:nvSpPr>
        <p:spPr/>
        <p:txBody>
          <a:bodyPr/>
          <a:lstStyle/>
          <a:p>
            <a:fld id="{E0A311C3-EA5C-4CA3-A6E3-409150DEFCCD}" type="datetime1">
              <a:rPr lang="zh-CN" altLang="en-US" smtClean="0"/>
              <a:t>2024/11/19</a:t>
            </a:fld>
            <a:endParaRPr lang="zh-CN" altLang="en-US"/>
          </a:p>
        </p:txBody>
      </p:sp>
      <p:sp>
        <p:nvSpPr>
          <p:cNvPr id="8" name="页脚占位符 7">
            <a:extLst>
              <a:ext uri="{FF2B5EF4-FFF2-40B4-BE49-F238E27FC236}">
                <a16:creationId xmlns:a16="http://schemas.microsoft.com/office/drawing/2014/main" id="{83E22F8B-75FA-3D1B-6746-50A6CEF43F9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D4C0843-F17A-C4DD-8A8C-E82290FA6923}"/>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10" name="矩形 9">
            <a:extLst>
              <a:ext uri="{FF2B5EF4-FFF2-40B4-BE49-F238E27FC236}">
                <a16:creationId xmlns:a16="http://schemas.microsoft.com/office/drawing/2014/main" id="{FA1B41F4-6BF1-9430-09AF-8C9F47A27EB4}"/>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242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ABA1B-C252-AA97-D3EE-FB714FEE49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03029DF-C530-2A15-1101-7584E22BB156}"/>
              </a:ext>
            </a:extLst>
          </p:cNvPr>
          <p:cNvSpPr>
            <a:spLocks noGrp="1"/>
          </p:cNvSpPr>
          <p:nvPr>
            <p:ph type="dt" sz="half" idx="10"/>
          </p:nvPr>
        </p:nvSpPr>
        <p:spPr/>
        <p:txBody>
          <a:bodyPr/>
          <a:lstStyle/>
          <a:p>
            <a:fld id="{0EB1EF2A-91B6-455D-B575-92E0CBC2BE93}" type="datetime1">
              <a:rPr lang="zh-CN" altLang="en-US" smtClean="0"/>
              <a:t>2024/11/19</a:t>
            </a:fld>
            <a:endParaRPr lang="zh-CN" altLang="en-US"/>
          </a:p>
        </p:txBody>
      </p:sp>
      <p:sp>
        <p:nvSpPr>
          <p:cNvPr id="4" name="页脚占位符 3">
            <a:extLst>
              <a:ext uri="{FF2B5EF4-FFF2-40B4-BE49-F238E27FC236}">
                <a16:creationId xmlns:a16="http://schemas.microsoft.com/office/drawing/2014/main" id="{45B987B6-7D06-65B3-2D8F-CA965E12F19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E3FAD5-1286-31E6-CC5C-E0DC4570FBB9}"/>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6" name="矩形 5">
            <a:extLst>
              <a:ext uri="{FF2B5EF4-FFF2-40B4-BE49-F238E27FC236}">
                <a16:creationId xmlns:a16="http://schemas.microsoft.com/office/drawing/2014/main" id="{03B1AD0F-6B4A-A394-8BA9-B089CB3D4C4C}"/>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612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A7D5AC-E088-FDB1-84C2-F560783F94E5}"/>
              </a:ext>
            </a:extLst>
          </p:cNvPr>
          <p:cNvSpPr>
            <a:spLocks noGrp="1"/>
          </p:cNvSpPr>
          <p:nvPr>
            <p:ph type="dt" sz="half" idx="10"/>
          </p:nvPr>
        </p:nvSpPr>
        <p:spPr/>
        <p:txBody>
          <a:bodyPr/>
          <a:lstStyle/>
          <a:p>
            <a:fld id="{61344223-C6F8-4685-B807-4B503D8CC93C}" type="datetime1">
              <a:rPr lang="zh-CN" altLang="en-US" smtClean="0"/>
              <a:t>2024/11/19</a:t>
            </a:fld>
            <a:endParaRPr lang="zh-CN" altLang="en-US"/>
          </a:p>
        </p:txBody>
      </p:sp>
      <p:sp>
        <p:nvSpPr>
          <p:cNvPr id="3" name="页脚占位符 2">
            <a:extLst>
              <a:ext uri="{FF2B5EF4-FFF2-40B4-BE49-F238E27FC236}">
                <a16:creationId xmlns:a16="http://schemas.microsoft.com/office/drawing/2014/main" id="{70DE023C-69F1-432D-4526-BA11AB7E8C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B7E4BE-D5A2-314C-4EC8-C0A6A6F4B506}"/>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5" name="矩形 4">
            <a:extLst>
              <a:ext uri="{FF2B5EF4-FFF2-40B4-BE49-F238E27FC236}">
                <a16:creationId xmlns:a16="http://schemas.microsoft.com/office/drawing/2014/main" id="{A9232D81-039B-0DD9-545B-A71E58607454}"/>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7638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5939C-0121-A010-4765-36894158319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793146-EFB2-B3A2-3AAA-530A334F7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0456676-D678-5371-ED91-9313456CC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6639EED-B781-E0D6-FB66-3A57CC7A8685}"/>
              </a:ext>
            </a:extLst>
          </p:cNvPr>
          <p:cNvSpPr>
            <a:spLocks noGrp="1"/>
          </p:cNvSpPr>
          <p:nvPr>
            <p:ph type="dt" sz="half" idx="10"/>
          </p:nvPr>
        </p:nvSpPr>
        <p:spPr/>
        <p:txBody>
          <a:bodyPr/>
          <a:lstStyle/>
          <a:p>
            <a:fld id="{A44A4FE2-BB4E-4F2B-855F-FC2ECB513828}" type="datetime1">
              <a:rPr lang="zh-CN" altLang="en-US" smtClean="0"/>
              <a:t>2024/11/19</a:t>
            </a:fld>
            <a:endParaRPr lang="zh-CN" altLang="en-US"/>
          </a:p>
        </p:txBody>
      </p:sp>
      <p:sp>
        <p:nvSpPr>
          <p:cNvPr id="6" name="页脚占位符 5">
            <a:extLst>
              <a:ext uri="{FF2B5EF4-FFF2-40B4-BE49-F238E27FC236}">
                <a16:creationId xmlns:a16="http://schemas.microsoft.com/office/drawing/2014/main" id="{6A896686-4B37-AB33-E80B-73D11E3542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17541F-768E-E3D4-D557-A2835AF8577C}"/>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8" name="矩形 7">
            <a:extLst>
              <a:ext uri="{FF2B5EF4-FFF2-40B4-BE49-F238E27FC236}">
                <a16:creationId xmlns:a16="http://schemas.microsoft.com/office/drawing/2014/main" id="{108A7E3A-DCC2-E66A-596B-B48F0E1B9F7C}"/>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071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2EF73-CB8F-3154-1FD8-923098B9E2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00D9FF0-4157-47C1-1836-CDB2350F3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26B1C4-381E-E03A-315F-AACB8CFBB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5C934F-A906-11F1-1293-3A3A60DAF1A2}"/>
              </a:ext>
            </a:extLst>
          </p:cNvPr>
          <p:cNvSpPr>
            <a:spLocks noGrp="1"/>
          </p:cNvSpPr>
          <p:nvPr>
            <p:ph type="dt" sz="half" idx="10"/>
          </p:nvPr>
        </p:nvSpPr>
        <p:spPr/>
        <p:txBody>
          <a:bodyPr/>
          <a:lstStyle/>
          <a:p>
            <a:fld id="{3A5FA234-8006-403B-A02C-79DFD1FA5ECE}" type="datetime1">
              <a:rPr lang="zh-CN" altLang="en-US" smtClean="0"/>
              <a:t>2024/11/19</a:t>
            </a:fld>
            <a:endParaRPr lang="zh-CN" altLang="en-US"/>
          </a:p>
        </p:txBody>
      </p:sp>
      <p:sp>
        <p:nvSpPr>
          <p:cNvPr id="6" name="页脚占位符 5">
            <a:extLst>
              <a:ext uri="{FF2B5EF4-FFF2-40B4-BE49-F238E27FC236}">
                <a16:creationId xmlns:a16="http://schemas.microsoft.com/office/drawing/2014/main" id="{CAD80BB8-1809-F0AD-A6A5-8CB370CEB0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B361EE-D93D-ABE4-34DF-D9B7E7C3CF9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3654831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6AE2E3-A22B-2B0F-850D-F5F0F592F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F899501-BFA5-C72C-6ED6-44421BF62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E750D65-12F8-86B7-3034-EB712CB83A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941DAE55-A64E-4F91-AED0-8ADB6A0B205E}" type="datetime1">
              <a:rPr lang="zh-CN" altLang="en-US" smtClean="0"/>
              <a:t>2024/11/19</a:t>
            </a:fld>
            <a:endParaRPr lang="zh-CN" altLang="en-US"/>
          </a:p>
        </p:txBody>
      </p:sp>
      <p:sp>
        <p:nvSpPr>
          <p:cNvPr id="5" name="页脚占位符 4">
            <a:extLst>
              <a:ext uri="{FF2B5EF4-FFF2-40B4-BE49-F238E27FC236}">
                <a16:creationId xmlns:a16="http://schemas.microsoft.com/office/drawing/2014/main" id="{713879E4-57CE-4EE5-191B-AB799EFB8A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95679D44-173D-BED6-80E4-7B62EFE691D2}"/>
              </a:ext>
            </a:extLst>
          </p:cNvPr>
          <p:cNvSpPr>
            <a:spLocks noGrp="1"/>
          </p:cNvSpPr>
          <p:nvPr>
            <p:ph type="sldNum" sz="quarter" idx="4"/>
          </p:nvPr>
        </p:nvSpPr>
        <p:spPr>
          <a:xfrm>
            <a:off x="94030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F849393-7876-44FF-8BC7-6C3A91957E85}" type="slidenum">
              <a:rPr lang="zh-CN" altLang="en-US" smtClean="0"/>
              <a:pPr/>
              <a:t>‹#›</a:t>
            </a:fld>
            <a:endParaRPr lang="zh-CN" altLang="en-US"/>
          </a:p>
        </p:txBody>
      </p:sp>
    </p:spTree>
    <p:extLst>
      <p:ext uri="{BB962C8B-B14F-4D97-AF65-F5344CB8AC3E}">
        <p14:creationId xmlns:p14="http://schemas.microsoft.com/office/powerpoint/2010/main" val="1954952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4.emf"/><Relationship Id="rId3" Type="http://schemas.openxmlformats.org/officeDocument/2006/relationships/notesSlide" Target="../notesSlides/notesSlide8.xml"/><Relationship Id="rId7" Type="http://schemas.openxmlformats.org/officeDocument/2006/relationships/image" Target="../media/image39.tmp"/><Relationship Id="rId12"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8.emf"/><Relationship Id="rId11" Type="http://schemas.openxmlformats.org/officeDocument/2006/relationships/image" Target="../media/image33.emf"/><Relationship Id="rId5" Type="http://schemas.openxmlformats.org/officeDocument/2006/relationships/image" Target="../media/image37.emf"/><Relationship Id="rId15" Type="http://schemas.openxmlformats.org/officeDocument/2006/relationships/image" Target="../media/image35.emf"/><Relationship Id="rId10" Type="http://schemas.openxmlformats.org/officeDocument/2006/relationships/oleObject" Target="../embeddings/oleObject2.bin"/><Relationship Id="rId4" Type="http://schemas.openxmlformats.org/officeDocument/2006/relationships/image" Target="../media/image36.png"/><Relationship Id="rId9" Type="http://schemas.openxmlformats.org/officeDocument/2006/relationships/image" Target="../media/image32.emf"/><Relationship Id="rId1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tmp"/></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satijalab.org/seurat/" TargetMode="External"/><Relationship Id="rId3" Type="http://schemas.openxmlformats.org/officeDocument/2006/relationships/image" Target="../media/image5.tmp"/><Relationship Id="rId7" Type="http://schemas.openxmlformats.org/officeDocument/2006/relationships/hyperlink" Target="https://scanpy.readthedocs.io/en/stab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sc-best-practices.org/preamble.html" TargetMode="External"/><Relationship Id="rId5" Type="http://schemas.openxmlformats.org/officeDocument/2006/relationships/hyperlink" Target="https://bioconductor.org/packages/release/bioc/html/edgeR.html" TargetMode="External"/><Relationship Id="rId4" Type="http://schemas.openxmlformats.org/officeDocument/2006/relationships/hyperlink" Target="https://www.bioconductor.org/packages/release/bioc/vignettes/DESeq2/inst/doc/DESeq2.html" TargetMode="External"/><Relationship Id="rId9" Type="http://schemas.openxmlformats.org/officeDocument/2006/relationships/hyperlink" Target="https://macs3-project.github.io/MAC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tmp"/><Relationship Id="rId5" Type="http://schemas.openxmlformats.org/officeDocument/2006/relationships/image" Target="../media/image57.tmp"/><Relationship Id="rId4" Type="http://schemas.openxmlformats.org/officeDocument/2006/relationships/image" Target="../media/image56.tmp"/></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1.tmp"/></Relationships>
</file>

<file path=ppt/slides/_rels/slide29.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tmp"/></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jpeg"/><Relationship Id="rId4" Type="http://schemas.openxmlformats.org/officeDocument/2006/relationships/image" Target="../media/image86.png"/><Relationship Id="rId9"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tmp"/><Relationship Id="rId4" Type="http://schemas.openxmlformats.org/officeDocument/2006/relationships/image" Target="../media/image7.tmp"/></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79.png"/><Relationship Id="rId4" Type="http://schemas.openxmlformats.org/officeDocument/2006/relationships/image" Target="../media/image9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oi.org/10.1093/nar/gkaa105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2.tmp"/></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tmp"/><Relationship Id="rId1" Type="http://schemas.openxmlformats.org/officeDocument/2006/relationships/slideLayout" Target="../slideLayouts/slideLayout1.xml"/><Relationship Id="rId4" Type="http://schemas.openxmlformats.org/officeDocument/2006/relationships/image" Target="../media/image105.tmp"/></Relationships>
</file>

<file path=ppt/slides/_rels/slide48.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image" Target="../media/image106.tmp"/><Relationship Id="rId1" Type="http://schemas.openxmlformats.org/officeDocument/2006/relationships/slideLayout" Target="../slideLayouts/slideLayout7.xml"/><Relationship Id="rId5" Type="http://schemas.openxmlformats.org/officeDocument/2006/relationships/image" Target="../media/image109.tmp"/><Relationship Id="rId4" Type="http://schemas.openxmlformats.org/officeDocument/2006/relationships/image" Target="../media/image108.tmp"/></Relationships>
</file>

<file path=ppt/slides/_rels/slide49.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12.tmp"/><Relationship Id="rId4" Type="http://schemas.openxmlformats.org/officeDocument/2006/relationships/image" Target="../media/image111.tmp"/></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95.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3.tmp"/><Relationship Id="rId2" Type="http://schemas.openxmlformats.org/officeDocument/2006/relationships/image" Target="../media/image122.tmp"/><Relationship Id="rId1" Type="http://schemas.openxmlformats.org/officeDocument/2006/relationships/slideLayout" Target="../slideLayouts/slideLayout7.xml"/><Relationship Id="rId4" Type="http://schemas.openxmlformats.org/officeDocument/2006/relationships/image" Target="../media/image124.tmp"/></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tmp"/><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61.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4.tmp"/><Relationship Id="rId7" Type="http://schemas.openxmlformats.org/officeDocument/2006/relationships/image" Target="../media/image137.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6.tmp"/><Relationship Id="rId5" Type="http://schemas.openxmlformats.org/officeDocument/2006/relationships/image" Target="../media/image135.tmp"/><Relationship Id="rId4" Type="http://schemas.openxmlformats.org/officeDocument/2006/relationships/hyperlink" Target="https://www.axopub.com/wp01/2013/09/18/diybrain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6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mp"/><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54.tmp"/></Relationships>
</file>

<file path=ppt/slides/_rels/slide71.xml.rels><?xml version="1.0" encoding="UTF-8" standalone="yes"?>
<Relationships xmlns="http://schemas.openxmlformats.org/package/2006/relationships"><Relationship Id="rId3" Type="http://schemas.openxmlformats.org/officeDocument/2006/relationships/image" Target="../media/image155.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6.t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57.ti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58.t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59.t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60.ti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svg"/><Relationship Id="rId18" Type="http://schemas.openxmlformats.org/officeDocument/2006/relationships/image" Target="../media/image177.png"/><Relationship Id="rId3" Type="http://schemas.openxmlformats.org/officeDocument/2006/relationships/image" Target="../media/image162.png"/><Relationship Id="rId21" Type="http://schemas.openxmlformats.org/officeDocument/2006/relationships/image" Target="../media/image180.svg"/><Relationship Id="rId7" Type="http://schemas.openxmlformats.org/officeDocument/2006/relationships/image" Target="../media/image166.svg"/><Relationship Id="rId12" Type="http://schemas.openxmlformats.org/officeDocument/2006/relationships/image" Target="../media/image171.png"/><Relationship Id="rId17" Type="http://schemas.openxmlformats.org/officeDocument/2006/relationships/image" Target="../media/image176.svg"/><Relationship Id="rId25" Type="http://schemas.openxmlformats.org/officeDocument/2006/relationships/image" Target="../media/image184.svg"/><Relationship Id="rId2" Type="http://schemas.openxmlformats.org/officeDocument/2006/relationships/image" Target="../media/image161.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image" Target="../media/image170.svg"/><Relationship Id="rId24" Type="http://schemas.openxmlformats.org/officeDocument/2006/relationships/image" Target="../media/image183.png"/><Relationship Id="rId5" Type="http://schemas.openxmlformats.org/officeDocument/2006/relationships/image" Target="../media/image164.svg"/><Relationship Id="rId15" Type="http://schemas.openxmlformats.org/officeDocument/2006/relationships/image" Target="../media/image174.svg"/><Relationship Id="rId23" Type="http://schemas.openxmlformats.org/officeDocument/2006/relationships/image" Target="../media/image182.svg"/><Relationship Id="rId10" Type="http://schemas.openxmlformats.org/officeDocument/2006/relationships/image" Target="../media/image169.png"/><Relationship Id="rId19" Type="http://schemas.openxmlformats.org/officeDocument/2006/relationships/image" Target="../media/image178.svg"/><Relationship Id="rId4" Type="http://schemas.openxmlformats.org/officeDocument/2006/relationships/image" Target="../media/image163.png"/><Relationship Id="rId9" Type="http://schemas.openxmlformats.org/officeDocument/2006/relationships/image" Target="../media/image168.svg"/><Relationship Id="rId14" Type="http://schemas.openxmlformats.org/officeDocument/2006/relationships/image" Target="../media/image173.png"/><Relationship Id="rId22" Type="http://schemas.openxmlformats.org/officeDocument/2006/relationships/image" Target="../media/image181.png"/></Relationships>
</file>

<file path=ppt/slides/_rels/slide78.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svg"/><Relationship Id="rId18" Type="http://schemas.openxmlformats.org/officeDocument/2006/relationships/image" Target="../media/image177.png"/><Relationship Id="rId3" Type="http://schemas.openxmlformats.org/officeDocument/2006/relationships/image" Target="../media/image162.png"/><Relationship Id="rId21" Type="http://schemas.openxmlformats.org/officeDocument/2006/relationships/image" Target="../media/image180.svg"/><Relationship Id="rId7" Type="http://schemas.openxmlformats.org/officeDocument/2006/relationships/image" Target="../media/image166.svg"/><Relationship Id="rId12" Type="http://schemas.openxmlformats.org/officeDocument/2006/relationships/image" Target="../media/image171.png"/><Relationship Id="rId17" Type="http://schemas.openxmlformats.org/officeDocument/2006/relationships/image" Target="../media/image176.svg"/><Relationship Id="rId25" Type="http://schemas.openxmlformats.org/officeDocument/2006/relationships/image" Target="../media/image184.svg"/><Relationship Id="rId2" Type="http://schemas.openxmlformats.org/officeDocument/2006/relationships/image" Target="../media/image161.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65.png"/><Relationship Id="rId11" Type="http://schemas.openxmlformats.org/officeDocument/2006/relationships/image" Target="../media/image170.svg"/><Relationship Id="rId24" Type="http://schemas.openxmlformats.org/officeDocument/2006/relationships/image" Target="../media/image183.png"/><Relationship Id="rId5" Type="http://schemas.openxmlformats.org/officeDocument/2006/relationships/image" Target="../media/image164.svg"/><Relationship Id="rId15" Type="http://schemas.openxmlformats.org/officeDocument/2006/relationships/image" Target="../media/image174.svg"/><Relationship Id="rId23" Type="http://schemas.openxmlformats.org/officeDocument/2006/relationships/image" Target="../media/image182.svg"/><Relationship Id="rId10" Type="http://schemas.openxmlformats.org/officeDocument/2006/relationships/image" Target="../media/image169.png"/><Relationship Id="rId19" Type="http://schemas.openxmlformats.org/officeDocument/2006/relationships/image" Target="../media/image178.svg"/><Relationship Id="rId4" Type="http://schemas.openxmlformats.org/officeDocument/2006/relationships/image" Target="../media/image163.png"/><Relationship Id="rId9" Type="http://schemas.openxmlformats.org/officeDocument/2006/relationships/image" Target="../media/image168.svg"/><Relationship Id="rId14" Type="http://schemas.openxmlformats.org/officeDocument/2006/relationships/image" Target="../media/image173.png"/><Relationship Id="rId22" Type="http://schemas.openxmlformats.org/officeDocument/2006/relationships/image" Target="../media/image181.png"/></Relationships>
</file>

<file path=ppt/slides/_rels/slide79.xml.rels><?xml version="1.0" encoding="UTF-8" standalone="yes"?>
<Relationships xmlns="http://schemas.openxmlformats.org/package/2006/relationships"><Relationship Id="rId8" Type="http://schemas.openxmlformats.org/officeDocument/2006/relationships/hyperlink" Target="https://satijalab.org/seurat/" TargetMode="External"/><Relationship Id="rId3" Type="http://schemas.openxmlformats.org/officeDocument/2006/relationships/image" Target="../media/image5.tmp"/><Relationship Id="rId7" Type="http://schemas.openxmlformats.org/officeDocument/2006/relationships/hyperlink" Target="https://scanpy.readthedocs.io/en/stabl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sc-best-practices.org/preamble.html" TargetMode="External"/><Relationship Id="rId5" Type="http://schemas.openxmlformats.org/officeDocument/2006/relationships/hyperlink" Target="https://bioconductor.org/packages/release/bioc/html/edgeR.html" TargetMode="External"/><Relationship Id="rId4" Type="http://schemas.openxmlformats.org/officeDocument/2006/relationships/hyperlink" Target="https://www.bioconductor.org/packages/release/bioc/vignettes/DESeq2/inst/doc/DESeq2.html" TargetMode="External"/><Relationship Id="rId9" Type="http://schemas.openxmlformats.org/officeDocument/2006/relationships/hyperlink" Target="https://macs3-project.github.io/MAC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svg"/><Relationship Id="rId9" Type="http://schemas.openxmlformats.org/officeDocument/2006/relationships/image" Target="../media/image191.png"/></Relationships>
</file>

<file path=ppt/slides/_rels/slide8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93/nar/gkab04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BEE1485-2372-777B-DCB5-06726EAC856D}"/>
              </a:ext>
            </a:extLst>
          </p:cNvPr>
          <p:cNvSpPr/>
          <p:nvPr/>
        </p:nvSpPr>
        <p:spPr>
          <a:xfrm>
            <a:off x="0" y="1600200"/>
            <a:ext cx="12192000" cy="209005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标题 4">
            <a:extLst>
              <a:ext uri="{FF2B5EF4-FFF2-40B4-BE49-F238E27FC236}">
                <a16:creationId xmlns:a16="http://schemas.microsoft.com/office/drawing/2014/main" id="{5AFF150F-A5FE-D487-A253-99C4FF767809}"/>
              </a:ext>
            </a:extLst>
          </p:cNvPr>
          <p:cNvSpPr>
            <a:spLocks noGrp="1"/>
          </p:cNvSpPr>
          <p:nvPr>
            <p:ph type="ctrTitle"/>
          </p:nvPr>
        </p:nvSpPr>
        <p:spPr/>
        <p:txBody>
          <a:bodyPr>
            <a:normAutofit/>
          </a:bodyPr>
          <a:lstStyle/>
          <a:p>
            <a:r>
              <a:rPr lang="zh-CN" altLang="en-US" sz="5400" b="1" dirty="0">
                <a:solidFill>
                  <a:schemeClr val="bg1"/>
                </a:solidFill>
                <a:latin typeface="微软雅黑" panose="020B0503020204020204" pitchFamily="34" charset="-122"/>
                <a:ea typeface="微软雅黑" panose="020B0503020204020204" pitchFamily="34" charset="-122"/>
              </a:rPr>
              <a:t>基因转录调控的分析案例和</a:t>
            </a:r>
            <a:br>
              <a:rPr lang="en-US" altLang="zh-CN" sz="5400" b="1" dirty="0">
                <a:solidFill>
                  <a:schemeClr val="bg1"/>
                </a:solidFill>
                <a:latin typeface="微软雅黑" panose="020B0503020204020204" pitchFamily="34" charset="-122"/>
                <a:ea typeface="微软雅黑" panose="020B0503020204020204" pitchFamily="34" charset="-122"/>
              </a:rPr>
            </a:br>
            <a:r>
              <a:rPr lang="zh-CN" altLang="en-US" sz="5400" b="1" dirty="0">
                <a:solidFill>
                  <a:schemeClr val="bg1"/>
                </a:solidFill>
                <a:latin typeface="微软雅黑" panose="020B0503020204020204" pitchFamily="34" charset="-122"/>
                <a:ea typeface="微软雅黑" panose="020B0503020204020204" pitchFamily="34" charset="-122"/>
              </a:rPr>
              <a:t>公共数据库资源</a:t>
            </a:r>
          </a:p>
        </p:txBody>
      </p:sp>
      <p:sp>
        <p:nvSpPr>
          <p:cNvPr id="6" name="副标题 5">
            <a:extLst>
              <a:ext uri="{FF2B5EF4-FFF2-40B4-BE49-F238E27FC236}">
                <a16:creationId xmlns:a16="http://schemas.microsoft.com/office/drawing/2014/main" id="{43AB9730-92EF-FAD6-DD70-F84FB8D3ABFF}"/>
              </a:ext>
            </a:extLst>
          </p:cNvPr>
          <p:cNvSpPr>
            <a:spLocks noGrp="1"/>
          </p:cNvSpPr>
          <p:nvPr>
            <p:ph type="subTitle" idx="1"/>
          </p:nvPr>
        </p:nvSpPr>
        <p:spPr>
          <a:xfrm>
            <a:off x="1524000" y="4076379"/>
            <a:ext cx="9144000" cy="1393371"/>
          </a:xfrm>
        </p:spPr>
        <p:txBody>
          <a:bodyPr/>
          <a:lstStyle/>
          <a:p>
            <a:r>
              <a:rPr lang="zh-CN" altLang="en-US" dirty="0">
                <a:latin typeface="微软雅黑" panose="020B0503020204020204" pitchFamily="34" charset="-122"/>
                <a:ea typeface="微软雅黑" panose="020B0503020204020204" pitchFamily="34" charset="-122"/>
              </a:rPr>
              <a:t>董欣然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复旦大学附属儿科医院 分子医学中心</a:t>
            </a:r>
            <a:endParaRPr lang="en-US" altLang="zh-CN" dirty="0">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2024-11-21</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3D9C773-2DB0-DB39-2472-EF33CD35E2C9}"/>
              </a:ext>
            </a:extLst>
          </p:cNvPr>
          <p:cNvSpPr txBox="1"/>
          <p:nvPr/>
        </p:nvSpPr>
        <p:spPr>
          <a:xfrm>
            <a:off x="1123950" y="378103"/>
            <a:ext cx="4386943"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复旦大学 生命科学学院 生物信息学课程</a:t>
            </a:r>
          </a:p>
        </p:txBody>
      </p:sp>
      <p:pic>
        <p:nvPicPr>
          <p:cNvPr id="9" name="Picture 9" descr="http://ch.shmu.edu.cn/sing/logo1.jpg">
            <a:extLst>
              <a:ext uri="{FF2B5EF4-FFF2-40B4-BE49-F238E27FC236}">
                <a16:creationId xmlns:a16="http://schemas.microsoft.com/office/drawing/2014/main" id="{4BF011B6-09DC-8AC4-6FF0-FF81BEA34D59}"/>
              </a:ext>
            </a:extLst>
          </p:cNvPr>
          <p:cNvPicPr>
            <a:picLocks noChangeAspect="1" noChangeArrowheads="1"/>
          </p:cNvPicPr>
          <p:nvPr/>
        </p:nvPicPr>
        <p:blipFill>
          <a:blip r:embed="rId3" cstate="print"/>
          <a:srcRect l="6000" t="3111" r="3999" b="3526"/>
          <a:stretch>
            <a:fillRect/>
          </a:stretch>
        </p:blipFill>
        <p:spPr bwMode="auto">
          <a:xfrm>
            <a:off x="11098098" y="0"/>
            <a:ext cx="1077913" cy="1079500"/>
          </a:xfrm>
          <a:prstGeom prst="rect">
            <a:avLst/>
          </a:prstGeom>
          <a:noFill/>
          <a:ln w="9525">
            <a:noFill/>
            <a:miter lim="800000"/>
            <a:headEnd/>
            <a:tailEnd/>
          </a:ln>
        </p:spPr>
      </p:pic>
      <p:pic>
        <p:nvPicPr>
          <p:cNvPr id="10" name="图片 7" descr="fudan_logo.JPG">
            <a:extLst>
              <a:ext uri="{FF2B5EF4-FFF2-40B4-BE49-F238E27FC236}">
                <a16:creationId xmlns:a16="http://schemas.microsoft.com/office/drawing/2014/main" id="{CFADC3A9-45A3-0052-0E2C-BC6456E7EEFF}"/>
              </a:ext>
            </a:extLst>
          </p:cNvPr>
          <p:cNvPicPr>
            <a:picLocks noChangeAspect="1"/>
          </p:cNvPicPr>
          <p:nvPr/>
        </p:nvPicPr>
        <p:blipFill>
          <a:blip r:embed="rId4" cstate="print"/>
          <a:srcRect/>
          <a:stretch>
            <a:fillRect/>
          </a:stretch>
        </p:blipFill>
        <p:spPr bwMode="auto">
          <a:xfrm>
            <a:off x="0" y="0"/>
            <a:ext cx="1123950" cy="1125538"/>
          </a:xfrm>
          <a:prstGeom prst="rect">
            <a:avLst/>
          </a:prstGeom>
          <a:noFill/>
          <a:ln w="9525">
            <a:noFill/>
            <a:miter lim="800000"/>
            <a:headEnd/>
            <a:tailEnd/>
          </a:ln>
        </p:spPr>
      </p:pic>
      <p:sp>
        <p:nvSpPr>
          <p:cNvPr id="11" name="灯片编号占位符 10">
            <a:extLst>
              <a:ext uri="{FF2B5EF4-FFF2-40B4-BE49-F238E27FC236}">
                <a16:creationId xmlns:a16="http://schemas.microsoft.com/office/drawing/2014/main" id="{6F8B2CCC-E113-C193-2E2B-E9AC51BD1622}"/>
              </a:ext>
            </a:extLst>
          </p:cNvPr>
          <p:cNvSpPr>
            <a:spLocks noGrp="1"/>
          </p:cNvSpPr>
          <p:nvPr>
            <p:ph type="sldNum" sz="quarter" idx="12"/>
          </p:nvPr>
        </p:nvSpPr>
        <p:spPr/>
        <p:txBody>
          <a:bodyPr/>
          <a:lstStyle/>
          <a:p>
            <a:fld id="{DF849393-7876-44FF-8BC7-6C3A91957E85}" type="slidenum">
              <a:rPr lang="zh-CN" altLang="en-US" smtClean="0"/>
              <a:t>1</a:t>
            </a:fld>
            <a:endParaRPr lang="zh-CN" altLang="en-US"/>
          </a:p>
        </p:txBody>
      </p:sp>
    </p:spTree>
    <p:extLst>
      <p:ext uri="{BB962C8B-B14F-4D97-AF65-F5344CB8AC3E}">
        <p14:creationId xmlns:p14="http://schemas.microsoft.com/office/powerpoint/2010/main" val="2010254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6DA8133-2D82-4290-8986-29C3F4E9564B}"/>
              </a:ext>
            </a:extLst>
          </p:cNvPr>
          <p:cNvSpPr>
            <a:spLocks noGrp="1"/>
          </p:cNvSpPr>
          <p:nvPr>
            <p:ph type="sldNum" sz="quarter" idx="12"/>
          </p:nvPr>
        </p:nvSpPr>
        <p:spPr/>
        <p:txBody>
          <a:bodyPr/>
          <a:lstStyle/>
          <a:p>
            <a:fld id="{DF849393-7876-44FF-8BC7-6C3A91957E85}" type="slidenum">
              <a:rPr lang="zh-CN" altLang="en-US" smtClean="0"/>
              <a:t>10</a:t>
            </a:fld>
            <a:endParaRPr lang="zh-CN" altLang="en-US"/>
          </a:p>
        </p:txBody>
      </p:sp>
      <p:pic>
        <p:nvPicPr>
          <p:cNvPr id="5" name="图片 4">
            <a:extLst>
              <a:ext uri="{FF2B5EF4-FFF2-40B4-BE49-F238E27FC236}">
                <a16:creationId xmlns:a16="http://schemas.microsoft.com/office/drawing/2014/main" id="{562F65E0-72CA-4798-B6C8-DEC64B437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78" y="642133"/>
            <a:ext cx="5031167" cy="3050206"/>
          </a:xfrm>
          <a:prstGeom prst="rect">
            <a:avLst/>
          </a:prstGeom>
        </p:spPr>
      </p:pic>
      <p:pic>
        <p:nvPicPr>
          <p:cNvPr id="6" name="图片 5">
            <a:extLst>
              <a:ext uri="{FF2B5EF4-FFF2-40B4-BE49-F238E27FC236}">
                <a16:creationId xmlns:a16="http://schemas.microsoft.com/office/drawing/2014/main" id="{F5A6D45E-821C-439D-A2AA-2E243D178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35" y="2016966"/>
            <a:ext cx="4914365" cy="4189666"/>
          </a:xfrm>
          <a:prstGeom prst="rect">
            <a:avLst/>
          </a:prstGeom>
        </p:spPr>
      </p:pic>
      <p:sp>
        <p:nvSpPr>
          <p:cNvPr id="7" name="箭头: 右 6">
            <a:extLst>
              <a:ext uri="{FF2B5EF4-FFF2-40B4-BE49-F238E27FC236}">
                <a16:creationId xmlns:a16="http://schemas.microsoft.com/office/drawing/2014/main" id="{64C5E7B6-A146-4E44-BEED-6D885F168190}"/>
              </a:ext>
            </a:extLst>
          </p:cNvPr>
          <p:cNvSpPr/>
          <p:nvPr/>
        </p:nvSpPr>
        <p:spPr>
          <a:xfrm rot="1690676">
            <a:off x="5842143" y="3771441"/>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29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4ACC4-9846-4C2D-BF2D-081091482149}"/>
              </a:ext>
            </a:extLst>
          </p:cNvPr>
          <p:cNvSpPr/>
          <p:nvPr/>
        </p:nvSpPr>
        <p:spPr>
          <a:xfrm>
            <a:off x="178139" y="29661"/>
            <a:ext cx="6770315"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I: Cell identity and cellular microenvironments</a:t>
            </a:r>
          </a:p>
        </p:txBody>
      </p:sp>
      <p:sp>
        <p:nvSpPr>
          <p:cNvPr id="5" name="矩形 4">
            <a:extLst>
              <a:ext uri="{FF2B5EF4-FFF2-40B4-BE49-F238E27FC236}">
                <a16:creationId xmlns:a16="http://schemas.microsoft.com/office/drawing/2014/main" id="{996173E7-FA2E-4AAB-859E-435DC87E6743}"/>
              </a:ext>
            </a:extLst>
          </p:cNvPr>
          <p:cNvSpPr/>
          <p:nvPr/>
        </p:nvSpPr>
        <p:spPr>
          <a:xfrm>
            <a:off x="5158761" y="864393"/>
            <a:ext cx="6770314" cy="830997"/>
          </a:xfrm>
          <a:prstGeom prst="rect">
            <a:avLst/>
          </a:prstGeom>
        </p:spPr>
        <p:txBody>
          <a:bodyPr wrap="square">
            <a:spAutoFit/>
          </a:bodyPr>
          <a:lstStyle/>
          <a:p>
            <a:r>
              <a:rPr lang="en-US" altLang="zh-CN" sz="1600" b="1" u="sng" dirty="0">
                <a:solidFill>
                  <a:srgbClr val="000000"/>
                </a:solidFill>
                <a:latin typeface="微软雅黑" panose="020B0503020204020204" pitchFamily="34" charset="-122"/>
                <a:ea typeface="微软雅黑" panose="020B0503020204020204" pitchFamily="34" charset="-122"/>
              </a:rPr>
              <a:t>Imputation</a:t>
            </a:r>
            <a:r>
              <a:rPr lang="en-US" altLang="zh-CN" sz="1600" dirty="0">
                <a:solidFill>
                  <a:srgbClr val="000000"/>
                </a:solidFill>
                <a:latin typeface="微软雅黑" panose="020B0503020204020204" pitchFamily="34" charset="-122"/>
                <a:ea typeface="微软雅黑" panose="020B0503020204020204" pitchFamily="34" charset="-122"/>
              </a:rPr>
              <a:t>: Imputes undetected transcripts in spatial samples by optimizing the gene-wise similarity between spatial and </a:t>
            </a:r>
            <a:r>
              <a:rPr lang="en-US" altLang="zh-CN" sz="1600" dirty="0" err="1">
                <a:solidFill>
                  <a:srgbClr val="000000"/>
                </a:solidFill>
                <a:latin typeface="微软雅黑" panose="020B0503020204020204" pitchFamily="34" charset="-122"/>
                <a:ea typeface="微软雅黑" panose="020B0503020204020204" pitchFamily="34" charset="-122"/>
              </a:rPr>
              <a:t>scRNA</a:t>
            </a:r>
            <a:r>
              <a:rPr lang="en-US" altLang="zh-CN" sz="1600" dirty="0">
                <a:solidFill>
                  <a:srgbClr val="000000"/>
                </a:solidFill>
                <a:latin typeface="微软雅黑" panose="020B0503020204020204" pitchFamily="34" charset="-122"/>
                <a:ea typeface="微软雅黑" panose="020B0503020204020204" pitchFamily="34" charset="-122"/>
              </a:rPr>
              <a:t>-seq data </a:t>
            </a:r>
            <a:r>
              <a:rPr lang="en-US" altLang="zh-CN" sz="1600" b="1" dirty="0">
                <a:solidFill>
                  <a:srgbClr val="C00000"/>
                </a:solidFill>
                <a:latin typeface="微软雅黑" panose="020B0503020204020204" pitchFamily="34" charset="-122"/>
                <a:ea typeface="微软雅黑" panose="020B0503020204020204" pitchFamily="34" charset="-122"/>
              </a:rPr>
              <a:t>(Tangram)</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6" name="箭头: 右 5">
            <a:extLst>
              <a:ext uri="{FF2B5EF4-FFF2-40B4-BE49-F238E27FC236}">
                <a16:creationId xmlns:a16="http://schemas.microsoft.com/office/drawing/2014/main" id="{90540117-BEAD-4822-9547-598F40232D33}"/>
              </a:ext>
            </a:extLst>
          </p:cNvPr>
          <p:cNvSpPr/>
          <p:nvPr/>
        </p:nvSpPr>
        <p:spPr>
          <a:xfrm rot="5400000">
            <a:off x="8634197" y="1873040"/>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9FCAC3D-F411-4D42-99E5-233B10B46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499" y="447152"/>
            <a:ext cx="3299665" cy="2966330"/>
          </a:xfrm>
          <a:prstGeom prst="rect">
            <a:avLst/>
          </a:prstGeom>
        </p:spPr>
      </p:pic>
      <p:pic>
        <p:nvPicPr>
          <p:cNvPr id="10" name="图片 9">
            <a:extLst>
              <a:ext uri="{FF2B5EF4-FFF2-40B4-BE49-F238E27FC236}">
                <a16:creationId xmlns:a16="http://schemas.microsoft.com/office/drawing/2014/main" id="{245DE8BE-C780-49EA-B376-D9B4F5091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663" y="2203965"/>
            <a:ext cx="4513672" cy="3066505"/>
          </a:xfrm>
          <a:prstGeom prst="rect">
            <a:avLst/>
          </a:prstGeom>
        </p:spPr>
      </p:pic>
      <p:sp>
        <p:nvSpPr>
          <p:cNvPr id="11" name="矩形 10">
            <a:extLst>
              <a:ext uri="{FF2B5EF4-FFF2-40B4-BE49-F238E27FC236}">
                <a16:creationId xmlns:a16="http://schemas.microsoft.com/office/drawing/2014/main" id="{BC75DDD3-4310-44E2-A53B-B1E65BEE679C}"/>
              </a:ext>
            </a:extLst>
          </p:cNvPr>
          <p:cNvSpPr/>
          <p:nvPr/>
        </p:nvSpPr>
        <p:spPr>
          <a:xfrm>
            <a:off x="235602" y="3692678"/>
            <a:ext cx="6655388" cy="738664"/>
          </a:xfrm>
          <a:prstGeom prst="rect">
            <a:avLst/>
          </a:prstGeom>
        </p:spPr>
        <p:txBody>
          <a:bodyPr wrap="square">
            <a:spAutoFit/>
          </a:bodyPr>
          <a:lstStyle/>
          <a:p>
            <a:r>
              <a:rPr lang="en-US" altLang="zh-CN" sz="1400" b="1" u="sng" dirty="0">
                <a:solidFill>
                  <a:srgbClr val="000000"/>
                </a:solidFill>
                <a:latin typeface="微软雅黑" panose="020B0503020204020204" pitchFamily="34" charset="-122"/>
                <a:ea typeface="微软雅黑" panose="020B0503020204020204" pitchFamily="34" charset="-122"/>
              </a:rPr>
              <a:t>Similarity between cells </a:t>
            </a:r>
            <a:r>
              <a:rPr lang="en-US" altLang="zh-CN" sz="1400" b="1" u="sng"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1" u="sng" dirty="0">
                <a:solidFill>
                  <a:srgbClr val="000000"/>
                </a:solidFill>
                <a:latin typeface="微软雅黑" panose="020B0503020204020204" pitchFamily="34" charset="-122"/>
                <a:ea typeface="微软雅黑" panose="020B0503020204020204" pitchFamily="34" charset="-122"/>
              </a:rPr>
              <a:t>Cell cluster </a:t>
            </a:r>
            <a:r>
              <a:rPr lang="en-US" altLang="zh-CN" sz="1400" b="1" u="sng"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identify cell identity</a:t>
            </a:r>
            <a:r>
              <a:rPr lang="en-US" altLang="zh-CN" sz="1400" dirty="0">
                <a:solidFill>
                  <a:srgbClr val="000000"/>
                </a:solidFill>
                <a:latin typeface="微软雅黑" panose="020B0503020204020204" pitchFamily="34" charset="-122"/>
                <a:ea typeface="微软雅黑" panose="020B0503020204020204" pitchFamily="34" charset="-122"/>
              </a:rPr>
              <a:t>: </a:t>
            </a:r>
          </a:p>
          <a:p>
            <a:r>
              <a:rPr lang="en-US" altLang="zh-CN" sz="1400" dirty="0">
                <a:solidFill>
                  <a:srgbClr val="000000"/>
                </a:solidFill>
                <a:latin typeface="微软雅黑" panose="020B0503020204020204" pitchFamily="34" charset="-122"/>
                <a:ea typeface="微软雅黑" panose="020B0503020204020204" pitchFamily="34" charset="-122"/>
              </a:rPr>
              <a:t>Spatial dependencies of gene expression </a:t>
            </a:r>
            <a:r>
              <a:rPr lang="en-US" altLang="zh-CN" sz="1400" b="1" dirty="0">
                <a:solidFill>
                  <a:srgbClr val="C00000"/>
                </a:solidFill>
                <a:latin typeface="微软雅黑" panose="020B0503020204020204" pitchFamily="34" charset="-122"/>
                <a:ea typeface="微软雅黑" panose="020B0503020204020204" pitchFamily="34" charset="-122"/>
              </a:rPr>
              <a:t>(</a:t>
            </a:r>
            <a:r>
              <a:rPr lang="en-US" altLang="zh-CN" sz="1400" b="1" dirty="0" err="1">
                <a:solidFill>
                  <a:srgbClr val="C00000"/>
                </a:solidFill>
                <a:latin typeface="微软雅黑" panose="020B0503020204020204" pitchFamily="34" charset="-122"/>
                <a:ea typeface="微软雅黑" panose="020B0503020204020204" pitchFamily="34" charset="-122"/>
              </a:rPr>
              <a:t>Squidpy</a:t>
            </a:r>
            <a:r>
              <a:rPr lang="en-US" altLang="zh-CN" sz="1400" b="1" dirty="0">
                <a:solidFill>
                  <a:srgbClr val="C00000"/>
                </a:solidFill>
                <a:latin typeface="微软雅黑" panose="020B0503020204020204" pitchFamily="34" charset="-122"/>
                <a:ea typeface="微软雅黑" panose="020B0503020204020204" pitchFamily="34" charset="-122"/>
              </a:rPr>
              <a:t> / HMRF / </a:t>
            </a:r>
            <a:r>
              <a:rPr lang="en-US" altLang="zh-CN" sz="1400" b="1" dirty="0" err="1">
                <a:solidFill>
                  <a:srgbClr val="C00000"/>
                </a:solidFill>
                <a:latin typeface="微软雅黑" panose="020B0503020204020204" pitchFamily="34" charset="-122"/>
                <a:ea typeface="微软雅黑" panose="020B0503020204020204" pitchFamily="34" charset="-122"/>
              </a:rPr>
              <a:t>BayesSpace</a:t>
            </a:r>
            <a:r>
              <a:rPr lang="en-US" altLang="zh-CN" sz="1400" b="1" dirty="0">
                <a:solidFill>
                  <a:srgbClr val="C00000"/>
                </a:solidFill>
                <a:latin typeface="微软雅黑" panose="020B0503020204020204" pitchFamily="34" charset="-122"/>
                <a:ea typeface="微软雅黑" panose="020B0503020204020204" pitchFamily="34" charset="-122"/>
              </a:rPr>
              <a:t>)</a:t>
            </a:r>
            <a:endParaRPr lang="en-US" altLang="zh-CN" sz="1400" dirty="0">
              <a:solidFill>
                <a:srgbClr val="000000"/>
              </a:solidFill>
              <a:latin typeface="微软雅黑" panose="020B0503020204020204" pitchFamily="34" charset="-122"/>
              <a:ea typeface="微软雅黑" panose="020B0503020204020204" pitchFamily="34" charset="-122"/>
            </a:endParaRPr>
          </a:p>
          <a:p>
            <a:r>
              <a:rPr lang="en-US" altLang="zh-CN" sz="1400" dirty="0">
                <a:solidFill>
                  <a:srgbClr val="000000"/>
                </a:solidFill>
                <a:latin typeface="微软雅黑" panose="020B0503020204020204" pitchFamily="34" charset="-122"/>
                <a:ea typeface="微软雅黑" panose="020B0503020204020204" pitchFamily="34" charset="-122"/>
              </a:rPr>
              <a:t>Incorporates from histological image </a:t>
            </a:r>
            <a:r>
              <a:rPr lang="en-US" altLang="zh-CN" sz="1400" b="1" dirty="0">
                <a:solidFill>
                  <a:srgbClr val="C00000"/>
                </a:solidFill>
                <a:latin typeface="微软雅黑" panose="020B0503020204020204" pitchFamily="34" charset="-122"/>
                <a:ea typeface="微软雅黑" panose="020B0503020204020204" pitchFamily="34" charset="-122"/>
              </a:rPr>
              <a:t>(</a:t>
            </a:r>
            <a:r>
              <a:rPr lang="en-US" altLang="zh-CN" sz="1400" b="1" dirty="0" err="1">
                <a:solidFill>
                  <a:srgbClr val="C00000"/>
                </a:solidFill>
                <a:latin typeface="微软雅黑" panose="020B0503020204020204" pitchFamily="34" charset="-122"/>
                <a:ea typeface="微软雅黑" panose="020B0503020204020204" pitchFamily="34" charset="-122"/>
              </a:rPr>
              <a:t>spaGCN</a:t>
            </a:r>
            <a:r>
              <a:rPr lang="en-US" altLang="zh-CN" sz="1400" b="1" dirty="0">
                <a:solidFill>
                  <a:srgbClr val="C00000"/>
                </a:solidFill>
                <a:latin typeface="微软雅黑" panose="020B0503020204020204" pitchFamily="34" charset="-122"/>
                <a:ea typeface="微软雅黑" panose="020B0503020204020204" pitchFamily="34" charset="-122"/>
              </a:rPr>
              <a:t> / </a:t>
            </a:r>
            <a:r>
              <a:rPr lang="en-US" altLang="zh-CN" sz="1400" b="1" dirty="0" err="1">
                <a:solidFill>
                  <a:srgbClr val="C00000"/>
                </a:solidFill>
                <a:latin typeface="微软雅黑" panose="020B0503020204020204" pitchFamily="34" charset="-122"/>
                <a:ea typeface="微软雅黑" panose="020B0503020204020204" pitchFamily="34" charset="-122"/>
              </a:rPr>
              <a:t>stLean</a:t>
            </a:r>
            <a:r>
              <a:rPr lang="en-US" altLang="zh-CN" sz="1400" b="1" dirty="0">
                <a:solidFill>
                  <a:srgbClr val="C00000"/>
                </a:solidFill>
                <a:latin typeface="微软雅黑" panose="020B0503020204020204" pitchFamily="34" charset="-122"/>
                <a:ea typeface="微软雅黑" panose="020B0503020204020204" pitchFamily="34" charset="-122"/>
              </a:rPr>
              <a:t>)</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12" name="箭头: 右 11">
            <a:extLst>
              <a:ext uri="{FF2B5EF4-FFF2-40B4-BE49-F238E27FC236}">
                <a16:creationId xmlns:a16="http://schemas.microsoft.com/office/drawing/2014/main" id="{A9837FB1-22C3-4179-B04F-F7330C16F90D}"/>
              </a:ext>
            </a:extLst>
          </p:cNvPr>
          <p:cNvSpPr/>
          <p:nvPr/>
        </p:nvSpPr>
        <p:spPr>
          <a:xfrm rot="5400000">
            <a:off x="2729367" y="462911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93A6F06-6044-4BB9-9ADA-E046D164FD40}"/>
              </a:ext>
            </a:extLst>
          </p:cNvPr>
          <p:cNvSpPr/>
          <p:nvPr/>
        </p:nvSpPr>
        <p:spPr>
          <a:xfrm>
            <a:off x="6164548" y="5402942"/>
            <a:ext cx="5601151" cy="923330"/>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rPr>
              <a:t>Align image between different samples </a:t>
            </a:r>
            <a:r>
              <a:rPr lang="en-US" altLang="zh-CN"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solidFill>
                  <a:srgbClr val="000000"/>
                </a:solidFill>
                <a:latin typeface="微软雅黑" panose="020B0503020204020204" pitchFamily="34" charset="-122"/>
                <a:ea typeface="微软雅黑" panose="020B0503020204020204" pitchFamily="34" charset="-122"/>
              </a:rPr>
              <a:t>Microenvironment analysis</a:t>
            </a:r>
          </a:p>
          <a:p>
            <a:r>
              <a:rPr lang="en-US" altLang="zh-CN" b="1" dirty="0">
                <a:solidFill>
                  <a:srgbClr val="C00000"/>
                </a:solidFill>
                <a:latin typeface="微软雅黑" panose="020B0503020204020204" pitchFamily="34" charset="-122"/>
                <a:ea typeface="微软雅黑" panose="020B0503020204020204" pitchFamily="34" charset="-122"/>
              </a:rPr>
              <a:t>(Tangram / </a:t>
            </a:r>
            <a:r>
              <a:rPr lang="en-US" altLang="zh-CN" b="1" dirty="0" err="1">
                <a:solidFill>
                  <a:srgbClr val="C00000"/>
                </a:solidFill>
                <a:latin typeface="微软雅黑" panose="020B0503020204020204" pitchFamily="34" charset="-122"/>
                <a:ea typeface="微软雅黑" panose="020B0503020204020204" pitchFamily="34" charset="-122"/>
              </a:rPr>
              <a:t>GridNet</a:t>
            </a:r>
            <a:r>
              <a:rPr lang="en-US" altLang="zh-CN" b="1" dirty="0">
                <a:solidFill>
                  <a:srgbClr val="C00000"/>
                </a:solidFill>
                <a:latin typeface="微软雅黑" panose="020B0503020204020204" pitchFamily="34" charset="-122"/>
                <a:ea typeface="微软雅黑" panose="020B0503020204020204" pitchFamily="34" charset="-122"/>
              </a:rPr>
              <a:t> / eggplant)</a:t>
            </a:r>
            <a:endParaRPr lang="en-US" altLang="zh-CN" dirty="0">
              <a:solidFill>
                <a:srgbClr val="000000"/>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7B0C4F40-252B-4384-BC8D-43BF04A3E1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570" y="4989734"/>
            <a:ext cx="4823524" cy="1560353"/>
          </a:xfrm>
          <a:prstGeom prst="rect">
            <a:avLst/>
          </a:prstGeom>
        </p:spPr>
      </p:pic>
      <p:sp>
        <p:nvSpPr>
          <p:cNvPr id="2" name="灯片编号占位符 1">
            <a:extLst>
              <a:ext uri="{FF2B5EF4-FFF2-40B4-BE49-F238E27FC236}">
                <a16:creationId xmlns:a16="http://schemas.microsoft.com/office/drawing/2014/main" id="{6F1439EF-CD1A-4775-911A-1F952ECCFCC0}"/>
              </a:ext>
            </a:extLst>
          </p:cNvPr>
          <p:cNvSpPr>
            <a:spLocks noGrp="1"/>
          </p:cNvSpPr>
          <p:nvPr>
            <p:ph type="sldNum" sz="quarter" idx="12"/>
          </p:nvPr>
        </p:nvSpPr>
        <p:spPr/>
        <p:txBody>
          <a:bodyPr/>
          <a:lstStyle/>
          <a:p>
            <a:fld id="{DF849393-7876-44FF-8BC7-6C3A91957E85}" type="slidenum">
              <a:rPr lang="zh-CN" altLang="en-US" smtClean="0"/>
              <a:t>11</a:t>
            </a:fld>
            <a:endParaRPr lang="zh-CN" altLang="en-US"/>
          </a:p>
        </p:txBody>
      </p:sp>
    </p:spTree>
    <p:extLst>
      <p:ext uri="{BB962C8B-B14F-4D97-AF65-F5344CB8AC3E}">
        <p14:creationId xmlns:p14="http://schemas.microsoft.com/office/powerpoint/2010/main" val="237635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4ACC4-9846-4C2D-BF2D-081091482149}"/>
              </a:ext>
            </a:extLst>
          </p:cNvPr>
          <p:cNvSpPr/>
          <p:nvPr/>
        </p:nvSpPr>
        <p:spPr>
          <a:xfrm>
            <a:off x="252575" y="12064"/>
            <a:ext cx="6717095"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II: spatial patterns and communication events</a:t>
            </a:r>
          </a:p>
        </p:txBody>
      </p:sp>
      <p:sp>
        <p:nvSpPr>
          <p:cNvPr id="3" name="矩形 2">
            <a:extLst>
              <a:ext uri="{FF2B5EF4-FFF2-40B4-BE49-F238E27FC236}">
                <a16:creationId xmlns:a16="http://schemas.microsoft.com/office/drawing/2014/main" id="{C24B8CF8-0229-4B40-A7FA-8C2F63AF9115}"/>
              </a:ext>
            </a:extLst>
          </p:cNvPr>
          <p:cNvSpPr/>
          <p:nvPr/>
        </p:nvSpPr>
        <p:spPr>
          <a:xfrm>
            <a:off x="455808" y="510969"/>
            <a:ext cx="7068942" cy="369332"/>
          </a:xfrm>
          <a:prstGeom prst="rect">
            <a:avLst/>
          </a:prstGeom>
          <a:solidFill>
            <a:schemeClr val="bg1">
              <a:lumMod val="85000"/>
            </a:schemeClr>
          </a:solidFill>
        </p:spPr>
        <p:txBody>
          <a:bodyPr wrap="square">
            <a:spAutoFit/>
          </a:bodyPr>
          <a:lstStyle/>
          <a:p>
            <a:r>
              <a:rPr lang="en-US" altLang="zh-CN" dirty="0">
                <a:solidFill>
                  <a:srgbClr val="333333"/>
                </a:solidFill>
                <a:latin typeface="微软雅黑" panose="020B0503020204020204" pitchFamily="34" charset="-122"/>
                <a:ea typeface="微软雅黑" panose="020B0503020204020204" pitchFamily="34" charset="-122"/>
              </a:rPr>
              <a:t>Highly variable genes / DGE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spatially variable genes (SVGs)</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85469D5-F4DC-4F94-945C-84FC934DD887}"/>
              </a:ext>
            </a:extLst>
          </p:cNvPr>
          <p:cNvSpPr/>
          <p:nvPr/>
        </p:nvSpPr>
        <p:spPr>
          <a:xfrm>
            <a:off x="3254043" y="1259119"/>
            <a:ext cx="8482149" cy="1477328"/>
          </a:xfrm>
          <a:prstGeom prst="rect">
            <a:avLst/>
          </a:prstGeom>
        </p:spPr>
        <p:txBody>
          <a:bodyPr wrap="square">
            <a:spAutoFit/>
          </a:bodyPr>
          <a:lstStyle/>
          <a:p>
            <a:pPr marL="342900" indent="-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Leverage spatial correlation test: </a:t>
            </a:r>
            <a:r>
              <a:rPr lang="en-US" altLang="zh-CN" b="1" dirty="0">
                <a:solidFill>
                  <a:srgbClr val="C00000"/>
                </a:solidFill>
                <a:latin typeface="微软雅黑" panose="020B0503020204020204" pitchFamily="34" charset="-122"/>
                <a:ea typeface="微软雅黑" panose="020B0503020204020204" pitchFamily="34" charset="-122"/>
              </a:rPr>
              <a:t>SPARK / </a:t>
            </a:r>
            <a:r>
              <a:rPr lang="en-US" altLang="zh-CN" b="1" dirty="0" err="1">
                <a:solidFill>
                  <a:srgbClr val="C00000"/>
                </a:solidFill>
                <a:latin typeface="微软雅黑" panose="020B0503020204020204" pitchFamily="34" charset="-122"/>
                <a:ea typeface="微软雅黑" panose="020B0503020204020204" pitchFamily="34" charset="-122"/>
              </a:rPr>
              <a:t>SpatialDE</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Markov random fields: </a:t>
            </a:r>
            <a:r>
              <a:rPr lang="en-US" altLang="zh-CN" b="1" dirty="0" err="1">
                <a:solidFill>
                  <a:srgbClr val="C00000"/>
                </a:solidFill>
                <a:latin typeface="微软雅黑" panose="020B0503020204020204" pitchFamily="34" charset="-122"/>
                <a:ea typeface="微软雅黑" panose="020B0503020204020204" pitchFamily="34" charset="-122"/>
              </a:rPr>
              <a:t>BayesSpace</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Graph neural networks to integrate gene expression data + spatial information + histology images: </a:t>
            </a:r>
            <a:r>
              <a:rPr lang="en-US" altLang="zh-CN" b="1" dirty="0" err="1">
                <a:solidFill>
                  <a:srgbClr val="C00000"/>
                </a:solidFill>
                <a:latin typeface="微软雅黑" panose="020B0503020204020204" pitchFamily="34" charset="-122"/>
                <a:ea typeface="微软雅黑" panose="020B0503020204020204" pitchFamily="34" charset="-122"/>
              </a:rPr>
              <a:t>spaGCN</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Diffusion-based modelling to identify genes with spatial patterns: </a:t>
            </a:r>
            <a:r>
              <a:rPr lang="en-US" altLang="zh-CN" b="1" dirty="0">
                <a:solidFill>
                  <a:srgbClr val="C00000"/>
                </a:solidFill>
                <a:latin typeface="微软雅黑" panose="020B0503020204020204" pitchFamily="34" charset="-122"/>
                <a:ea typeface="微软雅黑" panose="020B0503020204020204" pitchFamily="34" charset="-122"/>
              </a:rPr>
              <a:t>sepal</a:t>
            </a:r>
          </a:p>
        </p:txBody>
      </p:sp>
      <p:pic>
        <p:nvPicPr>
          <p:cNvPr id="2" name="图片 1">
            <a:extLst>
              <a:ext uri="{FF2B5EF4-FFF2-40B4-BE49-F238E27FC236}">
                <a16:creationId xmlns:a16="http://schemas.microsoft.com/office/drawing/2014/main" id="{FE62339E-1E7A-4033-85FE-649B7F8B330C}"/>
              </a:ext>
            </a:extLst>
          </p:cNvPr>
          <p:cNvPicPr>
            <a:picLocks noChangeAspect="1"/>
          </p:cNvPicPr>
          <p:nvPr/>
        </p:nvPicPr>
        <p:blipFill>
          <a:blip r:embed="rId2"/>
          <a:stretch>
            <a:fillRect/>
          </a:stretch>
        </p:blipFill>
        <p:spPr>
          <a:xfrm>
            <a:off x="455808" y="1359315"/>
            <a:ext cx="2300014" cy="1380009"/>
          </a:xfrm>
          <a:prstGeom prst="rect">
            <a:avLst/>
          </a:prstGeom>
        </p:spPr>
      </p:pic>
      <p:pic>
        <p:nvPicPr>
          <p:cNvPr id="6" name="图片 5">
            <a:extLst>
              <a:ext uri="{FF2B5EF4-FFF2-40B4-BE49-F238E27FC236}">
                <a16:creationId xmlns:a16="http://schemas.microsoft.com/office/drawing/2014/main" id="{2BE02E28-24B1-4D6F-A081-433FA5674302}"/>
              </a:ext>
            </a:extLst>
          </p:cNvPr>
          <p:cNvPicPr>
            <a:picLocks noChangeAspect="1"/>
          </p:cNvPicPr>
          <p:nvPr/>
        </p:nvPicPr>
        <p:blipFill>
          <a:blip r:embed="rId3"/>
          <a:stretch>
            <a:fillRect/>
          </a:stretch>
        </p:blipFill>
        <p:spPr>
          <a:xfrm>
            <a:off x="2755822" y="4384508"/>
            <a:ext cx="2252445" cy="2228354"/>
          </a:xfrm>
          <a:prstGeom prst="rect">
            <a:avLst/>
          </a:prstGeom>
        </p:spPr>
      </p:pic>
      <p:sp>
        <p:nvSpPr>
          <p:cNvPr id="7" name="矩形 6">
            <a:extLst>
              <a:ext uri="{FF2B5EF4-FFF2-40B4-BE49-F238E27FC236}">
                <a16:creationId xmlns:a16="http://schemas.microsoft.com/office/drawing/2014/main" id="{A31E6838-2316-4F66-82BF-2D9543AE1B1D}"/>
              </a:ext>
            </a:extLst>
          </p:cNvPr>
          <p:cNvSpPr/>
          <p:nvPr/>
        </p:nvSpPr>
        <p:spPr>
          <a:xfrm>
            <a:off x="5103223" y="4799153"/>
            <a:ext cx="6632968" cy="1323439"/>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Spatial cell-cell communications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compare gene expression pattern based on the surrounding neighboring cells (</a:t>
            </a:r>
            <a:r>
              <a:rPr lang="en-US" altLang="zh-CN" sz="20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GCNG / Misty / NCEM / </a:t>
            </a:r>
            <a:r>
              <a:rPr lang="en-US" altLang="zh-CN" sz="2000"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SpaOTsc</a:t>
            </a:r>
            <a:r>
              <a:rPr lang="en-US" altLang="zh-CN" sz="20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 SVCA</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p>
        </p:txBody>
      </p:sp>
      <p:pic>
        <p:nvPicPr>
          <p:cNvPr id="9" name="图片 8">
            <a:extLst>
              <a:ext uri="{FF2B5EF4-FFF2-40B4-BE49-F238E27FC236}">
                <a16:creationId xmlns:a16="http://schemas.microsoft.com/office/drawing/2014/main" id="{197FD5DA-03EC-4F3A-96A3-72C14F5D6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396" y="2965574"/>
            <a:ext cx="7534800" cy="1567541"/>
          </a:xfrm>
          <a:prstGeom prst="rect">
            <a:avLst/>
          </a:prstGeom>
        </p:spPr>
      </p:pic>
      <p:pic>
        <p:nvPicPr>
          <p:cNvPr id="10" name="图片 9">
            <a:extLst>
              <a:ext uri="{FF2B5EF4-FFF2-40B4-BE49-F238E27FC236}">
                <a16:creationId xmlns:a16="http://schemas.microsoft.com/office/drawing/2014/main" id="{57B24D2F-D88C-4406-BA7E-B1F82105BA78}"/>
              </a:ext>
            </a:extLst>
          </p:cNvPr>
          <p:cNvPicPr>
            <a:picLocks noChangeAspect="1"/>
          </p:cNvPicPr>
          <p:nvPr/>
        </p:nvPicPr>
        <p:blipFill>
          <a:blip r:embed="rId5"/>
          <a:stretch>
            <a:fillRect/>
          </a:stretch>
        </p:blipFill>
        <p:spPr>
          <a:xfrm>
            <a:off x="288945" y="4552043"/>
            <a:ext cx="2387549" cy="1817657"/>
          </a:xfrm>
          <a:prstGeom prst="rect">
            <a:avLst/>
          </a:prstGeom>
        </p:spPr>
      </p:pic>
      <p:sp>
        <p:nvSpPr>
          <p:cNvPr id="8" name="灯片编号占位符 7">
            <a:extLst>
              <a:ext uri="{FF2B5EF4-FFF2-40B4-BE49-F238E27FC236}">
                <a16:creationId xmlns:a16="http://schemas.microsoft.com/office/drawing/2014/main" id="{41FC7CEE-2DE7-4C76-AA02-D94D11596DBB}"/>
              </a:ext>
            </a:extLst>
          </p:cNvPr>
          <p:cNvSpPr>
            <a:spLocks noGrp="1"/>
          </p:cNvSpPr>
          <p:nvPr>
            <p:ph type="sldNum" sz="quarter" idx="12"/>
          </p:nvPr>
        </p:nvSpPr>
        <p:spPr/>
        <p:txBody>
          <a:bodyPr/>
          <a:lstStyle/>
          <a:p>
            <a:fld id="{DF849393-7876-44FF-8BC7-6C3A91957E85}" type="slidenum">
              <a:rPr lang="zh-CN" altLang="en-US" smtClean="0"/>
              <a:t>12</a:t>
            </a:fld>
            <a:endParaRPr lang="zh-CN" altLang="en-US"/>
          </a:p>
        </p:txBody>
      </p:sp>
    </p:spTree>
    <p:extLst>
      <p:ext uri="{BB962C8B-B14F-4D97-AF65-F5344CB8AC3E}">
        <p14:creationId xmlns:p14="http://schemas.microsoft.com/office/powerpoint/2010/main" val="247923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19D6B19-89A6-44B2-9FE6-811AE659E2E8}"/>
              </a:ext>
            </a:extLst>
          </p:cNvPr>
          <p:cNvSpPr>
            <a:spLocks noGrp="1"/>
          </p:cNvSpPr>
          <p:nvPr>
            <p:ph type="sldNum" sz="quarter" idx="12"/>
          </p:nvPr>
        </p:nvSpPr>
        <p:spPr/>
        <p:txBody>
          <a:bodyPr/>
          <a:lstStyle/>
          <a:p>
            <a:fld id="{DF849393-7876-44FF-8BC7-6C3A91957E85}" type="slidenum">
              <a:rPr lang="zh-CN" altLang="en-US" smtClean="0"/>
              <a:t>13</a:t>
            </a:fld>
            <a:endParaRPr lang="zh-CN" altLang="en-US"/>
          </a:p>
        </p:txBody>
      </p:sp>
      <p:pic>
        <p:nvPicPr>
          <p:cNvPr id="8" name="图片 7">
            <a:extLst>
              <a:ext uri="{FF2B5EF4-FFF2-40B4-BE49-F238E27FC236}">
                <a16:creationId xmlns:a16="http://schemas.microsoft.com/office/drawing/2014/main" id="{B9743CDC-FE9E-4238-B5E8-C8D053141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 y="0"/>
            <a:ext cx="6046654" cy="6858000"/>
          </a:xfrm>
          <a:prstGeom prst="rect">
            <a:avLst/>
          </a:prstGeom>
          <a:ln>
            <a:solidFill>
              <a:schemeClr val="tx1"/>
            </a:solidFill>
          </a:ln>
        </p:spPr>
      </p:pic>
      <p:pic>
        <p:nvPicPr>
          <p:cNvPr id="10" name="图片 9">
            <a:extLst>
              <a:ext uri="{FF2B5EF4-FFF2-40B4-BE49-F238E27FC236}">
                <a16:creationId xmlns:a16="http://schemas.microsoft.com/office/drawing/2014/main" id="{1037D7C3-F0F6-45C4-BEAC-98F7F99C3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408" y="0"/>
            <a:ext cx="2875278" cy="3597483"/>
          </a:xfrm>
          <a:prstGeom prst="rect">
            <a:avLst/>
          </a:prstGeom>
        </p:spPr>
      </p:pic>
      <p:sp>
        <p:nvSpPr>
          <p:cNvPr id="11" name="矩形 10">
            <a:extLst>
              <a:ext uri="{FF2B5EF4-FFF2-40B4-BE49-F238E27FC236}">
                <a16:creationId xmlns:a16="http://schemas.microsoft.com/office/drawing/2014/main" id="{3D987992-F624-4163-8F12-0C4AE3ED1CE5}"/>
              </a:ext>
            </a:extLst>
          </p:cNvPr>
          <p:cNvSpPr/>
          <p:nvPr/>
        </p:nvSpPr>
        <p:spPr>
          <a:xfrm>
            <a:off x="6278880" y="3724768"/>
            <a:ext cx="5599612" cy="3046988"/>
          </a:xfrm>
          <a:prstGeom prst="rect">
            <a:avLst/>
          </a:prstGeom>
        </p:spPr>
        <p:txBody>
          <a:bodyPr wrap="square">
            <a:spAutoFit/>
          </a:bodyPr>
          <a:lstStyle/>
          <a:p>
            <a:pPr>
              <a:buFont typeface="Arial" panose="020B0604020202020204" pitchFamily="34" charset="0"/>
              <a:buChar char="•"/>
            </a:pPr>
            <a:r>
              <a:rPr lang="en-US" altLang="zh-CN" sz="1200" b="1" dirty="0" err="1">
                <a:solidFill>
                  <a:srgbClr val="060607"/>
                </a:solidFill>
                <a:latin typeface="微软雅黑" panose="020B0503020204020204" pitchFamily="34" charset="-122"/>
                <a:ea typeface="微软雅黑" panose="020B0503020204020204" pitchFamily="34" charset="-122"/>
              </a:rPr>
              <a:t>Spateo</a:t>
            </a:r>
            <a:r>
              <a:rPr lang="zh-CN" altLang="en-US" sz="1200" b="1" dirty="0">
                <a:solidFill>
                  <a:srgbClr val="060607"/>
                </a:solidFill>
                <a:latin typeface="微软雅黑" panose="020B0503020204020204" pitchFamily="34" charset="-122"/>
                <a:ea typeface="微软雅黑" panose="020B0503020204020204" pitchFamily="34" charset="-122"/>
              </a:rPr>
              <a:t>开发</a:t>
            </a:r>
            <a:r>
              <a:rPr lang="zh-CN" altLang="en-US" sz="1200" dirty="0">
                <a:solidFill>
                  <a:srgbClr val="060607"/>
                </a:solidFill>
                <a:latin typeface="微软雅黑" panose="020B0503020204020204" pitchFamily="34" charset="-122"/>
                <a:ea typeface="微软雅黑" panose="020B0503020204020204" pitchFamily="34" charset="-122"/>
              </a:rPr>
              <a:t>：研究者开发了一个名为</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的</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时空建模框架，用于量化胚胎发生过程中的时空动态，这对于理解先天性疾病至关重要。</a:t>
            </a:r>
          </a:p>
          <a:p>
            <a:pPr>
              <a:buFont typeface="Arial" panose="020B0604020202020204" pitchFamily="34" charset="0"/>
              <a:buChar char="•"/>
            </a:pPr>
            <a:r>
              <a:rPr lang="en-US" altLang="zh-CN" sz="1200" b="1" dirty="0">
                <a:solidFill>
                  <a:srgbClr val="060607"/>
                </a:solidFill>
                <a:latin typeface="微软雅黑" panose="020B0503020204020204" pitchFamily="34" charset="-122"/>
                <a:ea typeface="微软雅黑" panose="020B0503020204020204" pitchFamily="34" charset="-122"/>
              </a:rPr>
              <a:t>3D</a:t>
            </a:r>
            <a:r>
              <a:rPr lang="zh-CN" altLang="en-US" sz="1200" b="1" dirty="0">
                <a:solidFill>
                  <a:srgbClr val="060607"/>
                </a:solidFill>
                <a:latin typeface="微软雅黑" panose="020B0503020204020204" pitchFamily="34" charset="-122"/>
                <a:ea typeface="微软雅黑" panose="020B0503020204020204" pitchFamily="34" charset="-122"/>
              </a:rPr>
              <a:t>重建</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能够重建小鼠胚胎在</a:t>
            </a:r>
            <a:r>
              <a:rPr lang="en-US" altLang="zh-CN" sz="1200" dirty="0">
                <a:solidFill>
                  <a:srgbClr val="060607"/>
                </a:solidFill>
                <a:latin typeface="微软雅黑" panose="020B0503020204020204" pitchFamily="34" charset="-122"/>
                <a:ea typeface="微软雅黑" panose="020B0503020204020204" pitchFamily="34" charset="-122"/>
              </a:rPr>
              <a:t>E9.5</a:t>
            </a:r>
            <a:r>
              <a:rPr lang="zh-CN" altLang="en-US" sz="1200" dirty="0">
                <a:solidFill>
                  <a:srgbClr val="060607"/>
                </a:solidFill>
                <a:latin typeface="微软雅黑" panose="020B0503020204020204" pitchFamily="34" charset="-122"/>
                <a:ea typeface="微软雅黑" panose="020B0503020204020204" pitchFamily="34" charset="-122"/>
              </a:rPr>
              <a:t>和</a:t>
            </a:r>
            <a:r>
              <a:rPr lang="en-US" altLang="zh-CN" sz="1200" dirty="0">
                <a:solidFill>
                  <a:srgbClr val="060607"/>
                </a:solidFill>
                <a:latin typeface="微软雅黑" panose="020B0503020204020204" pitchFamily="34" charset="-122"/>
                <a:ea typeface="微软雅黑" panose="020B0503020204020204" pitchFamily="34" charset="-122"/>
              </a:rPr>
              <a:t>E11.5</a:t>
            </a:r>
            <a:r>
              <a:rPr lang="zh-CN" altLang="en-US" sz="1200" dirty="0">
                <a:solidFill>
                  <a:srgbClr val="060607"/>
                </a:solidFill>
                <a:latin typeface="微软雅黑" panose="020B0503020204020204" pitchFamily="34" charset="-122"/>
                <a:ea typeface="微软雅黑" panose="020B0503020204020204" pitchFamily="34" charset="-122"/>
              </a:rPr>
              <a:t>阶段的</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地图和模型，捕捉了</a:t>
            </a:r>
            <a:r>
              <a:rPr lang="en-US" altLang="zh-CN" sz="1200" dirty="0">
                <a:solidFill>
                  <a:srgbClr val="060607"/>
                </a:solidFill>
                <a:latin typeface="微软雅黑" panose="020B0503020204020204" pitchFamily="34" charset="-122"/>
                <a:ea typeface="微软雅黑" panose="020B0503020204020204" pitchFamily="34" charset="-122"/>
              </a:rPr>
              <a:t>800</a:t>
            </a:r>
            <a:r>
              <a:rPr lang="zh-CN" altLang="en-US" sz="1200" dirty="0">
                <a:solidFill>
                  <a:srgbClr val="060607"/>
                </a:solidFill>
                <a:latin typeface="微软雅黑" panose="020B0503020204020204" pitchFamily="34" charset="-122"/>
                <a:ea typeface="微软雅黑" panose="020B0503020204020204" pitchFamily="34" charset="-122"/>
              </a:rPr>
              <a:t>万个细胞。</a:t>
            </a:r>
          </a:p>
          <a:p>
            <a:pPr>
              <a:buFont typeface="Arial" panose="020B0604020202020204" pitchFamily="34" charset="0"/>
              <a:buChar char="•"/>
            </a:pPr>
            <a:r>
              <a:rPr lang="zh-CN" altLang="en-US" sz="1200" b="1" dirty="0">
                <a:solidFill>
                  <a:srgbClr val="060607"/>
                </a:solidFill>
                <a:latin typeface="微软雅黑" panose="020B0503020204020204" pitchFamily="34" charset="-122"/>
                <a:ea typeface="微软雅黑" panose="020B0503020204020204" pitchFamily="34" charset="-122"/>
              </a:rPr>
              <a:t>分子全息图</a:t>
            </a:r>
            <a:r>
              <a:rPr lang="zh-CN" altLang="en-US" sz="1200" dirty="0">
                <a:solidFill>
                  <a:srgbClr val="060607"/>
                </a:solidFill>
                <a:latin typeface="微软雅黑" panose="020B0503020204020204" pitchFamily="34" charset="-122"/>
                <a:ea typeface="微软雅黑" panose="020B0503020204020204" pitchFamily="34" charset="-122"/>
              </a:rPr>
              <a:t>：通过可扩展的部分非刚性对齐、多切片精细化和网格校正，</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创建了整个胚胎的分子全息图。</a:t>
            </a:r>
          </a:p>
          <a:p>
            <a:pPr>
              <a:buFont typeface="Arial" panose="020B0604020202020204" pitchFamily="34" charset="0"/>
              <a:buChar char="•"/>
            </a:pPr>
            <a:r>
              <a:rPr lang="en-US" altLang="zh-CN" sz="1200" b="1" dirty="0">
                <a:solidFill>
                  <a:srgbClr val="060607"/>
                </a:solidFill>
                <a:latin typeface="微软雅黑" panose="020B0503020204020204" pitchFamily="34" charset="-122"/>
                <a:ea typeface="微软雅黑" panose="020B0503020204020204" pitchFamily="34" charset="-122"/>
              </a:rPr>
              <a:t>3D</a:t>
            </a:r>
            <a:r>
              <a:rPr lang="zh-CN" altLang="en-US" sz="1200" b="1" dirty="0">
                <a:solidFill>
                  <a:srgbClr val="060607"/>
                </a:solidFill>
                <a:latin typeface="微软雅黑" panose="020B0503020204020204" pitchFamily="34" charset="-122"/>
                <a:ea typeface="微软雅黑" panose="020B0503020204020204" pitchFamily="34" charset="-122"/>
              </a:rPr>
              <a:t>数字化和细胞通讯</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揭示了空间梯度和信号通路，通过</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数字化和细胞间通讯，识别了沿</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结构正交轴的表达梯度，例如中脑</a:t>
            </a:r>
            <a:r>
              <a:rPr lang="en-US" altLang="zh-CN" sz="1200" dirty="0">
                <a:solidFill>
                  <a:srgbClr val="060607"/>
                </a:solidFill>
                <a:latin typeface="微软雅黑" panose="020B0503020204020204" pitchFamily="34" charset="-122"/>
                <a:ea typeface="微软雅黑" panose="020B0503020204020204" pitchFamily="34" charset="-122"/>
              </a:rPr>
              <a:t>-</a:t>
            </a:r>
            <a:r>
              <a:rPr lang="zh-CN" altLang="en-US" sz="1200" dirty="0">
                <a:solidFill>
                  <a:srgbClr val="060607"/>
                </a:solidFill>
                <a:latin typeface="微软雅黑" panose="020B0503020204020204" pitchFamily="34" charset="-122"/>
                <a:ea typeface="微软雅黑" panose="020B0503020204020204" pitchFamily="34" charset="-122"/>
              </a:rPr>
              <a:t>后脑边界（</a:t>
            </a:r>
            <a:r>
              <a:rPr lang="en-US" altLang="zh-CN" sz="1200" dirty="0">
                <a:solidFill>
                  <a:srgbClr val="060607"/>
                </a:solidFill>
                <a:latin typeface="微软雅黑" panose="020B0503020204020204" pitchFamily="34" charset="-122"/>
                <a:ea typeface="微软雅黑" panose="020B0503020204020204" pitchFamily="34" charset="-122"/>
              </a:rPr>
              <a:t>MHB</a:t>
            </a:r>
            <a:r>
              <a:rPr lang="zh-CN" altLang="en-US" sz="1200" dirty="0">
                <a:solidFill>
                  <a:srgbClr val="060607"/>
                </a:solidFill>
                <a:latin typeface="微软雅黑" panose="020B0503020204020204" pitchFamily="34" charset="-122"/>
                <a:ea typeface="微软雅黑" panose="020B0503020204020204" pitchFamily="34" charset="-122"/>
              </a:rPr>
              <a:t>）等次级组织者。</a:t>
            </a:r>
          </a:p>
          <a:p>
            <a:pPr>
              <a:buFont typeface="Arial" panose="020B0604020202020204" pitchFamily="34" charset="0"/>
              <a:buChar char="•"/>
            </a:pPr>
            <a:r>
              <a:rPr lang="zh-CN" altLang="en-US" sz="1200" b="1" dirty="0">
                <a:solidFill>
                  <a:srgbClr val="060607"/>
                </a:solidFill>
                <a:latin typeface="微软雅黑" panose="020B0503020204020204" pitchFamily="34" charset="-122"/>
                <a:ea typeface="微软雅黑" panose="020B0503020204020204" pitchFamily="34" charset="-122"/>
              </a:rPr>
              <a:t>信号景观建模</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进一步联合建模细胞间和细胞内相互作用，以解析</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结构中的信号景观，包括视隔限界（</a:t>
            </a:r>
            <a:r>
              <a:rPr lang="en-US" altLang="zh-CN" sz="1200" dirty="0">
                <a:solidFill>
                  <a:srgbClr val="060607"/>
                </a:solidFill>
                <a:latin typeface="微软雅黑" panose="020B0503020204020204" pitchFamily="34" charset="-122"/>
                <a:ea typeface="微软雅黑" panose="020B0503020204020204" pitchFamily="34" charset="-122"/>
              </a:rPr>
              <a:t>ZLI</a:t>
            </a:r>
            <a:r>
              <a:rPr lang="zh-CN" altLang="en-US" sz="1200" dirty="0">
                <a:solidFill>
                  <a:srgbClr val="060607"/>
                </a:solidFill>
                <a:latin typeface="微软雅黑" panose="020B0503020204020204" pitchFamily="34" charset="-122"/>
                <a:ea typeface="微软雅黑" panose="020B0503020204020204" pitchFamily="34" charset="-122"/>
              </a:rPr>
              <a:t>）。</a:t>
            </a:r>
          </a:p>
          <a:p>
            <a:pPr>
              <a:buFont typeface="Arial" panose="020B0604020202020204" pitchFamily="34" charset="0"/>
              <a:buChar char="•"/>
            </a:pPr>
            <a:r>
              <a:rPr lang="zh-CN" altLang="en-US" sz="1200" b="1" dirty="0">
                <a:solidFill>
                  <a:srgbClr val="060607"/>
                </a:solidFill>
                <a:latin typeface="微软雅黑" panose="020B0503020204020204" pitchFamily="34" charset="-122"/>
                <a:ea typeface="微软雅黑" panose="020B0503020204020204" pitchFamily="34" charset="-122"/>
              </a:rPr>
              <a:t>形态测量矢量场</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引入了细胞迁移的“形态测量矢量场”，并将空间微分几何整合进来，揭示了小鼠心脏不对称形态发生的分子程序，将宏观变化与分子动态联系起来。</a:t>
            </a:r>
          </a:p>
          <a:p>
            <a:pPr>
              <a:buFont typeface="Arial" panose="020B0604020202020204" pitchFamily="34" charset="0"/>
              <a:buChar char="•"/>
            </a:pPr>
            <a:r>
              <a:rPr lang="zh-CN" altLang="en-US" sz="1200" b="1" dirty="0">
                <a:solidFill>
                  <a:srgbClr val="060607"/>
                </a:solidFill>
                <a:latin typeface="微软雅黑" panose="020B0503020204020204" pitchFamily="34" charset="-122"/>
                <a:ea typeface="微软雅黑" panose="020B0503020204020204" pitchFamily="34" charset="-122"/>
              </a:rPr>
              <a:t>器官生态学研究</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使得研究者能够在</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空间和时间上，从分子层面研究器官生态学。</a:t>
            </a:r>
            <a:endParaRPr lang="zh-CN" altLang="en-US" sz="1200" b="0" i="0" dirty="0">
              <a:solidFill>
                <a:srgbClr val="060607"/>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1878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E1D9B-98BC-485C-B16F-917418DCE67F}"/>
              </a:ext>
            </a:extLst>
          </p:cNvPr>
          <p:cNvSpPr>
            <a:spLocks noGrp="1"/>
          </p:cNvSpPr>
          <p:nvPr>
            <p:ph type="title"/>
          </p:nvPr>
        </p:nvSpPr>
        <p:spPr>
          <a:xfrm>
            <a:off x="371475" y="187325"/>
            <a:ext cx="10515600" cy="880201"/>
          </a:xfrm>
        </p:spPr>
        <p:txBody>
          <a:bodyPr/>
          <a:lstStyle/>
          <a:p>
            <a:r>
              <a:rPr lang="zh-CN" altLang="en-US" dirty="0"/>
              <a:t>单细胞数据分析总结</a:t>
            </a:r>
          </a:p>
        </p:txBody>
      </p:sp>
      <p:pic>
        <p:nvPicPr>
          <p:cNvPr id="4" name="图片 3">
            <a:extLst>
              <a:ext uri="{FF2B5EF4-FFF2-40B4-BE49-F238E27FC236}">
                <a16:creationId xmlns:a16="http://schemas.microsoft.com/office/drawing/2014/main" id="{4A828BC9-3DCB-4648-B450-1E187A30DEDA}"/>
              </a:ext>
            </a:extLst>
          </p:cNvPr>
          <p:cNvPicPr>
            <a:picLocks noChangeAspect="1"/>
          </p:cNvPicPr>
          <p:nvPr/>
        </p:nvPicPr>
        <p:blipFill rotWithShape="1">
          <a:blip r:embed="rId2"/>
          <a:srcRect t="849"/>
          <a:stretch/>
        </p:blipFill>
        <p:spPr>
          <a:xfrm>
            <a:off x="682003" y="1106024"/>
            <a:ext cx="4438636" cy="5386852"/>
          </a:xfrm>
          <a:prstGeom prst="rect">
            <a:avLst/>
          </a:prstGeom>
        </p:spPr>
      </p:pic>
      <p:sp>
        <p:nvSpPr>
          <p:cNvPr id="3" name="灯片编号占位符 2">
            <a:extLst>
              <a:ext uri="{FF2B5EF4-FFF2-40B4-BE49-F238E27FC236}">
                <a16:creationId xmlns:a16="http://schemas.microsoft.com/office/drawing/2014/main" id="{FC3CAA97-0F56-4451-9842-BE6340E8D7CA}"/>
              </a:ext>
            </a:extLst>
          </p:cNvPr>
          <p:cNvSpPr>
            <a:spLocks noGrp="1"/>
          </p:cNvSpPr>
          <p:nvPr>
            <p:ph type="sldNum" sz="quarter" idx="12"/>
          </p:nvPr>
        </p:nvSpPr>
        <p:spPr/>
        <p:txBody>
          <a:bodyPr/>
          <a:lstStyle/>
          <a:p>
            <a:fld id="{DF849393-7876-44FF-8BC7-6C3A91957E85}" type="slidenum">
              <a:rPr lang="zh-CN" altLang="en-US" smtClean="0"/>
              <a:t>14</a:t>
            </a:fld>
            <a:endParaRPr lang="zh-CN" altLang="en-US"/>
          </a:p>
        </p:txBody>
      </p:sp>
      <p:sp>
        <p:nvSpPr>
          <p:cNvPr id="6" name="矩形 5">
            <a:extLst>
              <a:ext uri="{FF2B5EF4-FFF2-40B4-BE49-F238E27FC236}">
                <a16:creationId xmlns:a16="http://schemas.microsoft.com/office/drawing/2014/main" id="{4698C3D4-DBDA-4829-9FE4-A8A1CBB409B0}"/>
              </a:ext>
            </a:extLst>
          </p:cNvPr>
          <p:cNvSpPr/>
          <p:nvPr/>
        </p:nvSpPr>
        <p:spPr>
          <a:xfrm>
            <a:off x="6095999" y="1748027"/>
            <a:ext cx="5629275" cy="2807948"/>
          </a:xfrm>
          <a:prstGeom prst="rect">
            <a:avLst/>
          </a:prstGeom>
        </p:spPr>
        <p:txBody>
          <a:bodyPr wrap="square">
            <a:spAutoFit/>
          </a:bodyPr>
          <a:lstStyle/>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Transcriptomics</a:t>
            </a:r>
          </a:p>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Chromatin accessibility</a:t>
            </a:r>
          </a:p>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Surface protein expression</a:t>
            </a:r>
          </a:p>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Adaptive immune receptor repertoire profiling</a:t>
            </a:r>
          </a:p>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Spatial information</a:t>
            </a:r>
          </a:p>
        </p:txBody>
      </p:sp>
    </p:spTree>
    <p:extLst>
      <p:ext uri="{BB962C8B-B14F-4D97-AF65-F5344CB8AC3E}">
        <p14:creationId xmlns:p14="http://schemas.microsoft.com/office/powerpoint/2010/main" val="887072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555A6-7C0D-40A7-9D3A-D417860FD2B0}"/>
              </a:ext>
            </a:extLst>
          </p:cNvPr>
          <p:cNvSpPr>
            <a:spLocks noGrp="1"/>
          </p:cNvSpPr>
          <p:nvPr>
            <p:ph type="title"/>
          </p:nvPr>
        </p:nvSpPr>
        <p:spPr>
          <a:xfrm>
            <a:off x="239620" y="96485"/>
            <a:ext cx="5267514" cy="662782"/>
          </a:xfrm>
        </p:spPr>
        <p:txBody>
          <a:bodyPr>
            <a:normAutofit/>
          </a:bodyPr>
          <a:lstStyle/>
          <a:p>
            <a:r>
              <a:rPr lang="zh-CN" altLang="en-US" sz="3600" dirty="0"/>
              <a:t>生物学网络的基本概念</a:t>
            </a:r>
          </a:p>
        </p:txBody>
      </p:sp>
      <p:sp>
        <p:nvSpPr>
          <p:cNvPr id="4" name="灯片编号占位符 3">
            <a:extLst>
              <a:ext uri="{FF2B5EF4-FFF2-40B4-BE49-F238E27FC236}">
                <a16:creationId xmlns:a16="http://schemas.microsoft.com/office/drawing/2014/main" id="{B0EA79DD-1C00-4F48-B69C-3CC41B64D54B}"/>
              </a:ext>
            </a:extLst>
          </p:cNvPr>
          <p:cNvSpPr>
            <a:spLocks noGrp="1"/>
          </p:cNvSpPr>
          <p:nvPr>
            <p:ph type="sldNum" sz="quarter" idx="12"/>
          </p:nvPr>
        </p:nvSpPr>
        <p:spPr/>
        <p:txBody>
          <a:bodyPr/>
          <a:lstStyle/>
          <a:p>
            <a:fld id="{DF849393-7876-44FF-8BC7-6C3A91957E85}" type="slidenum">
              <a:rPr lang="zh-CN" altLang="en-US" smtClean="0"/>
              <a:t>15</a:t>
            </a:fld>
            <a:endParaRPr lang="zh-CN" altLang="en-US"/>
          </a:p>
        </p:txBody>
      </p:sp>
      <p:pic>
        <p:nvPicPr>
          <p:cNvPr id="5" name="Picture 6">
            <a:extLst>
              <a:ext uri="{FF2B5EF4-FFF2-40B4-BE49-F238E27FC236}">
                <a16:creationId xmlns:a16="http://schemas.microsoft.com/office/drawing/2014/main" id="{C0BA587C-1E57-40DF-9E6E-16C58650287A}"/>
              </a:ext>
            </a:extLst>
          </p:cNvPr>
          <p:cNvPicPr>
            <a:picLocks noChangeAspect="1"/>
          </p:cNvPicPr>
          <p:nvPr/>
        </p:nvPicPr>
        <p:blipFill rotWithShape="1">
          <a:blip r:embed="rId4"/>
          <a:srcRect l="1488" t="6184" r="35180" b="3847"/>
          <a:stretch/>
        </p:blipFill>
        <p:spPr>
          <a:xfrm>
            <a:off x="304739" y="695269"/>
            <a:ext cx="2706912" cy="2714228"/>
          </a:xfrm>
          <a:prstGeom prst="rect">
            <a:avLst/>
          </a:prstGeom>
        </p:spPr>
      </p:pic>
      <p:sp>
        <p:nvSpPr>
          <p:cNvPr id="6" name="Rectangle 3">
            <a:extLst>
              <a:ext uri="{FF2B5EF4-FFF2-40B4-BE49-F238E27FC236}">
                <a16:creationId xmlns:a16="http://schemas.microsoft.com/office/drawing/2014/main" id="{74483247-F339-4B0A-A65C-766A8F801CDD}"/>
              </a:ext>
            </a:extLst>
          </p:cNvPr>
          <p:cNvSpPr/>
          <p:nvPr/>
        </p:nvSpPr>
        <p:spPr>
          <a:xfrm>
            <a:off x="3004881" y="856471"/>
            <a:ext cx="1974771"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2000" i="1" dirty="0">
                <a:latin typeface="微软雅黑" panose="020B0503020204020204" pitchFamily="34" charset="-122"/>
                <a:ea typeface="微软雅黑" panose="020B0503020204020204" pitchFamily="34" charset="-122"/>
              </a:rPr>
              <a:t>Graph: G=(V,E)</a:t>
            </a:r>
          </a:p>
        </p:txBody>
      </p:sp>
      <p:sp>
        <p:nvSpPr>
          <p:cNvPr id="7" name="Rectangle 28">
            <a:extLst>
              <a:ext uri="{FF2B5EF4-FFF2-40B4-BE49-F238E27FC236}">
                <a16:creationId xmlns:a16="http://schemas.microsoft.com/office/drawing/2014/main" id="{BB5C947B-D3C1-4566-B9B4-BAC05EEE0F42}"/>
              </a:ext>
            </a:extLst>
          </p:cNvPr>
          <p:cNvSpPr/>
          <p:nvPr/>
        </p:nvSpPr>
        <p:spPr>
          <a:xfrm>
            <a:off x="3316439" y="1420392"/>
            <a:ext cx="3321743"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2000" i="1" dirty="0">
                <a:latin typeface="微软雅黑" panose="020B0503020204020204" pitchFamily="34" charset="-122"/>
                <a:ea typeface="微软雅黑" panose="020B0503020204020204" pitchFamily="34" charset="-122"/>
              </a:rPr>
              <a:t>Nodes(vertices/points): N</a:t>
            </a:r>
          </a:p>
        </p:txBody>
      </p:sp>
      <p:sp>
        <p:nvSpPr>
          <p:cNvPr id="8" name="Rectangle 29">
            <a:extLst>
              <a:ext uri="{FF2B5EF4-FFF2-40B4-BE49-F238E27FC236}">
                <a16:creationId xmlns:a16="http://schemas.microsoft.com/office/drawing/2014/main" id="{00AB7825-CA6E-459A-A7C7-1554850C2ED5}"/>
              </a:ext>
            </a:extLst>
          </p:cNvPr>
          <p:cNvSpPr/>
          <p:nvPr/>
        </p:nvSpPr>
        <p:spPr>
          <a:xfrm>
            <a:off x="3004881" y="1945968"/>
            <a:ext cx="2511778"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2000" i="1" dirty="0">
                <a:latin typeface="微软雅黑" panose="020B0503020204020204" pitchFamily="34" charset="-122"/>
                <a:ea typeface="微软雅黑" panose="020B0503020204020204" pitchFamily="34" charset="-122"/>
              </a:rPr>
              <a:t>Edges(arcs/links): E</a:t>
            </a:r>
          </a:p>
        </p:txBody>
      </p:sp>
      <p:sp>
        <p:nvSpPr>
          <p:cNvPr id="9" name="Rectangle 30">
            <a:extLst>
              <a:ext uri="{FF2B5EF4-FFF2-40B4-BE49-F238E27FC236}">
                <a16:creationId xmlns:a16="http://schemas.microsoft.com/office/drawing/2014/main" id="{18C97324-0C57-4A7F-8011-C7830394BDA4}"/>
              </a:ext>
            </a:extLst>
          </p:cNvPr>
          <p:cNvSpPr/>
          <p:nvPr/>
        </p:nvSpPr>
        <p:spPr>
          <a:xfrm>
            <a:off x="6760328" y="1466559"/>
            <a:ext cx="2826736"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V={PRO31,RET1,…,RPA135}</a:t>
            </a:r>
          </a:p>
        </p:txBody>
      </p:sp>
      <p:sp>
        <p:nvSpPr>
          <p:cNvPr id="10" name="Rectangle 31">
            <a:extLst>
              <a:ext uri="{FF2B5EF4-FFF2-40B4-BE49-F238E27FC236}">
                <a16:creationId xmlns:a16="http://schemas.microsoft.com/office/drawing/2014/main" id="{38982B2D-E961-4795-8EB0-6654545BAB08}"/>
              </a:ext>
            </a:extLst>
          </p:cNvPr>
          <p:cNvSpPr/>
          <p:nvPr/>
        </p:nvSpPr>
        <p:spPr>
          <a:xfrm>
            <a:off x="5711793" y="1945968"/>
            <a:ext cx="3712811" cy="40011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000" i="1" dirty="0">
                <a:latin typeface="微软雅黑" panose="020B0503020204020204" pitchFamily="34" charset="-122"/>
                <a:ea typeface="微软雅黑" panose="020B0503020204020204" pitchFamily="34" charset="-122"/>
              </a:rPr>
              <a:t>E={</a:t>
            </a:r>
            <a:r>
              <a:rPr lang="en-US" sz="1600" i="1" dirty="0">
                <a:latin typeface="微软雅黑" panose="020B0503020204020204" pitchFamily="34" charset="-122"/>
                <a:ea typeface="微软雅黑" panose="020B0503020204020204" pitchFamily="34" charset="-122"/>
              </a:rPr>
              <a:t>{RET1,RPO31},{PRO31,PRC40}…</a:t>
            </a:r>
            <a:endParaRPr lang="en-US" sz="2000" i="1" dirty="0">
              <a:latin typeface="微软雅黑" panose="020B0503020204020204" pitchFamily="34" charset="-122"/>
              <a:ea typeface="微软雅黑" panose="020B0503020204020204" pitchFamily="34" charset="-122"/>
            </a:endParaRPr>
          </a:p>
        </p:txBody>
      </p:sp>
      <p:sp>
        <p:nvSpPr>
          <p:cNvPr id="11" name="Rectangle 32">
            <a:extLst>
              <a:ext uri="{FF2B5EF4-FFF2-40B4-BE49-F238E27FC236}">
                <a16:creationId xmlns:a16="http://schemas.microsoft.com/office/drawing/2014/main" id="{9B73599C-0ECC-48A2-9B53-5303B58C933D}"/>
              </a:ext>
            </a:extLst>
          </p:cNvPr>
          <p:cNvSpPr/>
          <p:nvPr/>
        </p:nvSpPr>
        <p:spPr>
          <a:xfrm>
            <a:off x="3004881" y="2471544"/>
            <a:ext cx="3140603" cy="40011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000" i="1" dirty="0">
                <a:latin typeface="微软雅黑" panose="020B0503020204020204" pitchFamily="34" charset="-122"/>
                <a:ea typeface="微软雅黑" panose="020B0503020204020204" pitchFamily="34" charset="-122"/>
              </a:rPr>
              <a:t>Adjacent matrix: A(N*N)</a:t>
            </a:r>
          </a:p>
        </p:txBody>
      </p:sp>
      <p:sp>
        <p:nvSpPr>
          <p:cNvPr id="12" name="Rectangle 24">
            <a:extLst>
              <a:ext uri="{FF2B5EF4-FFF2-40B4-BE49-F238E27FC236}">
                <a16:creationId xmlns:a16="http://schemas.microsoft.com/office/drawing/2014/main" id="{F28FD5AE-FC90-4B04-95F5-AB3DD08B1D63}"/>
              </a:ext>
            </a:extLst>
          </p:cNvPr>
          <p:cNvSpPr/>
          <p:nvPr/>
        </p:nvSpPr>
        <p:spPr>
          <a:xfrm>
            <a:off x="5285925" y="871198"/>
            <a:ext cx="284610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i="1" dirty="0" err="1">
                <a:latin typeface="微软雅黑" panose="020B0503020204020204" pitchFamily="34" charset="-122"/>
                <a:ea typeface="微软雅黑" panose="020B0503020204020204" pitchFamily="34" charset="-122"/>
              </a:rPr>
              <a:t>Subgraph</a:t>
            </a:r>
            <a:r>
              <a:rPr lang="en-US" i="1" dirty="0">
                <a:latin typeface="微软雅黑" panose="020B0503020204020204" pitchFamily="34" charset="-122"/>
                <a:ea typeface="微软雅黑" panose="020B0503020204020204" pitchFamily="34" charset="-122"/>
              </a:rPr>
              <a:t> G’=(V’,E’)</a:t>
            </a:r>
          </a:p>
        </p:txBody>
      </p:sp>
      <p:sp>
        <p:nvSpPr>
          <p:cNvPr id="13" name="Rectangle 7">
            <a:extLst>
              <a:ext uri="{FF2B5EF4-FFF2-40B4-BE49-F238E27FC236}">
                <a16:creationId xmlns:a16="http://schemas.microsoft.com/office/drawing/2014/main" id="{B2A7E0A0-06E5-4092-902F-7473AEED7EA7}"/>
              </a:ext>
            </a:extLst>
          </p:cNvPr>
          <p:cNvSpPr/>
          <p:nvPr/>
        </p:nvSpPr>
        <p:spPr>
          <a:xfrm>
            <a:off x="9709210" y="1466559"/>
            <a:ext cx="2253139" cy="33855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600" i="1" dirty="0">
                <a:latin typeface="微软雅黑" panose="020B0503020204020204" pitchFamily="34" charset="-122"/>
                <a:ea typeface="微软雅黑" panose="020B0503020204020204" pitchFamily="34" charset="-122"/>
              </a:rPr>
              <a:t>Total number </a:t>
            </a:r>
            <a:r>
              <a:rPr lang="en-US" sz="1600" i="1" dirty="0">
                <a:latin typeface="微软雅黑" panose="020B0503020204020204" pitchFamily="34" charset="-122"/>
                <a:ea typeface="微软雅黑" panose="020B0503020204020204" pitchFamily="34" charset="-122"/>
                <a:sym typeface="Wingdings"/>
              </a:rPr>
              <a:t> </a:t>
            </a:r>
            <a:r>
              <a:rPr lang="en-US" sz="1600" i="1" dirty="0">
                <a:latin typeface="微软雅黑" panose="020B0503020204020204" pitchFamily="34" charset="-122"/>
                <a:ea typeface="微软雅黑" panose="020B0503020204020204" pitchFamily="34" charset="-122"/>
              </a:rPr>
              <a:t>Size</a:t>
            </a:r>
          </a:p>
        </p:txBody>
      </p:sp>
      <p:sp>
        <p:nvSpPr>
          <p:cNvPr id="14" name="Rectangle 10">
            <a:extLst>
              <a:ext uri="{FF2B5EF4-FFF2-40B4-BE49-F238E27FC236}">
                <a16:creationId xmlns:a16="http://schemas.microsoft.com/office/drawing/2014/main" id="{CA681CAF-422C-42B5-AF1A-ACF068F60D46}"/>
              </a:ext>
            </a:extLst>
          </p:cNvPr>
          <p:cNvSpPr/>
          <p:nvPr/>
        </p:nvSpPr>
        <p:spPr>
          <a:xfrm>
            <a:off x="9587064" y="2007524"/>
            <a:ext cx="1079463" cy="3385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Direction</a:t>
            </a:r>
          </a:p>
        </p:txBody>
      </p:sp>
      <p:sp>
        <p:nvSpPr>
          <p:cNvPr id="15" name="Rectangle 11">
            <a:extLst>
              <a:ext uri="{FF2B5EF4-FFF2-40B4-BE49-F238E27FC236}">
                <a16:creationId xmlns:a16="http://schemas.microsoft.com/office/drawing/2014/main" id="{4872B8D3-2E7A-49F3-9D65-A61540DA19B7}"/>
              </a:ext>
            </a:extLst>
          </p:cNvPr>
          <p:cNvSpPr/>
          <p:nvPr/>
        </p:nvSpPr>
        <p:spPr>
          <a:xfrm>
            <a:off x="10815305" y="2007524"/>
            <a:ext cx="894284" cy="3385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Weight</a:t>
            </a:r>
          </a:p>
        </p:txBody>
      </p:sp>
      <p:sp>
        <p:nvSpPr>
          <p:cNvPr id="16" name="Rectangle 18">
            <a:extLst>
              <a:ext uri="{FF2B5EF4-FFF2-40B4-BE49-F238E27FC236}">
                <a16:creationId xmlns:a16="http://schemas.microsoft.com/office/drawing/2014/main" id="{16A480DC-DD33-4D98-BBDA-90C1AAA3D62A}"/>
              </a:ext>
            </a:extLst>
          </p:cNvPr>
          <p:cNvSpPr/>
          <p:nvPr/>
        </p:nvSpPr>
        <p:spPr>
          <a:xfrm>
            <a:off x="6380352" y="2533100"/>
            <a:ext cx="759952"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Walks</a:t>
            </a:r>
          </a:p>
        </p:txBody>
      </p:sp>
      <p:sp>
        <p:nvSpPr>
          <p:cNvPr id="17" name="Rectangle 19">
            <a:extLst>
              <a:ext uri="{FF2B5EF4-FFF2-40B4-BE49-F238E27FC236}">
                <a16:creationId xmlns:a16="http://schemas.microsoft.com/office/drawing/2014/main" id="{752BB1AE-8FDC-4BD7-B73E-E0AC2DD0CE92}"/>
              </a:ext>
            </a:extLst>
          </p:cNvPr>
          <p:cNvSpPr/>
          <p:nvPr/>
        </p:nvSpPr>
        <p:spPr>
          <a:xfrm>
            <a:off x="7278887" y="2533100"/>
            <a:ext cx="714555"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Paths</a:t>
            </a:r>
          </a:p>
        </p:txBody>
      </p:sp>
      <p:sp>
        <p:nvSpPr>
          <p:cNvPr id="18" name="Rectangle 21">
            <a:extLst>
              <a:ext uri="{FF2B5EF4-FFF2-40B4-BE49-F238E27FC236}">
                <a16:creationId xmlns:a16="http://schemas.microsoft.com/office/drawing/2014/main" id="{8255FB2F-CDE9-4EC9-BF5C-7F6E15572C38}"/>
              </a:ext>
            </a:extLst>
          </p:cNvPr>
          <p:cNvSpPr/>
          <p:nvPr/>
        </p:nvSpPr>
        <p:spPr>
          <a:xfrm>
            <a:off x="9869892" y="2533100"/>
            <a:ext cx="704552"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Cycle</a:t>
            </a:r>
          </a:p>
        </p:txBody>
      </p:sp>
      <p:sp>
        <p:nvSpPr>
          <p:cNvPr id="19" name="Rectangle 26">
            <a:extLst>
              <a:ext uri="{FF2B5EF4-FFF2-40B4-BE49-F238E27FC236}">
                <a16:creationId xmlns:a16="http://schemas.microsoft.com/office/drawing/2014/main" id="{BE076B57-6899-4856-8F8F-449096F907E9}"/>
              </a:ext>
            </a:extLst>
          </p:cNvPr>
          <p:cNvSpPr/>
          <p:nvPr/>
        </p:nvSpPr>
        <p:spPr>
          <a:xfrm>
            <a:off x="8132025" y="2536384"/>
            <a:ext cx="1599284"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Shortest Paths</a:t>
            </a:r>
          </a:p>
        </p:txBody>
      </p:sp>
      <p:sp>
        <p:nvSpPr>
          <p:cNvPr id="20" name="Rectangle 27">
            <a:extLst>
              <a:ext uri="{FF2B5EF4-FFF2-40B4-BE49-F238E27FC236}">
                <a16:creationId xmlns:a16="http://schemas.microsoft.com/office/drawing/2014/main" id="{D67031EF-4B00-4557-BBAC-324F733A9187}"/>
              </a:ext>
            </a:extLst>
          </p:cNvPr>
          <p:cNvSpPr/>
          <p:nvPr/>
        </p:nvSpPr>
        <p:spPr>
          <a:xfrm>
            <a:off x="8396759" y="2943592"/>
            <a:ext cx="1027845"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Distance</a:t>
            </a:r>
          </a:p>
        </p:txBody>
      </p:sp>
      <p:sp>
        <p:nvSpPr>
          <p:cNvPr id="22" name="Rectangle 22">
            <a:extLst>
              <a:ext uri="{FF2B5EF4-FFF2-40B4-BE49-F238E27FC236}">
                <a16:creationId xmlns:a16="http://schemas.microsoft.com/office/drawing/2014/main" id="{F3B5F821-5BE8-4950-80EC-7A2DFA6FDE7F}"/>
              </a:ext>
            </a:extLst>
          </p:cNvPr>
          <p:cNvSpPr/>
          <p:nvPr/>
        </p:nvSpPr>
        <p:spPr>
          <a:xfrm>
            <a:off x="10713027" y="2533100"/>
            <a:ext cx="1216872"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Neighbors</a:t>
            </a:r>
          </a:p>
        </p:txBody>
      </p:sp>
      <p:sp>
        <p:nvSpPr>
          <p:cNvPr id="24" name="Rectangle 1">
            <a:extLst>
              <a:ext uri="{FF2B5EF4-FFF2-40B4-BE49-F238E27FC236}">
                <a16:creationId xmlns:a16="http://schemas.microsoft.com/office/drawing/2014/main" id="{023E32E7-6262-4558-A395-D709B5F55CE6}"/>
              </a:ext>
            </a:extLst>
          </p:cNvPr>
          <p:cNvSpPr/>
          <p:nvPr/>
        </p:nvSpPr>
        <p:spPr>
          <a:xfrm>
            <a:off x="1082260" y="3394881"/>
            <a:ext cx="150073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Component</a:t>
            </a:r>
          </a:p>
        </p:txBody>
      </p:sp>
      <p:sp>
        <p:nvSpPr>
          <p:cNvPr id="25" name="Rectangle 3">
            <a:extLst>
              <a:ext uri="{FF2B5EF4-FFF2-40B4-BE49-F238E27FC236}">
                <a16:creationId xmlns:a16="http://schemas.microsoft.com/office/drawing/2014/main" id="{531231D6-A6C9-433F-873E-F57E07BC9596}"/>
              </a:ext>
            </a:extLst>
          </p:cNvPr>
          <p:cNvSpPr/>
          <p:nvPr/>
        </p:nvSpPr>
        <p:spPr>
          <a:xfrm>
            <a:off x="3277024" y="3394881"/>
            <a:ext cx="1040670"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Module</a:t>
            </a:r>
          </a:p>
        </p:txBody>
      </p:sp>
      <p:sp>
        <p:nvSpPr>
          <p:cNvPr id="26" name="Rectangle 4">
            <a:extLst>
              <a:ext uri="{FF2B5EF4-FFF2-40B4-BE49-F238E27FC236}">
                <a16:creationId xmlns:a16="http://schemas.microsoft.com/office/drawing/2014/main" id="{C3E3D450-37B2-487B-889B-5164EFB28362}"/>
              </a:ext>
            </a:extLst>
          </p:cNvPr>
          <p:cNvSpPr/>
          <p:nvPr/>
        </p:nvSpPr>
        <p:spPr>
          <a:xfrm>
            <a:off x="5011725" y="3394881"/>
            <a:ext cx="785793"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Motif</a:t>
            </a:r>
          </a:p>
        </p:txBody>
      </p:sp>
      <p:pic>
        <p:nvPicPr>
          <p:cNvPr id="27" name="Picture 9">
            <a:extLst>
              <a:ext uri="{FF2B5EF4-FFF2-40B4-BE49-F238E27FC236}">
                <a16:creationId xmlns:a16="http://schemas.microsoft.com/office/drawing/2014/main" id="{47757C88-7625-40B0-BFA4-7E71D3243F23}"/>
              </a:ext>
            </a:extLst>
          </p:cNvPr>
          <p:cNvPicPr>
            <a:picLocks noChangeAspect="1"/>
          </p:cNvPicPr>
          <p:nvPr/>
        </p:nvPicPr>
        <p:blipFill>
          <a:blip r:embed="rId5"/>
          <a:stretch>
            <a:fillRect/>
          </a:stretch>
        </p:blipFill>
        <p:spPr>
          <a:xfrm>
            <a:off x="798432" y="3934647"/>
            <a:ext cx="1974771" cy="1430701"/>
          </a:xfrm>
          <a:prstGeom prst="rect">
            <a:avLst/>
          </a:prstGeom>
        </p:spPr>
      </p:pic>
      <p:pic>
        <p:nvPicPr>
          <p:cNvPr id="28" name="Picture 13">
            <a:extLst>
              <a:ext uri="{FF2B5EF4-FFF2-40B4-BE49-F238E27FC236}">
                <a16:creationId xmlns:a16="http://schemas.microsoft.com/office/drawing/2014/main" id="{AB1C00BC-79E7-4587-83F4-C1250B86D5D6}"/>
              </a:ext>
            </a:extLst>
          </p:cNvPr>
          <p:cNvPicPr>
            <a:picLocks noChangeAspect="1"/>
          </p:cNvPicPr>
          <p:nvPr/>
        </p:nvPicPr>
        <p:blipFill>
          <a:blip r:embed="rId6"/>
          <a:stretch>
            <a:fillRect/>
          </a:stretch>
        </p:blipFill>
        <p:spPr>
          <a:xfrm>
            <a:off x="4915271" y="4192797"/>
            <a:ext cx="1028700" cy="914400"/>
          </a:xfrm>
          <a:prstGeom prst="rect">
            <a:avLst/>
          </a:prstGeom>
        </p:spPr>
      </p:pic>
      <p:pic>
        <p:nvPicPr>
          <p:cNvPr id="30" name="图片 29">
            <a:extLst>
              <a:ext uri="{FF2B5EF4-FFF2-40B4-BE49-F238E27FC236}">
                <a16:creationId xmlns:a16="http://schemas.microsoft.com/office/drawing/2014/main" id="{C16A69C6-20EA-4567-87A1-E1E53AF91F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1232" y="3934647"/>
            <a:ext cx="1445841" cy="1430701"/>
          </a:xfrm>
          <a:prstGeom prst="rect">
            <a:avLst/>
          </a:prstGeom>
        </p:spPr>
      </p:pic>
      <p:sp>
        <p:nvSpPr>
          <p:cNvPr id="31" name="Rectangle 4">
            <a:extLst>
              <a:ext uri="{FF2B5EF4-FFF2-40B4-BE49-F238E27FC236}">
                <a16:creationId xmlns:a16="http://schemas.microsoft.com/office/drawing/2014/main" id="{8C5DFE1D-0B3C-4F6C-A76B-B3CA995FF799}"/>
              </a:ext>
            </a:extLst>
          </p:cNvPr>
          <p:cNvSpPr/>
          <p:nvPr/>
        </p:nvSpPr>
        <p:spPr>
          <a:xfrm>
            <a:off x="7033946" y="3639247"/>
            <a:ext cx="2709331"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Degree/Connectivity: k</a:t>
            </a:r>
          </a:p>
        </p:txBody>
      </p:sp>
      <p:sp>
        <p:nvSpPr>
          <p:cNvPr id="32" name="Rectangle 11">
            <a:extLst>
              <a:ext uri="{FF2B5EF4-FFF2-40B4-BE49-F238E27FC236}">
                <a16:creationId xmlns:a16="http://schemas.microsoft.com/office/drawing/2014/main" id="{1AF3DDC7-F78C-496F-8745-DA0022A6C80D}"/>
              </a:ext>
            </a:extLst>
          </p:cNvPr>
          <p:cNvSpPr/>
          <p:nvPr/>
        </p:nvSpPr>
        <p:spPr>
          <a:xfrm>
            <a:off x="7650204" y="4398942"/>
            <a:ext cx="2093073"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i="1" dirty="0" err="1">
                <a:latin typeface="微软雅黑" panose="020B0503020204020204" pitchFamily="34" charset="-122"/>
                <a:ea typeface="微软雅黑" panose="020B0503020204020204" pitchFamily="34" charset="-122"/>
              </a:rPr>
              <a:t>Assortativity</a:t>
            </a:r>
            <a:r>
              <a:rPr lang="en-US" i="1" dirty="0">
                <a:latin typeface="微软雅黑" panose="020B0503020204020204" pitchFamily="34" charset="-122"/>
                <a:ea typeface="微软雅黑" panose="020B0503020204020204" pitchFamily="34" charset="-122"/>
              </a:rPr>
              <a:t>: </a:t>
            </a:r>
            <a:r>
              <a:rPr lang="en-US" i="1" dirty="0" err="1">
                <a:latin typeface="微软雅黑" panose="020B0503020204020204" pitchFamily="34" charset="-122"/>
                <a:ea typeface="微软雅黑" panose="020B0503020204020204" pitchFamily="34" charset="-122"/>
              </a:rPr>
              <a:t>knn</a:t>
            </a:r>
            <a:endParaRPr lang="en-US" i="1" dirty="0">
              <a:latin typeface="微软雅黑" panose="020B0503020204020204" pitchFamily="34" charset="-122"/>
              <a:ea typeface="微软雅黑" panose="020B0503020204020204" pitchFamily="34" charset="-122"/>
            </a:endParaRPr>
          </a:p>
        </p:txBody>
      </p:sp>
      <p:sp>
        <p:nvSpPr>
          <p:cNvPr id="33" name="Rectangle 10">
            <a:extLst>
              <a:ext uri="{FF2B5EF4-FFF2-40B4-BE49-F238E27FC236}">
                <a16:creationId xmlns:a16="http://schemas.microsoft.com/office/drawing/2014/main" id="{243E587C-2FFA-4E04-AD51-FA25E293E2D7}"/>
              </a:ext>
            </a:extLst>
          </p:cNvPr>
          <p:cNvSpPr/>
          <p:nvPr/>
        </p:nvSpPr>
        <p:spPr>
          <a:xfrm>
            <a:off x="7289079" y="5158637"/>
            <a:ext cx="2454198"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Cluster coefficient: C</a:t>
            </a:r>
          </a:p>
        </p:txBody>
      </p:sp>
      <p:graphicFrame>
        <p:nvGraphicFramePr>
          <p:cNvPr id="34" name="Object 10">
            <a:extLst>
              <a:ext uri="{FF2B5EF4-FFF2-40B4-BE49-F238E27FC236}">
                <a16:creationId xmlns:a16="http://schemas.microsoft.com/office/drawing/2014/main" id="{C512DEA6-380A-4751-BE15-99C4A6456999}"/>
              </a:ext>
            </a:extLst>
          </p:cNvPr>
          <p:cNvGraphicFramePr>
            <a:graphicFrameLocks noChangeAspect="1"/>
          </p:cNvGraphicFramePr>
          <p:nvPr/>
        </p:nvGraphicFramePr>
        <p:xfrm>
          <a:off x="9880331" y="3502711"/>
          <a:ext cx="1371527" cy="749785"/>
        </p:xfrm>
        <a:graphic>
          <a:graphicData uri="http://schemas.openxmlformats.org/presentationml/2006/ole">
            <mc:AlternateContent xmlns:mc="http://schemas.openxmlformats.org/markup-compatibility/2006">
              <mc:Choice xmlns:v="urn:schemas-microsoft-com:vml" Requires="v">
                <p:oleObj spid="_x0000_s1778" name="Equation" r:id="rId8" imgW="673100" imgH="368300" progId="Equation.DSMT4">
                  <p:embed/>
                </p:oleObj>
              </mc:Choice>
              <mc:Fallback>
                <p:oleObj name="Equation" r:id="rId8" imgW="673100" imgH="368300" progId="Equation.DSMT4">
                  <p:embed/>
                  <p:pic>
                    <p:nvPicPr>
                      <p:cNvPr id="34" name="Object 10">
                        <a:extLst>
                          <a:ext uri="{FF2B5EF4-FFF2-40B4-BE49-F238E27FC236}">
                            <a16:creationId xmlns:a16="http://schemas.microsoft.com/office/drawing/2014/main" id="{C512DEA6-380A-4751-BE15-99C4A6456999}"/>
                          </a:ext>
                        </a:extLst>
                      </p:cNvPr>
                      <p:cNvPicPr/>
                      <p:nvPr/>
                    </p:nvPicPr>
                    <p:blipFill>
                      <a:blip r:embed="rId9"/>
                      <a:stretch>
                        <a:fillRect/>
                      </a:stretch>
                    </p:blipFill>
                    <p:spPr>
                      <a:xfrm>
                        <a:off x="9880331" y="3502711"/>
                        <a:ext cx="1371527" cy="749785"/>
                      </a:xfrm>
                      <a:prstGeom prst="rect">
                        <a:avLst/>
                      </a:prstGeom>
                    </p:spPr>
                  </p:pic>
                </p:oleObj>
              </mc:Fallback>
            </mc:AlternateContent>
          </a:graphicData>
        </a:graphic>
      </p:graphicFrame>
      <p:graphicFrame>
        <p:nvGraphicFramePr>
          <p:cNvPr id="35" name="Object 12">
            <a:extLst>
              <a:ext uri="{FF2B5EF4-FFF2-40B4-BE49-F238E27FC236}">
                <a16:creationId xmlns:a16="http://schemas.microsoft.com/office/drawing/2014/main" id="{85E79230-8BC2-4507-80FF-608FF1B4B941}"/>
              </a:ext>
            </a:extLst>
          </p:cNvPr>
          <p:cNvGraphicFramePr>
            <a:graphicFrameLocks noChangeAspect="1"/>
          </p:cNvGraphicFramePr>
          <p:nvPr/>
        </p:nvGraphicFramePr>
        <p:xfrm>
          <a:off x="9880331" y="4294877"/>
          <a:ext cx="1916084" cy="707386"/>
        </p:xfrm>
        <a:graphic>
          <a:graphicData uri="http://schemas.openxmlformats.org/presentationml/2006/ole">
            <mc:AlternateContent xmlns:mc="http://schemas.openxmlformats.org/markup-compatibility/2006">
              <mc:Choice xmlns:v="urn:schemas-microsoft-com:vml" Requires="v">
                <p:oleObj spid="_x0000_s1779" name="Equation" r:id="rId10" imgW="1168400" imgH="431800" progId="Equation.DSMT4">
                  <p:embed/>
                </p:oleObj>
              </mc:Choice>
              <mc:Fallback>
                <p:oleObj name="Equation" r:id="rId10" imgW="1168400" imgH="431800" progId="Equation.DSMT4">
                  <p:embed/>
                  <p:pic>
                    <p:nvPicPr>
                      <p:cNvPr id="35" name="Object 12">
                        <a:extLst>
                          <a:ext uri="{FF2B5EF4-FFF2-40B4-BE49-F238E27FC236}">
                            <a16:creationId xmlns:a16="http://schemas.microsoft.com/office/drawing/2014/main" id="{85E79230-8BC2-4507-80FF-608FF1B4B941}"/>
                          </a:ext>
                        </a:extLst>
                      </p:cNvPr>
                      <p:cNvPicPr/>
                      <p:nvPr/>
                    </p:nvPicPr>
                    <p:blipFill>
                      <a:blip r:embed="rId11"/>
                      <a:stretch>
                        <a:fillRect/>
                      </a:stretch>
                    </p:blipFill>
                    <p:spPr>
                      <a:xfrm>
                        <a:off x="9880331" y="4294877"/>
                        <a:ext cx="1916084" cy="707386"/>
                      </a:xfrm>
                      <a:prstGeom prst="rect">
                        <a:avLst/>
                      </a:prstGeom>
                    </p:spPr>
                  </p:pic>
                </p:oleObj>
              </mc:Fallback>
            </mc:AlternateContent>
          </a:graphicData>
        </a:graphic>
      </p:graphicFrame>
      <p:graphicFrame>
        <p:nvGraphicFramePr>
          <p:cNvPr id="36" name="Object 11">
            <a:extLst>
              <a:ext uri="{FF2B5EF4-FFF2-40B4-BE49-F238E27FC236}">
                <a16:creationId xmlns:a16="http://schemas.microsoft.com/office/drawing/2014/main" id="{7418A462-3BD3-465E-B7C3-8276D026B506}"/>
              </a:ext>
            </a:extLst>
          </p:cNvPr>
          <p:cNvGraphicFramePr>
            <a:graphicFrameLocks noChangeAspect="1"/>
          </p:cNvGraphicFramePr>
          <p:nvPr/>
        </p:nvGraphicFramePr>
        <p:xfrm>
          <a:off x="9899719" y="5055050"/>
          <a:ext cx="1436568" cy="707386"/>
        </p:xfrm>
        <a:graphic>
          <a:graphicData uri="http://schemas.openxmlformats.org/presentationml/2006/ole">
            <mc:AlternateContent xmlns:mc="http://schemas.openxmlformats.org/markup-compatibility/2006">
              <mc:Choice xmlns:v="urn:schemas-microsoft-com:vml" Requires="v">
                <p:oleObj spid="_x0000_s1780" name="Equation" r:id="rId12" imgW="876300" imgH="431800" progId="Equation.DSMT4">
                  <p:embed/>
                </p:oleObj>
              </mc:Choice>
              <mc:Fallback>
                <p:oleObj name="Equation" r:id="rId12" imgW="876300" imgH="431800" progId="Equation.DSMT4">
                  <p:embed/>
                  <p:pic>
                    <p:nvPicPr>
                      <p:cNvPr id="36" name="Object 11">
                        <a:extLst>
                          <a:ext uri="{FF2B5EF4-FFF2-40B4-BE49-F238E27FC236}">
                            <a16:creationId xmlns:a16="http://schemas.microsoft.com/office/drawing/2014/main" id="{7418A462-3BD3-465E-B7C3-8276D026B506}"/>
                          </a:ext>
                        </a:extLst>
                      </p:cNvPr>
                      <p:cNvPicPr/>
                      <p:nvPr/>
                    </p:nvPicPr>
                    <p:blipFill>
                      <a:blip r:embed="rId13"/>
                      <a:stretch>
                        <a:fillRect/>
                      </a:stretch>
                    </p:blipFill>
                    <p:spPr>
                      <a:xfrm>
                        <a:off x="9899719" y="5055050"/>
                        <a:ext cx="1436568" cy="707386"/>
                      </a:xfrm>
                      <a:prstGeom prst="rect">
                        <a:avLst/>
                      </a:prstGeom>
                    </p:spPr>
                  </p:pic>
                </p:oleObj>
              </mc:Fallback>
            </mc:AlternateContent>
          </a:graphicData>
        </a:graphic>
      </p:graphicFrame>
      <p:sp>
        <p:nvSpPr>
          <p:cNvPr id="37" name="Rectangle 9">
            <a:extLst>
              <a:ext uri="{FF2B5EF4-FFF2-40B4-BE49-F238E27FC236}">
                <a16:creationId xmlns:a16="http://schemas.microsoft.com/office/drawing/2014/main" id="{E849FDD7-DDAF-4963-96CF-3BF70D86B0E6}"/>
              </a:ext>
            </a:extLst>
          </p:cNvPr>
          <p:cNvSpPr/>
          <p:nvPr/>
        </p:nvSpPr>
        <p:spPr>
          <a:xfrm>
            <a:off x="7786908" y="5918332"/>
            <a:ext cx="1956369"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Betweenness: b</a:t>
            </a:r>
          </a:p>
        </p:txBody>
      </p:sp>
      <p:graphicFrame>
        <p:nvGraphicFramePr>
          <p:cNvPr id="38" name="Object 12">
            <a:extLst>
              <a:ext uri="{FF2B5EF4-FFF2-40B4-BE49-F238E27FC236}">
                <a16:creationId xmlns:a16="http://schemas.microsoft.com/office/drawing/2014/main" id="{FDF58CBF-5997-4614-9506-1D334FF79F43}"/>
              </a:ext>
            </a:extLst>
          </p:cNvPr>
          <p:cNvGraphicFramePr>
            <a:graphicFrameLocks noChangeAspect="1"/>
          </p:cNvGraphicFramePr>
          <p:nvPr/>
        </p:nvGraphicFramePr>
        <p:xfrm>
          <a:off x="9899719" y="5762436"/>
          <a:ext cx="1590192" cy="681125"/>
        </p:xfrm>
        <a:graphic>
          <a:graphicData uri="http://schemas.openxmlformats.org/presentationml/2006/ole">
            <mc:AlternateContent xmlns:mc="http://schemas.openxmlformats.org/markup-compatibility/2006">
              <mc:Choice xmlns:v="urn:schemas-microsoft-com:vml" Requires="v">
                <p:oleObj spid="_x0000_s1781" name="Equation" r:id="rId14" imgW="1066800" imgH="457200" progId="Equation.DSMT4">
                  <p:embed/>
                </p:oleObj>
              </mc:Choice>
              <mc:Fallback>
                <p:oleObj name="Equation" r:id="rId14" imgW="1066800" imgH="457200" progId="Equation.DSMT4">
                  <p:embed/>
                  <p:pic>
                    <p:nvPicPr>
                      <p:cNvPr id="38" name="Object 12">
                        <a:extLst>
                          <a:ext uri="{FF2B5EF4-FFF2-40B4-BE49-F238E27FC236}">
                            <a16:creationId xmlns:a16="http://schemas.microsoft.com/office/drawing/2014/main" id="{FDF58CBF-5997-4614-9506-1D334FF79F43}"/>
                          </a:ext>
                        </a:extLst>
                      </p:cNvPr>
                      <p:cNvPicPr/>
                      <p:nvPr/>
                    </p:nvPicPr>
                    <p:blipFill>
                      <a:blip r:embed="rId15"/>
                      <a:stretch>
                        <a:fillRect/>
                      </a:stretch>
                    </p:blipFill>
                    <p:spPr>
                      <a:xfrm>
                        <a:off x="9899719" y="5762436"/>
                        <a:ext cx="1590192" cy="681125"/>
                      </a:xfrm>
                      <a:prstGeom prst="rect">
                        <a:avLst/>
                      </a:prstGeom>
                    </p:spPr>
                  </p:pic>
                </p:oleObj>
              </mc:Fallback>
            </mc:AlternateContent>
          </a:graphicData>
        </a:graphic>
      </p:graphicFrame>
      <p:sp>
        <p:nvSpPr>
          <p:cNvPr id="39" name="Rectangle 5">
            <a:extLst>
              <a:ext uri="{FF2B5EF4-FFF2-40B4-BE49-F238E27FC236}">
                <a16:creationId xmlns:a16="http://schemas.microsoft.com/office/drawing/2014/main" id="{88A81741-E703-4688-BBBB-24358830AE83}"/>
              </a:ext>
            </a:extLst>
          </p:cNvPr>
          <p:cNvSpPr/>
          <p:nvPr/>
        </p:nvSpPr>
        <p:spPr>
          <a:xfrm>
            <a:off x="590219" y="5428848"/>
            <a:ext cx="5024283" cy="36933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dirty="0">
                <a:latin typeface="微软雅黑" panose="020B0503020204020204" pitchFamily="34" charset="-122"/>
                <a:ea typeface="微软雅黑" panose="020B0503020204020204" pitchFamily="34" charset="-122"/>
              </a:rPr>
              <a:t>Scale-free </a:t>
            </a:r>
            <a:r>
              <a:rPr lang="en-US" dirty="0">
                <a:latin typeface="微软雅黑" panose="020B0503020204020204" pitchFamily="34" charset="-122"/>
                <a:ea typeface="微软雅黑" panose="020B0503020204020204" pitchFamily="34" charset="-122"/>
                <a:sym typeface="Wingdings"/>
              </a:rPr>
              <a:t> power-law degree distribution</a:t>
            </a:r>
            <a:endParaRPr lang="en-US" dirty="0">
              <a:latin typeface="微软雅黑" panose="020B0503020204020204" pitchFamily="34" charset="-122"/>
              <a:ea typeface="微软雅黑" panose="020B0503020204020204" pitchFamily="34" charset="-122"/>
            </a:endParaRPr>
          </a:p>
        </p:txBody>
      </p:sp>
      <p:sp>
        <p:nvSpPr>
          <p:cNvPr id="40" name="Rectangle 2">
            <a:extLst>
              <a:ext uri="{FF2B5EF4-FFF2-40B4-BE49-F238E27FC236}">
                <a16:creationId xmlns:a16="http://schemas.microsoft.com/office/drawing/2014/main" id="{E5E74435-89D7-46E2-8355-2FCF983EE42F}"/>
              </a:ext>
            </a:extLst>
          </p:cNvPr>
          <p:cNvSpPr/>
          <p:nvPr/>
        </p:nvSpPr>
        <p:spPr>
          <a:xfrm>
            <a:off x="585785" y="5850077"/>
            <a:ext cx="5028717" cy="36933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dirty="0">
                <a:latin typeface="微软雅黑" panose="020B0503020204020204" pitchFamily="34" charset="-122"/>
                <a:ea typeface="微软雅黑" panose="020B0503020204020204" pitchFamily="34" charset="-122"/>
              </a:rPr>
              <a:t>Small-world </a:t>
            </a:r>
            <a:r>
              <a:rPr lang="en-US" dirty="0">
                <a:latin typeface="微软雅黑" panose="020B0503020204020204" pitchFamily="34" charset="-122"/>
                <a:ea typeface="微软雅黑" panose="020B0503020204020204" pitchFamily="34" charset="-122"/>
                <a:sym typeface="Wingdings"/>
              </a:rPr>
              <a:t> high clustering coefficient</a:t>
            </a:r>
            <a:endParaRPr lang="en-US" dirty="0">
              <a:latin typeface="微软雅黑" panose="020B0503020204020204" pitchFamily="34" charset="-122"/>
              <a:ea typeface="微软雅黑" panose="020B0503020204020204" pitchFamily="34" charset="-122"/>
            </a:endParaRPr>
          </a:p>
        </p:txBody>
      </p:sp>
      <p:sp>
        <p:nvSpPr>
          <p:cNvPr id="41" name="Rectangle 2">
            <a:extLst>
              <a:ext uri="{FF2B5EF4-FFF2-40B4-BE49-F238E27FC236}">
                <a16:creationId xmlns:a16="http://schemas.microsoft.com/office/drawing/2014/main" id="{C891BA62-3E0B-410F-A44A-AE09F0EA212F}"/>
              </a:ext>
            </a:extLst>
          </p:cNvPr>
          <p:cNvSpPr/>
          <p:nvPr/>
        </p:nvSpPr>
        <p:spPr>
          <a:xfrm>
            <a:off x="585785" y="6273930"/>
            <a:ext cx="6938965" cy="36933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dirty="0" err="1">
                <a:latin typeface="微软雅黑" panose="020B0503020204020204" pitchFamily="34" charset="-122"/>
                <a:ea typeface="微软雅黑" panose="020B0503020204020204" pitchFamily="34" charset="-122"/>
              </a:rPr>
              <a:t>Disassortativity</a:t>
            </a:r>
            <a:r>
              <a:rPr lang="en-US" dirty="0">
                <a:latin typeface="微软雅黑" panose="020B0503020204020204" pitchFamily="34" charset="-122"/>
                <a:ea typeface="微软雅黑" panose="020B0503020204020204" pitchFamily="34" charset="-122"/>
              </a:rPr>
              <a:t> </a:t>
            </a:r>
            <a:r>
              <a:rPr lang="en-US" dirty="0">
                <a:latin typeface="微软雅黑" panose="020B0503020204020204" pitchFamily="34" charset="-122"/>
                <a:ea typeface="微软雅黑" panose="020B0503020204020204" pitchFamily="34" charset="-122"/>
                <a:sym typeface="Wingdings"/>
              </a:rPr>
              <a:t> </a:t>
            </a:r>
            <a:r>
              <a:rPr lang="en-US" dirty="0">
                <a:latin typeface="微软雅黑" panose="020B0503020204020204" pitchFamily="34" charset="-122"/>
                <a:ea typeface="微软雅黑" panose="020B0503020204020204" pitchFamily="34" charset="-122"/>
              </a:rPr>
              <a:t>Heterogeneous degree–degree correlation </a:t>
            </a:r>
          </a:p>
        </p:txBody>
      </p:sp>
      <p:sp>
        <p:nvSpPr>
          <p:cNvPr id="42" name="矩形 41">
            <a:extLst>
              <a:ext uri="{FF2B5EF4-FFF2-40B4-BE49-F238E27FC236}">
                <a16:creationId xmlns:a16="http://schemas.microsoft.com/office/drawing/2014/main" id="{F828F2E6-9CB2-4611-BAC3-22764CC0F64C}"/>
              </a:ext>
            </a:extLst>
          </p:cNvPr>
          <p:cNvSpPr/>
          <p:nvPr/>
        </p:nvSpPr>
        <p:spPr>
          <a:xfrm>
            <a:off x="9113832" y="4006389"/>
            <a:ext cx="617477" cy="369332"/>
          </a:xfrm>
          <a:prstGeom prst="rect">
            <a:avLst/>
          </a:prstGeom>
        </p:spPr>
        <p:txBody>
          <a:bodyPr wrap="none">
            <a:spAutoFit/>
          </a:bodyPr>
          <a:lstStyle/>
          <a:p>
            <a:r>
              <a:rPr lang="en-US" altLang="zh-CN" i="1" dirty="0">
                <a:latin typeface="微软雅黑" panose="020B0503020204020204" pitchFamily="34" charset="-122"/>
                <a:ea typeface="微软雅黑" panose="020B0503020204020204" pitchFamily="34" charset="-122"/>
              </a:rPr>
              <a:t>hub</a:t>
            </a:r>
            <a:endParaRPr lang="zh-CN" altLang="en-US" dirty="0"/>
          </a:p>
        </p:txBody>
      </p:sp>
    </p:spTree>
    <p:extLst>
      <p:ext uri="{BB962C8B-B14F-4D97-AF65-F5344CB8AC3E}">
        <p14:creationId xmlns:p14="http://schemas.microsoft.com/office/powerpoint/2010/main" val="7779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4" grpId="0" animBg="1"/>
      <p:bldP spid="25" grpId="0" animBg="1"/>
      <p:bldP spid="26" grpId="0" animBg="1"/>
      <p:bldP spid="31" grpId="0" animBg="1"/>
      <p:bldP spid="32" grpId="0" animBg="1"/>
      <p:bldP spid="33" grpId="0" animBg="1"/>
      <p:bldP spid="37" grpId="0" animBg="1"/>
      <p:bldP spid="39" grpId="0" animBg="1"/>
      <p:bldP spid="40" grpId="0" animBg="1"/>
      <p:bldP spid="41"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F0490-414B-43EA-9760-8957863C58A7}"/>
              </a:ext>
            </a:extLst>
          </p:cNvPr>
          <p:cNvSpPr>
            <a:spLocks noGrp="1"/>
          </p:cNvSpPr>
          <p:nvPr>
            <p:ph type="title"/>
          </p:nvPr>
        </p:nvSpPr>
        <p:spPr>
          <a:xfrm>
            <a:off x="199836" y="18255"/>
            <a:ext cx="11992164" cy="910597"/>
          </a:xfrm>
        </p:spPr>
        <p:txBody>
          <a:bodyPr>
            <a:normAutofit/>
          </a:bodyPr>
          <a:lstStyle/>
          <a:p>
            <a:r>
              <a:rPr lang="zh-CN" altLang="en-US" sz="3600" dirty="0"/>
              <a:t>单细胞组学</a:t>
            </a:r>
            <a:r>
              <a:rPr lang="en-US" altLang="zh-CN" sz="3600" dirty="0"/>
              <a:t>(</a:t>
            </a:r>
            <a:r>
              <a:rPr lang="zh-CN" altLang="en-US" sz="3600" dirty="0"/>
              <a:t>转录组</a:t>
            </a:r>
            <a:r>
              <a:rPr lang="en-US" altLang="zh-CN" sz="3600" dirty="0"/>
              <a:t>and/or</a:t>
            </a:r>
            <a:r>
              <a:rPr lang="zh-CN" altLang="en-US" sz="3600" dirty="0"/>
              <a:t>表观组</a:t>
            </a:r>
            <a:r>
              <a:rPr lang="en-US" altLang="zh-CN" sz="3600" dirty="0"/>
              <a:t>)</a:t>
            </a:r>
            <a:r>
              <a:rPr lang="zh-CN" altLang="en-US" sz="3600" dirty="0"/>
              <a:t>研究基因转录调控</a:t>
            </a:r>
          </a:p>
        </p:txBody>
      </p:sp>
      <p:sp>
        <p:nvSpPr>
          <p:cNvPr id="4" name="灯片编号占位符 3">
            <a:extLst>
              <a:ext uri="{FF2B5EF4-FFF2-40B4-BE49-F238E27FC236}">
                <a16:creationId xmlns:a16="http://schemas.microsoft.com/office/drawing/2014/main" id="{D8C2D17C-A903-4B5D-A110-39C6EB21DB70}"/>
              </a:ext>
            </a:extLst>
          </p:cNvPr>
          <p:cNvSpPr>
            <a:spLocks noGrp="1"/>
          </p:cNvSpPr>
          <p:nvPr>
            <p:ph type="sldNum" sz="quarter" idx="12"/>
          </p:nvPr>
        </p:nvSpPr>
        <p:spPr/>
        <p:txBody>
          <a:bodyPr/>
          <a:lstStyle/>
          <a:p>
            <a:fld id="{DF849393-7876-44FF-8BC7-6C3A91957E85}" type="slidenum">
              <a:rPr lang="zh-CN" altLang="en-US" smtClean="0"/>
              <a:t>16</a:t>
            </a:fld>
            <a:endParaRPr lang="zh-CN" altLang="en-US"/>
          </a:p>
        </p:txBody>
      </p:sp>
      <p:sp>
        <p:nvSpPr>
          <p:cNvPr id="5" name="矩形 4">
            <a:extLst>
              <a:ext uri="{FF2B5EF4-FFF2-40B4-BE49-F238E27FC236}">
                <a16:creationId xmlns:a16="http://schemas.microsoft.com/office/drawing/2014/main" id="{C3FD7D3C-7A40-47D5-88F2-C38E5AC5C5EA}"/>
              </a:ext>
            </a:extLst>
          </p:cNvPr>
          <p:cNvSpPr/>
          <p:nvPr/>
        </p:nvSpPr>
        <p:spPr>
          <a:xfrm>
            <a:off x="3514725" y="6356350"/>
            <a:ext cx="8560885" cy="461665"/>
          </a:xfrm>
          <a:prstGeom prst="rect">
            <a:avLst/>
          </a:prstGeom>
        </p:spPr>
        <p:txBody>
          <a:bodyPr wrap="square">
            <a:spAutoFit/>
          </a:bodyPr>
          <a:lstStyle/>
          <a:p>
            <a:r>
              <a:rPr lang="en-US" altLang="zh-CN" sz="1200" dirty="0" err="1">
                <a:solidFill>
                  <a:srgbClr val="222222"/>
                </a:solidFill>
                <a:latin typeface="-apple-system"/>
              </a:rPr>
              <a:t>Badia-i-Mompel</a:t>
            </a:r>
            <a:r>
              <a:rPr lang="en-US" altLang="zh-CN" sz="1200" dirty="0">
                <a:solidFill>
                  <a:srgbClr val="222222"/>
                </a:solidFill>
                <a:latin typeface="-apple-system"/>
              </a:rPr>
              <a:t>, P., Wessels, L., Müller-</a:t>
            </a:r>
            <a:r>
              <a:rPr lang="en-US" altLang="zh-CN" sz="1200" dirty="0" err="1">
                <a:solidFill>
                  <a:srgbClr val="222222"/>
                </a:solidFill>
                <a:latin typeface="-apple-system"/>
              </a:rPr>
              <a:t>Dott</a:t>
            </a:r>
            <a:r>
              <a:rPr lang="en-US" altLang="zh-CN" sz="1200" dirty="0">
                <a:solidFill>
                  <a:srgbClr val="222222"/>
                </a:solidFill>
                <a:latin typeface="-apple-system"/>
              </a:rPr>
              <a:t>, S. </a:t>
            </a:r>
            <a:r>
              <a:rPr lang="en-US" altLang="zh-CN" sz="1200" i="1" dirty="0">
                <a:solidFill>
                  <a:srgbClr val="222222"/>
                </a:solidFill>
                <a:latin typeface="-apple-system"/>
              </a:rPr>
              <a:t>et al.</a:t>
            </a:r>
            <a:r>
              <a:rPr lang="en-US" altLang="zh-CN" sz="1200" dirty="0">
                <a:solidFill>
                  <a:srgbClr val="222222"/>
                </a:solidFill>
                <a:latin typeface="-apple-system"/>
              </a:rPr>
              <a:t> Gene regulatory network inference in the era of single-cell multi-omics. </a:t>
            </a:r>
          </a:p>
          <a:p>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739–754 (2023).</a:t>
            </a:r>
            <a:endParaRPr lang="zh-CN" altLang="en-US" sz="1200" dirty="0"/>
          </a:p>
        </p:txBody>
      </p:sp>
      <p:pic>
        <p:nvPicPr>
          <p:cNvPr id="6" name="图片 5">
            <a:extLst>
              <a:ext uri="{FF2B5EF4-FFF2-40B4-BE49-F238E27FC236}">
                <a16:creationId xmlns:a16="http://schemas.microsoft.com/office/drawing/2014/main" id="{B41E5A67-2682-4C70-BBB9-5124F65C606E}"/>
              </a:ext>
            </a:extLst>
          </p:cNvPr>
          <p:cNvPicPr>
            <a:picLocks noChangeAspect="1"/>
          </p:cNvPicPr>
          <p:nvPr/>
        </p:nvPicPr>
        <p:blipFill>
          <a:blip r:embed="rId2"/>
          <a:stretch>
            <a:fillRect/>
          </a:stretch>
        </p:blipFill>
        <p:spPr>
          <a:xfrm>
            <a:off x="6890090" y="679240"/>
            <a:ext cx="4165806" cy="4625212"/>
          </a:xfrm>
          <a:prstGeom prst="rect">
            <a:avLst/>
          </a:prstGeom>
        </p:spPr>
      </p:pic>
      <p:pic>
        <p:nvPicPr>
          <p:cNvPr id="7" name="图片 6">
            <a:extLst>
              <a:ext uri="{FF2B5EF4-FFF2-40B4-BE49-F238E27FC236}">
                <a16:creationId xmlns:a16="http://schemas.microsoft.com/office/drawing/2014/main" id="{F434A8D9-9181-4251-B15A-217585227468}"/>
              </a:ext>
            </a:extLst>
          </p:cNvPr>
          <p:cNvPicPr>
            <a:picLocks noChangeAspect="1"/>
          </p:cNvPicPr>
          <p:nvPr/>
        </p:nvPicPr>
        <p:blipFill>
          <a:blip r:embed="rId3"/>
          <a:stretch>
            <a:fillRect/>
          </a:stretch>
        </p:blipFill>
        <p:spPr>
          <a:xfrm>
            <a:off x="989393" y="766066"/>
            <a:ext cx="5206525" cy="4381224"/>
          </a:xfrm>
          <a:prstGeom prst="rect">
            <a:avLst/>
          </a:prstGeom>
        </p:spPr>
      </p:pic>
      <p:sp>
        <p:nvSpPr>
          <p:cNvPr id="8" name="矩形 7">
            <a:extLst>
              <a:ext uri="{FF2B5EF4-FFF2-40B4-BE49-F238E27FC236}">
                <a16:creationId xmlns:a16="http://schemas.microsoft.com/office/drawing/2014/main" id="{7FA8A750-A20C-48F5-9A2D-7FC45972A775}"/>
              </a:ext>
            </a:extLst>
          </p:cNvPr>
          <p:cNvSpPr/>
          <p:nvPr/>
        </p:nvSpPr>
        <p:spPr>
          <a:xfrm>
            <a:off x="280655" y="5227263"/>
            <a:ext cx="6096000" cy="1200329"/>
          </a:xfrm>
          <a:prstGeom prst="rect">
            <a:avLst/>
          </a:prstGeom>
        </p:spPr>
        <p:txBody>
          <a:bodyPr>
            <a:spAutoFit/>
          </a:bodyPr>
          <a:lstStyle/>
          <a:p>
            <a:pPr marL="285750"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GRN</a:t>
            </a:r>
            <a:r>
              <a:rPr lang="zh-CN" altLang="en-US" dirty="0">
                <a:solidFill>
                  <a:srgbClr val="060607"/>
                </a:solidFill>
                <a:latin typeface="微软雅黑" panose="020B0503020204020204" pitchFamily="34" charset="-122"/>
                <a:ea typeface="微软雅黑" panose="020B0503020204020204" pitchFamily="34" charset="-122"/>
              </a:rPr>
              <a:t>可以从组学数据中推断出来，并通过额外信息</a:t>
            </a:r>
            <a:br>
              <a:rPr lang="en-US" altLang="zh-CN" dirty="0">
                <a:solidFill>
                  <a:srgbClr val="060607"/>
                </a:solidFill>
                <a:latin typeface="微软雅黑" panose="020B0503020204020204" pitchFamily="34" charset="-122"/>
                <a:ea typeface="微软雅黑" panose="020B0503020204020204" pitchFamily="34" charset="-122"/>
              </a:rPr>
            </a:b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如</a:t>
            </a:r>
            <a:r>
              <a:rPr lang="en-US" altLang="zh-CN" dirty="0">
                <a:solidFill>
                  <a:srgbClr val="060607"/>
                </a:solidFill>
                <a:latin typeface="微软雅黑" panose="020B0503020204020204" pitchFamily="34" charset="-122"/>
                <a:ea typeface="微软雅黑" panose="020B0503020204020204" pitchFamily="34" charset="-122"/>
              </a:rPr>
              <a:t>TF</a:t>
            </a:r>
            <a:r>
              <a:rPr lang="zh-CN" altLang="en-US" dirty="0">
                <a:solidFill>
                  <a:srgbClr val="060607"/>
                </a:solidFill>
                <a:latin typeface="微软雅黑" panose="020B0503020204020204" pitchFamily="34" charset="-122"/>
                <a:ea typeface="微软雅黑" panose="020B0503020204020204" pitchFamily="34" charset="-122"/>
              </a:rPr>
              <a:t>结合预测或染色质可及性</a:t>
            </a:r>
            <a:r>
              <a:rPr lang="en-US" altLang="zh-CN" dirty="0">
                <a:solidFill>
                  <a:srgbClr val="060607"/>
                </a:solidFill>
                <a:latin typeface="微软雅黑" panose="020B0503020204020204" pitchFamily="34" charset="-122"/>
                <a:ea typeface="微软雅黑" panose="020B0503020204020204" pitchFamily="34" charset="-122"/>
              </a:rPr>
              <a:t>) </a:t>
            </a:r>
            <a:r>
              <a:rPr lang="zh-CN" altLang="en-US" dirty="0">
                <a:solidFill>
                  <a:srgbClr val="060607"/>
                </a:solidFill>
                <a:latin typeface="微软雅黑" panose="020B0503020204020204" pitchFamily="34" charset="-122"/>
                <a:ea typeface="微软雅黑" panose="020B0503020204020204" pitchFamily="34" charset="-122"/>
              </a:rPr>
              <a:t>进行优化</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GRN</a:t>
            </a:r>
            <a:r>
              <a:rPr lang="zh-CN" altLang="en-US" dirty="0">
                <a:solidFill>
                  <a:srgbClr val="060607"/>
                </a:solidFill>
                <a:latin typeface="微软雅黑" panose="020B0503020204020204" pitchFamily="34" charset="-122"/>
                <a:ea typeface="微软雅黑" panose="020B0503020204020204" pitchFamily="34" charset="-122"/>
              </a:rPr>
              <a:t>的节点是</a:t>
            </a:r>
            <a:r>
              <a:rPr lang="en-US" altLang="zh-CN" dirty="0">
                <a:solidFill>
                  <a:srgbClr val="060607"/>
                </a:solidFill>
                <a:latin typeface="微软雅黑" panose="020B0503020204020204" pitchFamily="34" charset="-122"/>
                <a:ea typeface="微软雅黑" panose="020B0503020204020204" pitchFamily="34" charset="-122"/>
              </a:rPr>
              <a:t>TFs</a:t>
            </a:r>
            <a:r>
              <a:rPr lang="zh-CN" altLang="en-US" dirty="0">
                <a:solidFill>
                  <a:srgbClr val="060607"/>
                </a:solidFill>
                <a:latin typeface="微软雅黑" panose="020B0503020204020204" pitchFamily="34" charset="-122"/>
                <a:ea typeface="微软雅黑" panose="020B0503020204020204" pitchFamily="34" charset="-122"/>
              </a:rPr>
              <a:t>及其调控的基因，节点之间的边表示调控模式（激活或抑制）</a:t>
            </a:r>
            <a:endParaRPr lang="zh-CN" altLang="en-US" dirty="0"/>
          </a:p>
        </p:txBody>
      </p:sp>
      <p:sp>
        <p:nvSpPr>
          <p:cNvPr id="9" name="矩形 8">
            <a:extLst>
              <a:ext uri="{FF2B5EF4-FFF2-40B4-BE49-F238E27FC236}">
                <a16:creationId xmlns:a16="http://schemas.microsoft.com/office/drawing/2014/main" id="{89F30A64-2244-4737-A64C-A21FC1283F92}"/>
              </a:ext>
            </a:extLst>
          </p:cNvPr>
          <p:cNvSpPr/>
          <p:nvPr/>
        </p:nvSpPr>
        <p:spPr>
          <a:xfrm>
            <a:off x="6477000" y="5271223"/>
            <a:ext cx="5301910" cy="923330"/>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特定细胞类型和细胞状态的原因 </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重构</a:t>
            </a:r>
            <a:r>
              <a:rPr lang="en-US" altLang="zh-CN" dirty="0">
                <a:solidFill>
                  <a:srgbClr val="060607"/>
                </a:solidFill>
                <a:latin typeface="微软雅黑" panose="020B0503020204020204" pitchFamily="34" charset="-122"/>
                <a:ea typeface="微软雅黑" panose="020B0503020204020204" pitchFamily="34" charset="-122"/>
              </a:rPr>
              <a:t>rewiring)</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解释动态轨迹的驱动</a:t>
            </a:r>
            <a:r>
              <a:rPr lang="en-US" altLang="zh-CN" dirty="0">
                <a:solidFill>
                  <a:srgbClr val="060607"/>
                </a:solidFill>
                <a:latin typeface="微软雅黑" panose="020B0503020204020204" pitchFamily="34" charset="-122"/>
                <a:ea typeface="微软雅黑" panose="020B0503020204020204" pitchFamily="34" charset="-122"/>
              </a:rPr>
              <a:t>TF</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识别不同条件之间的核心差异驱动元件</a:t>
            </a:r>
            <a:endParaRPr lang="zh-CN" altLang="en-US" dirty="0"/>
          </a:p>
        </p:txBody>
      </p:sp>
      <p:sp>
        <p:nvSpPr>
          <p:cNvPr id="10" name="矩形 9">
            <a:extLst>
              <a:ext uri="{FF2B5EF4-FFF2-40B4-BE49-F238E27FC236}">
                <a16:creationId xmlns:a16="http://schemas.microsoft.com/office/drawing/2014/main" id="{F5C71493-3A39-40FD-87F3-213085FE89C9}"/>
              </a:ext>
            </a:extLst>
          </p:cNvPr>
          <p:cNvSpPr/>
          <p:nvPr/>
        </p:nvSpPr>
        <p:spPr>
          <a:xfrm>
            <a:off x="290180" y="1142175"/>
            <a:ext cx="2648482" cy="369332"/>
          </a:xfrm>
          <a:prstGeom prst="rect">
            <a:avLst/>
          </a:prstGeom>
        </p:spPr>
        <p:txBody>
          <a:bodyPr wrap="none">
            <a:spAutoFit/>
          </a:bodyPr>
          <a:lstStyle/>
          <a:p>
            <a:r>
              <a:rPr lang="zh-CN" altLang="en-US" dirty="0">
                <a:solidFill>
                  <a:srgbClr val="060607"/>
                </a:solidFill>
                <a:latin typeface="微软雅黑" panose="020B0503020204020204" pitchFamily="34" charset="-122"/>
                <a:ea typeface="微软雅黑" panose="020B0503020204020204" pitchFamily="34" charset="-122"/>
              </a:rPr>
              <a:t>基因调控网络（</a:t>
            </a:r>
            <a:r>
              <a:rPr lang="en-US" altLang="zh-CN" dirty="0">
                <a:solidFill>
                  <a:srgbClr val="060607"/>
                </a:solidFill>
                <a:latin typeface="微软雅黑" panose="020B0503020204020204" pitchFamily="34" charset="-122"/>
                <a:ea typeface="微软雅黑" panose="020B0503020204020204" pitchFamily="34" charset="-122"/>
              </a:rPr>
              <a:t>GRNs</a:t>
            </a:r>
            <a:r>
              <a:rPr lang="zh-CN" altLang="en-US" dirty="0">
                <a:solidFill>
                  <a:srgbClr val="060607"/>
                </a:solidFill>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6403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FF9459-BD63-4CF8-AB2A-43F23CA62E50}"/>
              </a:ext>
            </a:extLst>
          </p:cNvPr>
          <p:cNvSpPr>
            <a:spLocks noGrp="1"/>
          </p:cNvSpPr>
          <p:nvPr>
            <p:ph type="sldNum" sz="quarter" idx="12"/>
          </p:nvPr>
        </p:nvSpPr>
        <p:spPr/>
        <p:txBody>
          <a:bodyPr/>
          <a:lstStyle/>
          <a:p>
            <a:fld id="{DF849393-7876-44FF-8BC7-6C3A91957E85}" type="slidenum">
              <a:rPr lang="zh-CN" altLang="en-US" smtClean="0"/>
              <a:t>17</a:t>
            </a:fld>
            <a:endParaRPr lang="zh-CN" altLang="en-US"/>
          </a:p>
        </p:txBody>
      </p:sp>
      <p:pic>
        <p:nvPicPr>
          <p:cNvPr id="5" name="图片 4">
            <a:extLst>
              <a:ext uri="{FF2B5EF4-FFF2-40B4-BE49-F238E27FC236}">
                <a16:creationId xmlns:a16="http://schemas.microsoft.com/office/drawing/2014/main" id="{EBDA53BB-6F3A-42B8-821C-2EE177E8AFDB}"/>
              </a:ext>
            </a:extLst>
          </p:cNvPr>
          <p:cNvPicPr>
            <a:picLocks noChangeAspect="1"/>
          </p:cNvPicPr>
          <p:nvPr/>
        </p:nvPicPr>
        <p:blipFill>
          <a:blip r:embed="rId3"/>
          <a:stretch>
            <a:fillRect/>
          </a:stretch>
        </p:blipFill>
        <p:spPr>
          <a:xfrm>
            <a:off x="199837" y="770600"/>
            <a:ext cx="6662594" cy="5234483"/>
          </a:xfrm>
          <a:prstGeom prst="rect">
            <a:avLst/>
          </a:prstGeom>
        </p:spPr>
      </p:pic>
      <p:sp>
        <p:nvSpPr>
          <p:cNvPr id="6" name="矩形 5">
            <a:extLst>
              <a:ext uri="{FF2B5EF4-FFF2-40B4-BE49-F238E27FC236}">
                <a16:creationId xmlns:a16="http://schemas.microsoft.com/office/drawing/2014/main" id="{C0B04FA5-AEA9-4202-BE6F-2B7F431FA00B}"/>
              </a:ext>
            </a:extLst>
          </p:cNvPr>
          <p:cNvSpPr/>
          <p:nvPr/>
        </p:nvSpPr>
        <p:spPr>
          <a:xfrm>
            <a:off x="340458" y="6125517"/>
            <a:ext cx="6148320" cy="461665"/>
          </a:xfrm>
          <a:prstGeom prst="rect">
            <a:avLst/>
          </a:prstGeom>
        </p:spPr>
        <p:txBody>
          <a:bodyPr wrap="square">
            <a:spAutoFit/>
          </a:bodyPr>
          <a:lstStyle/>
          <a:p>
            <a:r>
              <a:rPr lang="en-US" altLang="zh-CN" sz="1200" dirty="0" err="1">
                <a:solidFill>
                  <a:srgbClr val="222222"/>
                </a:solidFill>
                <a:latin typeface="-apple-system"/>
              </a:rPr>
              <a:t>Badia-i-Mompel</a:t>
            </a:r>
            <a:r>
              <a:rPr lang="en-US" altLang="zh-CN" sz="1200" dirty="0">
                <a:solidFill>
                  <a:srgbClr val="222222"/>
                </a:solidFill>
                <a:latin typeface="-apple-system"/>
              </a:rPr>
              <a:t>, P., Wessels, L., Müller-</a:t>
            </a:r>
            <a:r>
              <a:rPr lang="en-US" altLang="zh-CN" sz="1200" dirty="0" err="1">
                <a:solidFill>
                  <a:srgbClr val="222222"/>
                </a:solidFill>
                <a:latin typeface="-apple-system"/>
              </a:rPr>
              <a:t>Dott</a:t>
            </a:r>
            <a:r>
              <a:rPr lang="en-US" altLang="zh-CN" sz="1200" dirty="0">
                <a:solidFill>
                  <a:srgbClr val="222222"/>
                </a:solidFill>
                <a:latin typeface="-apple-system"/>
              </a:rPr>
              <a:t>, S. </a:t>
            </a:r>
            <a:r>
              <a:rPr lang="en-US" altLang="zh-CN" sz="1200" i="1" dirty="0">
                <a:solidFill>
                  <a:srgbClr val="222222"/>
                </a:solidFill>
                <a:latin typeface="-apple-system"/>
              </a:rPr>
              <a:t>et al.</a:t>
            </a:r>
            <a:r>
              <a:rPr lang="en-US" altLang="zh-CN" sz="1200" dirty="0">
                <a:solidFill>
                  <a:srgbClr val="222222"/>
                </a:solidFill>
                <a:latin typeface="-apple-system"/>
              </a:rPr>
              <a:t> Gene regulatory network inference in the era of single-cell multi-omics.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739–754 (2023).</a:t>
            </a:r>
            <a:endParaRPr lang="zh-CN" altLang="en-US" sz="1200" dirty="0"/>
          </a:p>
        </p:txBody>
      </p:sp>
      <p:sp>
        <p:nvSpPr>
          <p:cNvPr id="8" name="标题 1">
            <a:extLst>
              <a:ext uri="{FF2B5EF4-FFF2-40B4-BE49-F238E27FC236}">
                <a16:creationId xmlns:a16="http://schemas.microsoft.com/office/drawing/2014/main" id="{30963485-87D8-4052-9088-642C4465504A}"/>
              </a:ext>
            </a:extLst>
          </p:cNvPr>
          <p:cNvSpPr>
            <a:spLocks noGrp="1"/>
          </p:cNvSpPr>
          <p:nvPr>
            <p:ph type="title"/>
          </p:nvPr>
        </p:nvSpPr>
        <p:spPr>
          <a:xfrm>
            <a:off x="199836" y="18256"/>
            <a:ext cx="11992164" cy="848520"/>
          </a:xfrm>
        </p:spPr>
        <p:txBody>
          <a:bodyPr>
            <a:normAutofit/>
          </a:bodyPr>
          <a:lstStyle/>
          <a:p>
            <a:r>
              <a:rPr lang="zh-CN" altLang="en-US" sz="3600" dirty="0"/>
              <a:t>如何构建基因转录调控网络 </a:t>
            </a:r>
            <a:r>
              <a:rPr lang="en-US" altLang="zh-CN" sz="3600" dirty="0"/>
              <a:t>?</a:t>
            </a:r>
            <a:endParaRPr lang="zh-CN" altLang="en-US" sz="3600" dirty="0"/>
          </a:p>
        </p:txBody>
      </p:sp>
      <p:sp>
        <p:nvSpPr>
          <p:cNvPr id="7" name="矩形 6">
            <a:extLst>
              <a:ext uri="{FF2B5EF4-FFF2-40B4-BE49-F238E27FC236}">
                <a16:creationId xmlns:a16="http://schemas.microsoft.com/office/drawing/2014/main" id="{E3CA7497-BB68-4CC9-8AF0-100E5955E568}"/>
              </a:ext>
            </a:extLst>
          </p:cNvPr>
          <p:cNvSpPr/>
          <p:nvPr/>
        </p:nvSpPr>
        <p:spPr>
          <a:xfrm>
            <a:off x="6644020" y="156187"/>
            <a:ext cx="5547980" cy="6463308"/>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GRN</a:t>
            </a:r>
            <a:r>
              <a:rPr lang="zh-CN" altLang="en-US" dirty="0">
                <a:solidFill>
                  <a:srgbClr val="060607"/>
                </a:solidFill>
                <a:latin typeface="微软雅黑" panose="020B0503020204020204" pitchFamily="34" charset="-122"/>
                <a:ea typeface="微软雅黑" panose="020B0503020204020204" pitchFamily="34" charset="-122"/>
              </a:rPr>
              <a:t>推断：利用计算方法将基因调控从数据中总结为可解释的网络结构</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假设：</a:t>
            </a:r>
            <a:r>
              <a:rPr lang="en-US" altLang="zh-CN" dirty="0">
                <a:solidFill>
                  <a:srgbClr val="060607"/>
                </a:solidFill>
                <a:latin typeface="微软雅黑" panose="020B0503020204020204" pitchFamily="34" charset="-122"/>
                <a:ea typeface="微软雅黑" panose="020B0503020204020204" pitchFamily="34" charset="-122"/>
              </a:rPr>
              <a:t>TF</a:t>
            </a:r>
            <a:r>
              <a:rPr lang="zh-CN" altLang="en-US" dirty="0">
                <a:solidFill>
                  <a:srgbClr val="060607"/>
                </a:solidFill>
                <a:latin typeface="微软雅黑" panose="020B0503020204020204" pitchFamily="34" charset="-122"/>
                <a:ea typeface="微软雅黑" panose="020B0503020204020204" pitchFamily="34" charset="-122"/>
              </a:rPr>
              <a:t>产生的影响</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靶向调控的基因</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可以在组学数据中观测和测量</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有向网络 </a:t>
            </a:r>
            <a:r>
              <a:rPr lang="en-US" altLang="zh-CN" dirty="0">
                <a:solidFill>
                  <a:srgbClr val="060607"/>
                </a:solidFill>
                <a:latin typeface="微软雅黑" panose="020B0503020204020204" pitchFamily="34" charset="-122"/>
                <a:ea typeface="微软雅黑" panose="020B0503020204020204" pitchFamily="34" charset="-122"/>
              </a:rPr>
              <a:t>Vs. </a:t>
            </a:r>
            <a:r>
              <a:rPr lang="zh-CN" altLang="en-US" dirty="0">
                <a:solidFill>
                  <a:srgbClr val="060607"/>
                </a:solidFill>
                <a:latin typeface="微软雅黑" panose="020B0503020204020204" pitchFamily="34" charset="-122"/>
                <a:ea typeface="微软雅黑" panose="020B0503020204020204" pitchFamily="34" charset="-122"/>
              </a:rPr>
              <a:t>无向网络 </a:t>
            </a:r>
            <a:r>
              <a:rPr lang="en-US" altLang="zh-CN" dirty="0">
                <a:solidFill>
                  <a:srgbClr val="060607"/>
                </a:solidFill>
                <a:latin typeface="微软雅黑" panose="020B0503020204020204" pitchFamily="34" charset="-122"/>
                <a:ea typeface="微软雅黑" panose="020B0503020204020204" pitchFamily="34" charset="-122"/>
              </a:rPr>
              <a:t>/ </a:t>
            </a:r>
            <a:r>
              <a:rPr lang="zh-CN" altLang="en-US" dirty="0">
                <a:solidFill>
                  <a:srgbClr val="060607"/>
                </a:solidFill>
                <a:latin typeface="微软雅黑" panose="020B0503020204020204" pitchFamily="34" charset="-122"/>
                <a:ea typeface="微软雅黑" panose="020B0503020204020204" pitchFamily="34" charset="-122"/>
              </a:rPr>
              <a:t>有权网络 </a:t>
            </a:r>
            <a:r>
              <a:rPr lang="en-US" altLang="zh-CN" dirty="0">
                <a:solidFill>
                  <a:srgbClr val="060607"/>
                </a:solidFill>
                <a:latin typeface="微软雅黑" panose="020B0503020204020204" pitchFamily="34" charset="-122"/>
                <a:ea typeface="微软雅黑" panose="020B0503020204020204" pitchFamily="34" charset="-122"/>
              </a:rPr>
              <a:t>Vs. </a:t>
            </a:r>
            <a:r>
              <a:rPr lang="zh-CN" altLang="en-US" dirty="0">
                <a:solidFill>
                  <a:srgbClr val="060607"/>
                </a:solidFill>
                <a:latin typeface="微软雅黑" panose="020B0503020204020204" pitchFamily="34" charset="-122"/>
                <a:ea typeface="微软雅黑" panose="020B0503020204020204" pitchFamily="34" charset="-122"/>
              </a:rPr>
              <a:t>无权网络</a:t>
            </a:r>
            <a:endParaRPr lang="en-US" altLang="zh-CN" dirty="0">
              <a:solidFill>
                <a:srgbClr val="060607"/>
              </a:solidFill>
              <a:latin typeface="微软雅黑" panose="020B0503020204020204" pitchFamily="34" charset="-122"/>
              <a:ea typeface="微软雅黑" panose="020B0503020204020204" pitchFamily="34" charset="-122"/>
            </a:endParaRPr>
          </a:p>
          <a:p>
            <a:endParaRPr lang="en-US" altLang="zh-CN" dirty="0">
              <a:solidFill>
                <a:srgbClr val="060607"/>
              </a:solidFill>
              <a:latin typeface="微软雅黑" panose="020B0503020204020204" pitchFamily="34" charset="-122"/>
              <a:ea typeface="微软雅黑" panose="020B0503020204020204" pitchFamily="34" charset="-122"/>
            </a:endParaRPr>
          </a:p>
          <a:p>
            <a:r>
              <a:rPr lang="en-US" altLang="zh-CN" dirty="0">
                <a:solidFill>
                  <a:srgbClr val="060607"/>
                </a:solidFill>
                <a:latin typeface="微软雅黑" panose="020B0503020204020204" pitchFamily="34" charset="-122"/>
                <a:ea typeface="微软雅黑" panose="020B0503020204020204" pitchFamily="34" charset="-122"/>
              </a:rPr>
              <a:t>Bulk</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通过转录组学</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WGCNA / </a:t>
            </a:r>
            <a:r>
              <a:rPr lang="en-US" altLang="zh-CN" dirty="0" err="1">
                <a:solidFill>
                  <a:srgbClr val="060607"/>
                </a:solidFill>
                <a:latin typeface="微软雅黑" panose="020B0503020204020204" pitchFamily="34" charset="-122"/>
                <a:ea typeface="微软雅黑" panose="020B0503020204020204" pitchFamily="34" charset="-122"/>
              </a:rPr>
              <a:t>ARACNe</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通过表观组学</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err="1">
                <a:solidFill>
                  <a:srgbClr val="060607"/>
                </a:solidFill>
                <a:latin typeface="微软雅黑" panose="020B0503020204020204" pitchFamily="34" charset="-122"/>
                <a:ea typeface="微软雅黑" panose="020B0503020204020204" pitchFamily="34" charset="-122"/>
              </a:rPr>
              <a:t>ChIP</a:t>
            </a:r>
            <a:r>
              <a:rPr lang="en-US" altLang="zh-CN" dirty="0">
                <a:solidFill>
                  <a:srgbClr val="060607"/>
                </a:solidFill>
                <a:latin typeface="微软雅黑" panose="020B0503020204020204" pitchFamily="34" charset="-122"/>
                <a:ea typeface="微软雅黑" panose="020B0503020204020204" pitchFamily="34" charset="-122"/>
              </a:rPr>
              <a:t>-Seq/</a:t>
            </a:r>
            <a:r>
              <a:rPr lang="en-US" altLang="zh-CN" dirty="0" err="1">
                <a:solidFill>
                  <a:srgbClr val="060607"/>
                </a:solidFill>
                <a:latin typeface="微软雅黑" panose="020B0503020204020204" pitchFamily="34" charset="-122"/>
                <a:ea typeface="微软雅黑" panose="020B0503020204020204" pitchFamily="34" charset="-122"/>
              </a:rPr>
              <a:t>CUT&amp;Tag</a:t>
            </a:r>
            <a:r>
              <a:rPr lang="en-US" altLang="zh-CN" dirty="0">
                <a:solidFill>
                  <a:srgbClr val="060607"/>
                </a:solidFill>
                <a:latin typeface="微软雅黑" panose="020B0503020204020204" pitchFamily="34" charset="-122"/>
                <a:ea typeface="微软雅黑" panose="020B0503020204020204" pitchFamily="34" charset="-122"/>
              </a:rPr>
              <a:t>: TF+</a:t>
            </a:r>
            <a:r>
              <a:rPr lang="zh-CN" altLang="en-US" dirty="0">
                <a:solidFill>
                  <a:srgbClr val="060607"/>
                </a:solidFill>
                <a:latin typeface="微软雅黑" panose="020B0503020204020204" pitchFamily="34" charset="-122"/>
                <a:ea typeface="微软雅黑" panose="020B0503020204020204" pitchFamily="34" charset="-122"/>
              </a:rPr>
              <a:t>靶基因</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ATAC-Seq:</a:t>
            </a:r>
            <a:r>
              <a:rPr lang="zh-CN" altLang="en-US" dirty="0">
                <a:solidFill>
                  <a:srgbClr val="060607"/>
                </a:solidFill>
                <a:latin typeface="微软雅黑" panose="020B0503020204020204" pitchFamily="34" charset="-122"/>
                <a:ea typeface="微软雅黑" panose="020B0503020204020204" pitchFamily="34" charset="-122"/>
              </a:rPr>
              <a:t> 注释</a:t>
            </a:r>
            <a:r>
              <a:rPr lang="en-US" altLang="zh-CN" dirty="0">
                <a:solidFill>
                  <a:srgbClr val="060607"/>
                </a:solidFill>
                <a:latin typeface="微软雅黑" panose="020B0503020204020204" pitchFamily="34" charset="-122"/>
                <a:ea typeface="微软雅黑" panose="020B0503020204020204" pitchFamily="34" charset="-122"/>
              </a:rPr>
              <a:t>CRE(TF) + </a:t>
            </a:r>
            <a:r>
              <a:rPr lang="zh-CN" altLang="en-US" dirty="0">
                <a:solidFill>
                  <a:srgbClr val="060607"/>
                </a:solidFill>
                <a:latin typeface="微软雅黑" panose="020B0503020204020204" pitchFamily="34" charset="-122"/>
                <a:ea typeface="微软雅黑" panose="020B0503020204020204" pitchFamily="34" charset="-122"/>
              </a:rPr>
              <a:t>靶基因</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solidFill>
                <a:srgbClr val="060607"/>
              </a:solidFill>
              <a:latin typeface="微软雅黑" panose="020B0503020204020204" pitchFamily="34" charset="-122"/>
              <a:ea typeface="微软雅黑" panose="020B0503020204020204" pitchFamily="34" charset="-122"/>
            </a:endParaRPr>
          </a:p>
          <a:p>
            <a:r>
              <a:rPr lang="en-US" altLang="zh-CN" dirty="0">
                <a:solidFill>
                  <a:srgbClr val="060607"/>
                </a:solidFill>
                <a:latin typeface="微软雅黑" panose="020B0503020204020204" pitchFamily="34" charset="-122"/>
                <a:ea typeface="微软雅黑" panose="020B0503020204020204" pitchFamily="34" charset="-122"/>
              </a:rPr>
              <a:t>Single Cell</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通过转录组学</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SCENIC/scMINER/…..</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通过多模态 </a:t>
            </a:r>
            <a:r>
              <a:rPr lang="en-US" altLang="zh-CN" dirty="0">
                <a:solidFill>
                  <a:srgbClr val="060607"/>
                </a:solidFill>
                <a:latin typeface="微软雅黑" panose="020B0503020204020204" pitchFamily="34" charset="-122"/>
                <a:ea typeface="微软雅黑" panose="020B0503020204020204" pitchFamily="34" charset="-122"/>
              </a:rPr>
              <a:t>(SCENIC+)</a:t>
            </a: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TF</a:t>
            </a:r>
            <a:r>
              <a:rPr lang="zh-CN" altLang="en-US" dirty="0">
                <a:solidFill>
                  <a:srgbClr val="060607"/>
                </a:solidFill>
                <a:latin typeface="微软雅黑" panose="020B0503020204020204" pitchFamily="34" charset="-122"/>
                <a:ea typeface="微软雅黑" panose="020B0503020204020204" pitchFamily="34" charset="-122"/>
              </a:rPr>
              <a:t>表达</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靶基因</a:t>
            </a:r>
            <a:endPar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endParaRPr>
          </a:p>
          <a:p>
            <a:pPr marL="742950" lvl="1"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注释</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CRE(TF motif)</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CRE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solidFill>
                  <a:srgbClr val="060607"/>
                </a:solidFill>
                <a:latin typeface="微软雅黑" panose="020B0503020204020204" pitchFamily="34" charset="-122"/>
                <a:ea typeface="微软雅黑" panose="020B0503020204020204" pitchFamily="34" charset="-122"/>
              </a:rPr>
              <a:t> </a:t>
            </a:r>
            <a:r>
              <a:rPr lang="zh-CN" altLang="en-US" dirty="0">
                <a:solidFill>
                  <a:srgbClr val="060607"/>
                </a:solidFill>
                <a:latin typeface="微软雅黑" panose="020B0503020204020204" pitchFamily="34" charset="-122"/>
                <a:ea typeface="微软雅黑" panose="020B0503020204020204" pitchFamily="34" charset="-122"/>
              </a:rPr>
              <a:t>靶基因：基因组距离 </a:t>
            </a:r>
            <a:r>
              <a:rPr lang="en-US" altLang="zh-CN" dirty="0">
                <a:solidFill>
                  <a:srgbClr val="060607"/>
                </a:solidFill>
                <a:latin typeface="微软雅黑" panose="020B0503020204020204" pitchFamily="34" charset="-122"/>
                <a:ea typeface="微软雅黑" panose="020B0503020204020204" pitchFamily="34" charset="-122"/>
              </a:rPr>
              <a:t>10kb/100kb/&lt;1000kb</a:t>
            </a: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TF-CRE-gene (</a:t>
            </a:r>
            <a:r>
              <a:rPr lang="zh-CN" altLang="en-US" dirty="0">
                <a:solidFill>
                  <a:srgbClr val="060607"/>
                </a:solidFill>
                <a:latin typeface="微软雅黑" panose="020B0503020204020204" pitchFamily="34" charset="-122"/>
                <a:ea typeface="微软雅黑" panose="020B0503020204020204" pitchFamily="34" charset="-122"/>
              </a:rPr>
              <a:t>靶基因</a:t>
            </a:r>
            <a:r>
              <a:rPr lang="en-US" altLang="zh-CN" dirty="0">
                <a:solidFill>
                  <a:srgbClr val="060607"/>
                </a:solidFill>
                <a:latin typeface="微软雅黑" panose="020B0503020204020204" pitchFamily="34" charset="-122"/>
                <a:ea typeface="微软雅黑" panose="020B0503020204020204" pitchFamily="34" charset="-122"/>
              </a:rPr>
              <a:t>)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数据建模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线性</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非线性关系</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dirty="0">
              <a:solidFill>
                <a:srgbClr val="06060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729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A9BF42E-E23A-4C2D-8016-37E58FBBD536}"/>
              </a:ext>
            </a:extLst>
          </p:cNvPr>
          <p:cNvSpPr>
            <a:spLocks noGrp="1"/>
          </p:cNvSpPr>
          <p:nvPr>
            <p:ph type="sldNum" sz="quarter" idx="12"/>
          </p:nvPr>
        </p:nvSpPr>
        <p:spPr/>
        <p:txBody>
          <a:bodyPr/>
          <a:lstStyle/>
          <a:p>
            <a:fld id="{DF849393-7876-44FF-8BC7-6C3A91957E85}" type="slidenum">
              <a:rPr lang="zh-CN" altLang="en-US" smtClean="0"/>
              <a:t>18</a:t>
            </a:fld>
            <a:endParaRPr lang="zh-CN" altLang="en-US"/>
          </a:p>
        </p:txBody>
      </p:sp>
      <p:sp>
        <p:nvSpPr>
          <p:cNvPr id="5" name="矩形 4">
            <a:extLst>
              <a:ext uri="{FF2B5EF4-FFF2-40B4-BE49-F238E27FC236}">
                <a16:creationId xmlns:a16="http://schemas.microsoft.com/office/drawing/2014/main" id="{091D3964-7823-4E21-A483-BBEB050CF4C6}"/>
              </a:ext>
            </a:extLst>
          </p:cNvPr>
          <p:cNvSpPr/>
          <p:nvPr/>
        </p:nvSpPr>
        <p:spPr>
          <a:xfrm>
            <a:off x="423340" y="193444"/>
            <a:ext cx="11090600" cy="369332"/>
          </a:xfrm>
          <a:prstGeom prst="rect">
            <a:avLst/>
          </a:prstGeom>
        </p:spPr>
        <p:txBody>
          <a:bodyPr wrap="none">
            <a:spAutoFit/>
          </a:bodyPr>
          <a:lstStyle/>
          <a:p>
            <a:r>
              <a:rPr lang="en-US" altLang="zh-CN" b="1" dirty="0" err="1">
                <a:latin typeface="微软雅黑" panose="020B0503020204020204" pitchFamily="34" charset="-122"/>
                <a:ea typeface="微软雅黑" panose="020B0503020204020204" pitchFamily="34" charset="-122"/>
              </a:rPr>
              <a:t>ARACNe</a:t>
            </a:r>
            <a:r>
              <a:rPr lang="en-US" altLang="zh-CN" sz="1600" dirty="0">
                <a:latin typeface="微软雅黑" panose="020B0503020204020204" pitchFamily="34" charset="-122"/>
                <a:ea typeface="微软雅黑" panose="020B0503020204020204" pitchFamily="34" charset="-122"/>
              </a:rPr>
              <a:t>: An Algorithm for the Reconstruction of Gene Regulatory Networks in a Mammalian Cellular Context</a:t>
            </a:r>
          </a:p>
        </p:txBody>
      </p:sp>
      <p:sp>
        <p:nvSpPr>
          <p:cNvPr id="7" name="矩形 6">
            <a:extLst>
              <a:ext uri="{FF2B5EF4-FFF2-40B4-BE49-F238E27FC236}">
                <a16:creationId xmlns:a16="http://schemas.microsoft.com/office/drawing/2014/main" id="{2DEB9BD6-30A5-445E-A75A-B1C34856075A}"/>
              </a:ext>
            </a:extLst>
          </p:cNvPr>
          <p:cNvSpPr/>
          <p:nvPr/>
        </p:nvSpPr>
        <p:spPr>
          <a:xfrm>
            <a:off x="5658025" y="6155728"/>
            <a:ext cx="6096000" cy="553998"/>
          </a:xfrm>
          <a:prstGeom prst="rect">
            <a:avLst/>
          </a:prstGeom>
        </p:spPr>
        <p:txBody>
          <a:bodyPr>
            <a:spAutoFit/>
          </a:bodyPr>
          <a:lstStyle/>
          <a:p>
            <a:r>
              <a:rPr lang="en-US" altLang="zh-CN" sz="1000" dirty="0">
                <a:solidFill>
                  <a:srgbClr val="333333"/>
                </a:solidFill>
                <a:latin typeface="-apple-system"/>
                <a:ea typeface="微软雅黑" panose="020B0503020204020204" pitchFamily="34" charset="-122"/>
              </a:rPr>
              <a:t>Margolin, A.A., </a:t>
            </a:r>
            <a:r>
              <a:rPr lang="en-US" altLang="zh-CN" sz="1000" dirty="0" err="1">
                <a:solidFill>
                  <a:srgbClr val="333333"/>
                </a:solidFill>
                <a:latin typeface="-apple-system"/>
                <a:ea typeface="微软雅黑" panose="020B0503020204020204" pitchFamily="34" charset="-122"/>
              </a:rPr>
              <a:t>Nemenman</a:t>
            </a:r>
            <a:r>
              <a:rPr lang="en-US" altLang="zh-CN" sz="1000" dirty="0">
                <a:solidFill>
                  <a:srgbClr val="333333"/>
                </a:solidFill>
                <a:latin typeface="-apple-system"/>
                <a:ea typeface="微软雅黑" panose="020B0503020204020204" pitchFamily="34" charset="-122"/>
              </a:rPr>
              <a:t>, I., Basso, K. </a:t>
            </a:r>
            <a:r>
              <a:rPr lang="en-US" altLang="zh-CN" sz="1000" i="1" dirty="0">
                <a:solidFill>
                  <a:srgbClr val="333333"/>
                </a:solidFill>
                <a:latin typeface="-apple-system"/>
                <a:ea typeface="微软雅黑" panose="020B0503020204020204" pitchFamily="34" charset="-122"/>
              </a:rPr>
              <a:t>et al.</a:t>
            </a:r>
            <a:r>
              <a:rPr lang="en-US" altLang="zh-CN" sz="1000" dirty="0">
                <a:solidFill>
                  <a:srgbClr val="333333"/>
                </a:solidFill>
                <a:latin typeface="-apple-system"/>
                <a:ea typeface="微软雅黑" panose="020B0503020204020204" pitchFamily="34" charset="-122"/>
              </a:rPr>
              <a:t> ARACNE: An Algorithm for the Reconstruction of Gene Regulatory Networks in a Mammalian Cellular Context. </a:t>
            </a:r>
            <a:r>
              <a:rPr lang="en-US" altLang="zh-CN" sz="1000" i="1" dirty="0">
                <a:solidFill>
                  <a:srgbClr val="333333"/>
                </a:solidFill>
                <a:latin typeface="-apple-system"/>
                <a:ea typeface="微软雅黑" panose="020B0503020204020204" pitchFamily="34" charset="-122"/>
              </a:rPr>
              <a:t>BMC Bioinformatics</a:t>
            </a:r>
            <a:r>
              <a:rPr lang="en-US" altLang="zh-CN" sz="1000" dirty="0">
                <a:solidFill>
                  <a:srgbClr val="333333"/>
                </a:solidFill>
                <a:latin typeface="-apple-system"/>
                <a:ea typeface="微软雅黑" panose="020B0503020204020204" pitchFamily="34" charset="-122"/>
              </a:rPr>
              <a:t> </a:t>
            </a:r>
            <a:r>
              <a:rPr lang="en-US" altLang="zh-CN" sz="1000" b="1" dirty="0">
                <a:solidFill>
                  <a:srgbClr val="333333"/>
                </a:solidFill>
                <a:latin typeface="-apple-system"/>
                <a:ea typeface="微软雅黑" panose="020B0503020204020204" pitchFamily="34" charset="-122"/>
              </a:rPr>
              <a:t>7</a:t>
            </a:r>
            <a:r>
              <a:rPr lang="en-US" altLang="zh-CN" sz="1000" dirty="0">
                <a:solidFill>
                  <a:srgbClr val="333333"/>
                </a:solidFill>
                <a:latin typeface="-apple-system"/>
                <a:ea typeface="微软雅黑" panose="020B0503020204020204" pitchFamily="34" charset="-122"/>
              </a:rPr>
              <a:t> (Suppl 1), S7 (2006). https://doi.org/10.1186/1471-2105-7-S1-S7</a:t>
            </a:r>
            <a:endParaRPr lang="zh-CN" altLang="en-US" sz="1000" dirty="0">
              <a:latin typeface="-apple-system"/>
              <a:ea typeface="微软雅黑" panose="020B0503020204020204" pitchFamily="34" charset="-122"/>
            </a:endParaRPr>
          </a:p>
        </p:txBody>
      </p:sp>
      <p:sp>
        <p:nvSpPr>
          <p:cNvPr id="9" name="矩形 8">
            <a:extLst>
              <a:ext uri="{FF2B5EF4-FFF2-40B4-BE49-F238E27FC236}">
                <a16:creationId xmlns:a16="http://schemas.microsoft.com/office/drawing/2014/main" id="{00789B4A-AAB3-48B0-A030-F7DA74FF38A6}"/>
              </a:ext>
            </a:extLst>
          </p:cNvPr>
          <p:cNvSpPr/>
          <p:nvPr/>
        </p:nvSpPr>
        <p:spPr>
          <a:xfrm>
            <a:off x="557544" y="695325"/>
            <a:ext cx="6929106" cy="400110"/>
          </a:xfrm>
          <a:prstGeom prst="rect">
            <a:avLst/>
          </a:prstGeom>
        </p:spPr>
        <p:txBody>
          <a:bodyPr wrap="square">
            <a:spAutoFit/>
          </a:bodyPr>
          <a:lstStyle/>
          <a:p>
            <a:r>
              <a:rPr lang="en-US" altLang="zh-CN" sz="2000" dirty="0">
                <a:solidFill>
                  <a:srgbClr val="060607"/>
                </a:solidFill>
                <a:latin typeface="微软雅黑" panose="020B0503020204020204" pitchFamily="34" charset="-122"/>
                <a:ea typeface="微软雅黑" panose="020B0503020204020204" pitchFamily="34" charset="-122"/>
              </a:rPr>
              <a:t>Step1: </a:t>
            </a:r>
            <a:r>
              <a:rPr lang="zh-CN" altLang="en-US" sz="2000" dirty="0">
                <a:solidFill>
                  <a:srgbClr val="060607"/>
                </a:solidFill>
                <a:latin typeface="微软雅黑" panose="020B0503020204020204" pitchFamily="34" charset="-122"/>
                <a:ea typeface="微软雅黑" panose="020B0503020204020204" pitchFamily="34" charset="-122"/>
              </a:rPr>
              <a:t>计算基因 </a:t>
            </a:r>
            <a:r>
              <a:rPr lang="en-US" altLang="zh-CN" sz="2000" i="1" dirty="0" err="1">
                <a:solidFill>
                  <a:srgbClr val="060607"/>
                </a:solidFill>
                <a:latin typeface="微软雅黑" panose="020B0503020204020204" pitchFamily="34" charset="-122"/>
                <a:ea typeface="微软雅黑" panose="020B0503020204020204" pitchFamily="34" charset="-122"/>
              </a:rPr>
              <a:t>i</a:t>
            </a:r>
            <a:r>
              <a:rPr lang="en-US" altLang="zh-CN" sz="2000" i="1" dirty="0">
                <a:solidFill>
                  <a:srgbClr val="060607"/>
                </a:solidFill>
                <a:latin typeface="微软雅黑" panose="020B0503020204020204" pitchFamily="34" charset="-122"/>
                <a:ea typeface="微软雅黑" panose="020B0503020204020204" pitchFamily="34" charset="-122"/>
              </a:rPr>
              <a:t> </a:t>
            </a:r>
            <a:r>
              <a:rPr lang="zh-CN" altLang="en-US" sz="2000" dirty="0">
                <a:solidFill>
                  <a:srgbClr val="060607"/>
                </a:solidFill>
                <a:latin typeface="微软雅黑" panose="020B0503020204020204" pitchFamily="34" charset="-122"/>
                <a:ea typeface="微软雅黑" panose="020B0503020204020204" pitchFamily="34" charset="-122"/>
              </a:rPr>
              <a:t>和基因 </a:t>
            </a:r>
            <a:r>
              <a:rPr lang="en-US" altLang="zh-CN" sz="2000" i="1" dirty="0">
                <a:solidFill>
                  <a:srgbClr val="060607"/>
                </a:solidFill>
                <a:latin typeface="微软雅黑" panose="020B0503020204020204" pitchFamily="34" charset="-122"/>
                <a:ea typeface="微软雅黑" panose="020B0503020204020204" pitchFamily="34" charset="-122"/>
              </a:rPr>
              <a:t>j </a:t>
            </a:r>
            <a:r>
              <a:rPr lang="zh-CN" altLang="en-US" sz="2000" dirty="0">
                <a:solidFill>
                  <a:srgbClr val="060607"/>
                </a:solidFill>
                <a:latin typeface="微软雅黑" panose="020B0503020204020204" pitchFamily="34" charset="-122"/>
                <a:ea typeface="微软雅黑" panose="020B0503020204020204" pitchFamily="34" charset="-122"/>
              </a:rPr>
              <a:t>表达</a:t>
            </a:r>
            <a:r>
              <a:rPr lang="en-US" altLang="zh-CN" sz="2000" dirty="0">
                <a:solidFill>
                  <a:srgbClr val="060607"/>
                </a:solidFill>
                <a:latin typeface="微软雅黑" panose="020B0503020204020204" pitchFamily="34" charset="-122"/>
                <a:ea typeface="微软雅黑" panose="020B0503020204020204" pitchFamily="34" charset="-122"/>
              </a:rPr>
              <a:t>profile</a:t>
            </a:r>
            <a:r>
              <a:rPr lang="zh-CN" altLang="en-US" sz="2000" dirty="0">
                <a:solidFill>
                  <a:srgbClr val="060607"/>
                </a:solidFill>
                <a:latin typeface="微软雅黑" panose="020B0503020204020204" pitchFamily="34" charset="-122"/>
                <a:ea typeface="微软雅黑" panose="020B0503020204020204" pitchFamily="34" charset="-122"/>
              </a:rPr>
              <a:t>的互信息 </a:t>
            </a:r>
            <a:r>
              <a:rPr lang="en-US" altLang="zh-CN" sz="2000" dirty="0">
                <a:solidFill>
                  <a:srgbClr val="060607"/>
                </a:solidFill>
                <a:latin typeface="微软雅黑" panose="020B0503020204020204" pitchFamily="34" charset="-122"/>
                <a:ea typeface="微软雅黑" panose="020B0503020204020204" pitchFamily="34" charset="-122"/>
              </a:rPr>
              <a:t>MI</a:t>
            </a:r>
          </a:p>
        </p:txBody>
      </p:sp>
      <p:sp>
        <p:nvSpPr>
          <p:cNvPr id="2" name="矩形 1">
            <a:extLst>
              <a:ext uri="{FF2B5EF4-FFF2-40B4-BE49-F238E27FC236}">
                <a16:creationId xmlns:a16="http://schemas.microsoft.com/office/drawing/2014/main" id="{67277DE9-61D0-4F7B-AED3-4B1C7BAAEC3A}"/>
              </a:ext>
            </a:extLst>
          </p:cNvPr>
          <p:cNvSpPr/>
          <p:nvPr/>
        </p:nvSpPr>
        <p:spPr>
          <a:xfrm>
            <a:off x="818649" y="1335321"/>
            <a:ext cx="3050835" cy="369332"/>
          </a:xfrm>
          <a:prstGeom prst="rect">
            <a:avLst/>
          </a:prstGeom>
        </p:spPr>
        <p:txBody>
          <a:bodyPr wrap="none">
            <a:spAutoFit/>
          </a:bodyPr>
          <a:lstStyle/>
          <a:p>
            <a:r>
              <a:rPr lang="es-ES" altLang="zh-CN" i="1" dirty="0">
                <a:solidFill>
                  <a:srgbClr val="333333"/>
                </a:solidFill>
                <a:latin typeface="Georgia" panose="02040502050405020303" pitchFamily="18" charset="0"/>
              </a:rPr>
              <a:t>I</a:t>
            </a:r>
            <a:r>
              <a:rPr lang="es-ES" altLang="zh-CN" dirty="0">
                <a:solidFill>
                  <a:srgbClr val="333333"/>
                </a:solidFill>
                <a:latin typeface="Georgia" panose="02040502050405020303" pitchFamily="18" charset="0"/>
              </a:rPr>
              <a:t>(</a:t>
            </a:r>
            <a:r>
              <a:rPr lang="es-ES" altLang="zh-CN" i="1" dirty="0">
                <a:solidFill>
                  <a:srgbClr val="333333"/>
                </a:solidFill>
                <a:latin typeface="Georgia" panose="02040502050405020303" pitchFamily="18" charset="0"/>
              </a:rPr>
              <a:t>x</a:t>
            </a:r>
            <a:r>
              <a:rPr lang="es-ES" altLang="zh-CN" dirty="0">
                <a:solidFill>
                  <a:srgbClr val="333333"/>
                </a:solidFill>
                <a:latin typeface="Georgia" panose="02040502050405020303" pitchFamily="18" charset="0"/>
              </a:rPr>
              <a:t>, </a:t>
            </a:r>
            <a:r>
              <a:rPr lang="es-ES" altLang="zh-CN" i="1" dirty="0">
                <a:solidFill>
                  <a:srgbClr val="333333"/>
                </a:solidFill>
                <a:latin typeface="Georgia" panose="02040502050405020303" pitchFamily="18" charset="0"/>
              </a:rPr>
              <a:t>y</a:t>
            </a:r>
            <a:r>
              <a:rPr lang="es-ES" altLang="zh-CN" dirty="0">
                <a:solidFill>
                  <a:srgbClr val="333333"/>
                </a:solidFill>
                <a:latin typeface="Georgia" panose="02040502050405020303" pitchFamily="18" charset="0"/>
              </a:rPr>
              <a:t>) = </a:t>
            </a:r>
            <a:r>
              <a:rPr lang="es-ES" altLang="zh-CN" i="1" dirty="0">
                <a:solidFill>
                  <a:srgbClr val="333333"/>
                </a:solidFill>
                <a:latin typeface="Georgia" panose="02040502050405020303" pitchFamily="18" charset="0"/>
              </a:rPr>
              <a:t>S</a:t>
            </a:r>
            <a:r>
              <a:rPr lang="es-ES" altLang="zh-CN" dirty="0">
                <a:solidFill>
                  <a:srgbClr val="333333"/>
                </a:solidFill>
                <a:latin typeface="Georgia" panose="02040502050405020303" pitchFamily="18" charset="0"/>
              </a:rPr>
              <a:t>(</a:t>
            </a:r>
            <a:r>
              <a:rPr lang="es-ES" altLang="zh-CN" i="1" dirty="0">
                <a:solidFill>
                  <a:srgbClr val="333333"/>
                </a:solidFill>
                <a:latin typeface="Georgia" panose="02040502050405020303" pitchFamily="18" charset="0"/>
              </a:rPr>
              <a:t>x</a:t>
            </a:r>
            <a:r>
              <a:rPr lang="es-ES" altLang="zh-CN" dirty="0">
                <a:solidFill>
                  <a:srgbClr val="333333"/>
                </a:solidFill>
                <a:latin typeface="Georgia" panose="02040502050405020303" pitchFamily="18" charset="0"/>
              </a:rPr>
              <a:t>) + </a:t>
            </a:r>
            <a:r>
              <a:rPr lang="es-ES" altLang="zh-CN" i="1" dirty="0">
                <a:solidFill>
                  <a:srgbClr val="333333"/>
                </a:solidFill>
                <a:latin typeface="Georgia" panose="02040502050405020303" pitchFamily="18" charset="0"/>
              </a:rPr>
              <a:t>S</a:t>
            </a:r>
            <a:r>
              <a:rPr lang="es-ES" altLang="zh-CN" dirty="0">
                <a:solidFill>
                  <a:srgbClr val="333333"/>
                </a:solidFill>
                <a:latin typeface="Georgia" panose="02040502050405020303" pitchFamily="18" charset="0"/>
              </a:rPr>
              <a:t>(</a:t>
            </a:r>
            <a:r>
              <a:rPr lang="es-ES" altLang="zh-CN" i="1" dirty="0">
                <a:solidFill>
                  <a:srgbClr val="333333"/>
                </a:solidFill>
                <a:latin typeface="Georgia" panose="02040502050405020303" pitchFamily="18" charset="0"/>
              </a:rPr>
              <a:t>y</a:t>
            </a:r>
            <a:r>
              <a:rPr lang="es-ES" altLang="zh-CN" dirty="0">
                <a:solidFill>
                  <a:srgbClr val="333333"/>
                </a:solidFill>
                <a:latin typeface="Georgia" panose="02040502050405020303" pitchFamily="18" charset="0"/>
              </a:rPr>
              <a:t>) - </a:t>
            </a:r>
            <a:r>
              <a:rPr lang="es-ES" altLang="zh-CN" i="1" dirty="0">
                <a:solidFill>
                  <a:srgbClr val="333333"/>
                </a:solidFill>
                <a:latin typeface="Georgia" panose="02040502050405020303" pitchFamily="18" charset="0"/>
              </a:rPr>
              <a:t>S</a:t>
            </a:r>
            <a:r>
              <a:rPr lang="es-ES" altLang="zh-CN" dirty="0">
                <a:solidFill>
                  <a:srgbClr val="333333"/>
                </a:solidFill>
                <a:latin typeface="Georgia" panose="02040502050405020303" pitchFamily="18" charset="0"/>
              </a:rPr>
              <a:t>(</a:t>
            </a:r>
            <a:r>
              <a:rPr lang="es-ES" altLang="zh-CN" i="1" dirty="0">
                <a:solidFill>
                  <a:srgbClr val="333333"/>
                </a:solidFill>
                <a:latin typeface="Georgia" panose="02040502050405020303" pitchFamily="18" charset="0"/>
              </a:rPr>
              <a:t>x</a:t>
            </a:r>
            <a:r>
              <a:rPr lang="es-ES" altLang="zh-CN" dirty="0">
                <a:solidFill>
                  <a:srgbClr val="333333"/>
                </a:solidFill>
                <a:latin typeface="Georgia" panose="02040502050405020303" pitchFamily="18" charset="0"/>
              </a:rPr>
              <a:t>, </a:t>
            </a:r>
            <a:r>
              <a:rPr lang="es-ES" altLang="zh-CN" i="1" dirty="0">
                <a:solidFill>
                  <a:srgbClr val="333333"/>
                </a:solidFill>
                <a:latin typeface="Georgia" panose="02040502050405020303" pitchFamily="18" charset="0"/>
              </a:rPr>
              <a:t>y</a:t>
            </a:r>
            <a:r>
              <a:rPr lang="es-ES" altLang="zh-CN" dirty="0">
                <a:solidFill>
                  <a:srgbClr val="333333"/>
                </a:solidFill>
                <a:latin typeface="Georgia" panose="02040502050405020303" pitchFamily="18" charset="0"/>
              </a:rPr>
              <a:t>)</a:t>
            </a:r>
            <a:endParaRPr lang="zh-CN" altLang="en-US" dirty="0"/>
          </a:p>
        </p:txBody>
      </p:sp>
      <p:sp>
        <p:nvSpPr>
          <p:cNvPr id="3" name="矩形 2">
            <a:extLst>
              <a:ext uri="{FF2B5EF4-FFF2-40B4-BE49-F238E27FC236}">
                <a16:creationId xmlns:a16="http://schemas.microsoft.com/office/drawing/2014/main" id="{B6FD106D-A092-4D71-8FFB-6C50BDC758F5}"/>
              </a:ext>
            </a:extLst>
          </p:cNvPr>
          <p:cNvSpPr/>
          <p:nvPr/>
        </p:nvSpPr>
        <p:spPr>
          <a:xfrm>
            <a:off x="4140352" y="1329758"/>
            <a:ext cx="4565673" cy="369332"/>
          </a:xfrm>
          <a:prstGeom prst="rect">
            <a:avLst/>
          </a:prstGeom>
        </p:spPr>
        <p:txBody>
          <a:bodyPr wrap="none">
            <a:spAutoFit/>
          </a:bodyPr>
          <a:lstStyle/>
          <a:p>
            <a:r>
              <a:rPr lang="en-US" altLang="zh-CN" i="1" dirty="0">
                <a:solidFill>
                  <a:srgbClr val="333333"/>
                </a:solidFill>
                <a:latin typeface="Georgia" panose="02040502050405020303" pitchFamily="18" charset="0"/>
              </a:rPr>
              <a:t>S</a:t>
            </a:r>
            <a:r>
              <a:rPr lang="en-US" altLang="zh-CN" dirty="0">
                <a:solidFill>
                  <a:srgbClr val="333333"/>
                </a:solidFill>
                <a:latin typeface="Georgia" panose="02040502050405020303" pitchFamily="18" charset="0"/>
              </a:rPr>
              <a:t>(</a:t>
            </a:r>
            <a:r>
              <a:rPr lang="en-US" altLang="zh-CN" i="1" dirty="0">
                <a:solidFill>
                  <a:srgbClr val="333333"/>
                </a:solidFill>
                <a:latin typeface="Georgia" panose="02040502050405020303" pitchFamily="18" charset="0"/>
              </a:rPr>
              <a:t>t</a:t>
            </a:r>
            <a:r>
              <a:rPr lang="en-US" altLang="zh-CN" dirty="0">
                <a:solidFill>
                  <a:srgbClr val="333333"/>
                </a:solidFill>
                <a:latin typeface="Georgia" panose="02040502050405020303" pitchFamily="18" charset="0"/>
              </a:rPr>
              <a:t>) is the entropy of an arbitrary variable </a:t>
            </a:r>
            <a:r>
              <a:rPr lang="en-US" altLang="zh-CN" i="1" dirty="0">
                <a:solidFill>
                  <a:srgbClr val="333333"/>
                </a:solidFill>
                <a:latin typeface="Georgia" panose="02040502050405020303" pitchFamily="18" charset="0"/>
              </a:rPr>
              <a:t>t</a:t>
            </a:r>
            <a:endParaRPr lang="zh-CN" altLang="en-US" dirty="0"/>
          </a:p>
        </p:txBody>
      </p:sp>
      <p:pic>
        <p:nvPicPr>
          <p:cNvPr id="11" name="图片 10">
            <a:extLst>
              <a:ext uri="{FF2B5EF4-FFF2-40B4-BE49-F238E27FC236}">
                <a16:creationId xmlns:a16="http://schemas.microsoft.com/office/drawing/2014/main" id="{E382D101-4781-4307-A1B5-BBD59BCE1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615" y="1777914"/>
            <a:ext cx="5334652" cy="636892"/>
          </a:xfrm>
          <a:prstGeom prst="rect">
            <a:avLst/>
          </a:prstGeom>
        </p:spPr>
      </p:pic>
      <p:sp>
        <p:nvSpPr>
          <p:cNvPr id="13" name="矩形 12">
            <a:extLst>
              <a:ext uri="{FF2B5EF4-FFF2-40B4-BE49-F238E27FC236}">
                <a16:creationId xmlns:a16="http://schemas.microsoft.com/office/drawing/2014/main" id="{9C614BC2-6651-4960-B3F5-19C17B640DE6}"/>
              </a:ext>
            </a:extLst>
          </p:cNvPr>
          <p:cNvSpPr/>
          <p:nvPr/>
        </p:nvSpPr>
        <p:spPr>
          <a:xfrm>
            <a:off x="557544" y="3059668"/>
            <a:ext cx="5248873" cy="400110"/>
          </a:xfrm>
          <a:prstGeom prst="rect">
            <a:avLst/>
          </a:prstGeom>
        </p:spPr>
        <p:txBody>
          <a:bodyPr wrap="none">
            <a:spAutoFit/>
          </a:bodyPr>
          <a:lstStyle/>
          <a:p>
            <a:r>
              <a:rPr lang="en-US" altLang="zh-CN" sz="2000" dirty="0">
                <a:solidFill>
                  <a:srgbClr val="060607"/>
                </a:solidFill>
                <a:latin typeface="微软雅黑" panose="020B0503020204020204" pitchFamily="34" charset="-122"/>
                <a:ea typeface="微软雅黑" panose="020B0503020204020204" pitchFamily="34" charset="-122"/>
              </a:rPr>
              <a:t>Step2: </a:t>
            </a:r>
            <a:r>
              <a:rPr lang="zh-CN" altLang="en-US" sz="2000" dirty="0">
                <a:solidFill>
                  <a:srgbClr val="060607"/>
                </a:solidFill>
                <a:latin typeface="微软雅黑" panose="020B0503020204020204" pitchFamily="34" charset="-122"/>
                <a:ea typeface="微软雅黑" panose="020B0503020204020204" pitchFamily="34" charset="-122"/>
              </a:rPr>
              <a:t>去除</a:t>
            </a:r>
            <a:r>
              <a:rPr lang="en-US" altLang="zh-CN" sz="2000" dirty="0">
                <a:solidFill>
                  <a:srgbClr val="060607"/>
                </a:solidFill>
                <a:latin typeface="微软雅黑" panose="020B0503020204020204" pitchFamily="34" charset="-122"/>
                <a:ea typeface="微软雅黑" panose="020B0503020204020204" pitchFamily="34" charset="-122"/>
              </a:rPr>
              <a:t>indirect candidate interactions</a:t>
            </a:r>
          </a:p>
        </p:txBody>
      </p:sp>
      <p:sp>
        <p:nvSpPr>
          <p:cNvPr id="16" name="矩形 15">
            <a:extLst>
              <a:ext uri="{FF2B5EF4-FFF2-40B4-BE49-F238E27FC236}">
                <a16:creationId xmlns:a16="http://schemas.microsoft.com/office/drawing/2014/main" id="{FA8D1655-8763-4218-9648-33E5720AEDFB}"/>
              </a:ext>
            </a:extLst>
          </p:cNvPr>
          <p:cNvSpPr/>
          <p:nvPr/>
        </p:nvSpPr>
        <p:spPr>
          <a:xfrm>
            <a:off x="870543" y="2557224"/>
            <a:ext cx="10573571" cy="338554"/>
          </a:xfrm>
          <a:prstGeom prst="rect">
            <a:avLst/>
          </a:prstGeom>
        </p:spPr>
        <p:txBody>
          <a:bodyPr wrap="square">
            <a:spAutoFit/>
          </a:bodyPr>
          <a:lstStyle/>
          <a:p>
            <a:r>
              <a:rPr lang="en-US" altLang="zh-CN" sz="1600" dirty="0">
                <a:solidFill>
                  <a:srgbClr val="333333"/>
                </a:solidFill>
                <a:latin typeface="微软雅黑" panose="020B0503020204020204" pitchFamily="34" charset="-122"/>
                <a:ea typeface="微软雅黑" panose="020B0503020204020204" pitchFamily="34" charset="-122"/>
              </a:rPr>
              <a:t>Randomly shuffle the expression of genes across the various microarray profiles </a:t>
            </a:r>
            <a:r>
              <a:rPr lang="en-US" altLang="zh-CN" sz="160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assign a p-value (10^-4)</a:t>
            </a:r>
            <a:endParaRPr lang="zh-CN" altLang="en-US" sz="16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7DB67C6D-D28B-462E-9ACF-8C751C3571CB}"/>
              </a:ext>
            </a:extLst>
          </p:cNvPr>
          <p:cNvSpPr/>
          <p:nvPr/>
        </p:nvSpPr>
        <p:spPr>
          <a:xfrm>
            <a:off x="4279421" y="3602456"/>
            <a:ext cx="6941029" cy="584775"/>
          </a:xfrm>
          <a:prstGeom prst="rect">
            <a:avLst/>
          </a:prstGeom>
        </p:spPr>
        <p:txBody>
          <a:bodyPr wrap="square">
            <a:spAutoFit/>
          </a:bodyPr>
          <a:lstStyle/>
          <a:p>
            <a:r>
              <a:rPr lang="zh-CN" altLang="en-US" sz="1600" dirty="0">
                <a:solidFill>
                  <a:srgbClr val="333333"/>
                </a:solidFill>
                <a:latin typeface="微软雅黑" panose="020B0503020204020204" pitchFamily="34" charset="-122"/>
                <a:ea typeface="微软雅黑" panose="020B0503020204020204" pitchFamily="34" charset="-122"/>
              </a:rPr>
              <a:t>运用信息论中的</a:t>
            </a:r>
            <a:r>
              <a:rPr lang="en-US" altLang="zh-CN" sz="1600" dirty="0">
                <a:latin typeface="微软雅黑" panose="020B0503020204020204" pitchFamily="34" charset="-122"/>
                <a:ea typeface="微软雅黑" panose="020B0503020204020204" pitchFamily="34" charset="-122"/>
              </a:rPr>
              <a:t>Data Processing Inequality</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数据处理不等式</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原理</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infer the most likely path of information flow</a:t>
            </a:r>
            <a:endParaRPr lang="en-US" altLang="zh-CN" sz="16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1452EA35-0C42-4D29-B0CD-4065514298BD}"/>
              </a:ext>
            </a:extLst>
          </p:cNvPr>
          <p:cNvPicPr>
            <a:picLocks noChangeAspect="1"/>
          </p:cNvPicPr>
          <p:nvPr/>
        </p:nvPicPr>
        <p:blipFill rotWithShape="1">
          <a:blip r:embed="rId4">
            <a:extLst>
              <a:ext uri="{28A0092B-C50C-407E-A947-70E740481C1C}">
                <a14:useLocalDpi xmlns:a14="http://schemas.microsoft.com/office/drawing/2010/main" val="0"/>
              </a:ext>
            </a:extLst>
          </a:blip>
          <a:srcRect t="-1" b="66149"/>
          <a:stretch/>
        </p:blipFill>
        <p:spPr>
          <a:xfrm>
            <a:off x="340651" y="3978891"/>
            <a:ext cx="3717894" cy="1631334"/>
          </a:xfrm>
          <a:prstGeom prst="rect">
            <a:avLst/>
          </a:prstGeom>
        </p:spPr>
      </p:pic>
      <p:sp>
        <p:nvSpPr>
          <p:cNvPr id="20" name="矩形 19">
            <a:extLst>
              <a:ext uri="{FF2B5EF4-FFF2-40B4-BE49-F238E27FC236}">
                <a16:creationId xmlns:a16="http://schemas.microsoft.com/office/drawing/2014/main" id="{EBAAD4BA-9C05-42E1-B94D-1F8E105028ED}"/>
              </a:ext>
            </a:extLst>
          </p:cNvPr>
          <p:cNvSpPr/>
          <p:nvPr/>
        </p:nvSpPr>
        <p:spPr>
          <a:xfrm>
            <a:off x="4058545" y="4344934"/>
            <a:ext cx="7552430" cy="152580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i="1" dirty="0">
                <a:solidFill>
                  <a:srgbClr val="333333"/>
                </a:solidFill>
                <a:latin typeface="微软雅黑" panose="020B0503020204020204" pitchFamily="34" charset="-122"/>
                <a:ea typeface="微软雅黑" panose="020B0503020204020204" pitchFamily="34" charset="-122"/>
              </a:rPr>
              <a:t>I(g1, g2) &gt;I(g1, g3) and I(g2, g3) &gt;I(g1, g3) </a:t>
            </a:r>
            <a:r>
              <a:rPr lang="en-US" altLang="zh-CN"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i="1" dirty="0">
                <a:solidFill>
                  <a:srgbClr val="333333"/>
                </a:solidFill>
                <a:latin typeface="微软雅黑" panose="020B0503020204020204" pitchFamily="34" charset="-122"/>
                <a:ea typeface="微软雅黑" panose="020B0503020204020204" pitchFamily="34" charset="-122"/>
              </a:rPr>
              <a:t>去除</a:t>
            </a:r>
            <a:r>
              <a:rPr lang="en-US" altLang="zh-CN" sz="1600" i="1" dirty="0">
                <a:solidFill>
                  <a:srgbClr val="333333"/>
                </a:solidFill>
                <a:latin typeface="微软雅黑" panose="020B0503020204020204" pitchFamily="34" charset="-122"/>
                <a:ea typeface="微软雅黑" panose="020B0503020204020204" pitchFamily="34" charset="-122"/>
              </a:rPr>
              <a:t> g1 &lt;-&gt; g3</a:t>
            </a:r>
          </a:p>
          <a:p>
            <a:pPr marL="285750" indent="-285750">
              <a:lnSpc>
                <a:spcPct val="150000"/>
              </a:lnSpc>
              <a:buFont typeface="Arial" panose="020B0604020202020204" pitchFamily="34" charset="0"/>
              <a:buChar char="•"/>
            </a:pPr>
            <a:r>
              <a:rPr lang="en-US" altLang="zh-CN" sz="1600" i="1" dirty="0">
                <a:solidFill>
                  <a:srgbClr val="333333"/>
                </a:solidFill>
                <a:latin typeface="微软雅黑" panose="020B0503020204020204" pitchFamily="34" charset="-122"/>
                <a:ea typeface="微软雅黑" panose="020B0503020204020204" pitchFamily="34" charset="-122"/>
              </a:rPr>
              <a:t>I(g2, g3) &gt;I(g2, g4) and I(g3, g4) &gt;I(g2, g4) </a:t>
            </a:r>
            <a:r>
              <a:rPr lang="en-US" altLang="zh-CN"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i="1" dirty="0">
                <a:solidFill>
                  <a:srgbClr val="333333"/>
                </a:solidFill>
                <a:latin typeface="微软雅黑" panose="020B0503020204020204" pitchFamily="34" charset="-122"/>
                <a:ea typeface="微软雅黑" panose="020B0503020204020204" pitchFamily="34" charset="-122"/>
              </a:rPr>
              <a:t>去除</a:t>
            </a:r>
            <a:r>
              <a:rPr lang="en-US" altLang="zh-CN" sz="1600" i="1" dirty="0">
                <a:solidFill>
                  <a:srgbClr val="333333"/>
                </a:solidFill>
                <a:latin typeface="微软雅黑" panose="020B0503020204020204" pitchFamily="34" charset="-122"/>
                <a:ea typeface="微软雅黑" panose="020B0503020204020204" pitchFamily="34" charset="-122"/>
              </a:rPr>
              <a:t>g2  &lt;-&gt; g4. </a:t>
            </a:r>
          </a:p>
          <a:p>
            <a:pPr marL="285750" indent="-285750">
              <a:lnSpc>
                <a:spcPct val="150000"/>
              </a:lnSpc>
              <a:buFont typeface="Arial" panose="020B0604020202020204" pitchFamily="34" charset="0"/>
              <a:buChar char="•"/>
            </a:pPr>
            <a:r>
              <a:rPr lang="en-US" altLang="zh-CN" sz="1600" i="1" dirty="0">
                <a:solidFill>
                  <a:srgbClr val="333333"/>
                </a:solidFill>
                <a:latin typeface="微软雅黑" panose="020B0503020204020204" pitchFamily="34" charset="-122"/>
                <a:ea typeface="微软雅黑" panose="020B0503020204020204" pitchFamily="34" charset="-122"/>
              </a:rPr>
              <a:t>I(g1, g2) &gt;I(g1, g4) and I(g2, g4) &gt;I(g1, g4) </a:t>
            </a:r>
            <a:r>
              <a:rPr lang="zh-CN" altLang="en-US" sz="1600" i="1" dirty="0">
                <a:solidFill>
                  <a:srgbClr val="333333"/>
                </a:solidFill>
                <a:latin typeface="微软雅黑" panose="020B0503020204020204" pitchFamily="34" charset="-122"/>
                <a:ea typeface="微软雅黑" panose="020B0503020204020204" pitchFamily="34" charset="-122"/>
              </a:rPr>
              <a:t>或者</a:t>
            </a:r>
            <a:r>
              <a:rPr lang="en-US" altLang="zh-CN" sz="1600" i="1" dirty="0">
                <a:solidFill>
                  <a:srgbClr val="333333"/>
                </a:solidFill>
                <a:latin typeface="微软雅黑" panose="020B0503020204020204" pitchFamily="34" charset="-122"/>
                <a:ea typeface="微软雅黑" panose="020B0503020204020204" pitchFamily="34" charset="-122"/>
              </a:rPr>
              <a:t> </a:t>
            </a:r>
            <a:br>
              <a:rPr lang="en-US" altLang="zh-CN" sz="1600" i="1" dirty="0">
                <a:solidFill>
                  <a:srgbClr val="333333"/>
                </a:solidFill>
                <a:latin typeface="微软雅黑" panose="020B0503020204020204" pitchFamily="34" charset="-122"/>
                <a:ea typeface="微软雅黑" panose="020B0503020204020204" pitchFamily="34" charset="-122"/>
              </a:rPr>
            </a:br>
            <a:r>
              <a:rPr lang="en-US" altLang="zh-CN" sz="1600" i="1" dirty="0">
                <a:solidFill>
                  <a:srgbClr val="333333"/>
                </a:solidFill>
                <a:latin typeface="微软雅黑" panose="020B0503020204020204" pitchFamily="34" charset="-122"/>
                <a:ea typeface="微软雅黑" panose="020B0503020204020204" pitchFamily="34" charset="-122"/>
              </a:rPr>
              <a:t>I(g1, g3) &gt;I(g1, g4) and I(g3, g4) &gt;I(g1, g4) </a:t>
            </a:r>
            <a:r>
              <a:rPr lang="en-US" altLang="zh-CN"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去除 </a:t>
            </a:r>
            <a:r>
              <a:rPr lang="en-US" altLang="zh-CN"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g1&lt;-&gt;g4</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06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p:bldP spid="16" grpId="0"/>
      <p:bldP spid="17"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4D0DEA-D9CE-AFE5-BBE5-E32A43C4B31F}"/>
              </a:ext>
            </a:extLst>
          </p:cNvPr>
          <p:cNvSpPr/>
          <p:nvPr/>
        </p:nvSpPr>
        <p:spPr>
          <a:xfrm>
            <a:off x="203198" y="0"/>
            <a:ext cx="7694735" cy="523220"/>
          </a:xfrm>
          <a:prstGeom prst="rect">
            <a:avLst/>
          </a:prstGeom>
        </p:spPr>
        <p:txBody>
          <a:bodyPr wrap="none">
            <a:spAutoFit/>
          </a:bodyPr>
          <a:lstStyle/>
          <a:p>
            <a:r>
              <a:rPr lang="zh-CN" altLang="en-US" sz="2800" b="1" u="sng" dirty="0">
                <a:sym typeface="Wingdings" panose="05000000000000000000" pitchFamily="2" charset="2"/>
              </a:rPr>
              <a:t>单细胞组学研究转录调控的软件流程</a:t>
            </a:r>
            <a:r>
              <a:rPr lang="en-US" altLang="zh-CN" sz="2800" b="1" u="sng" dirty="0">
                <a:sym typeface="Wingdings" panose="05000000000000000000" pitchFamily="2" charset="2"/>
              </a:rPr>
              <a:t>1</a:t>
            </a:r>
            <a:r>
              <a:rPr lang="zh-CN" altLang="en-US" sz="2800" b="1" u="sng" dirty="0">
                <a:sym typeface="Wingdings" panose="05000000000000000000" pitchFamily="2" charset="2"/>
              </a:rPr>
              <a:t>：</a:t>
            </a:r>
            <a:r>
              <a:rPr lang="en-US" altLang="zh-CN" sz="2800" b="1" u="sng" dirty="0">
                <a:solidFill>
                  <a:srgbClr val="FF0000"/>
                </a:solidFill>
                <a:sym typeface="Wingdings" panose="05000000000000000000" pitchFamily="2" charset="2"/>
              </a:rPr>
              <a:t>SCENIC</a:t>
            </a:r>
          </a:p>
        </p:txBody>
      </p:sp>
      <p:pic>
        <p:nvPicPr>
          <p:cNvPr id="3074" name="Picture 2">
            <a:extLst>
              <a:ext uri="{FF2B5EF4-FFF2-40B4-BE49-F238E27FC236}">
                <a16:creationId xmlns:a16="http://schemas.microsoft.com/office/drawing/2014/main" id="{0C40C79E-7CA4-9281-7CA5-F325B72FEE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35"/>
          <a:stretch/>
        </p:blipFill>
        <p:spPr bwMode="auto">
          <a:xfrm>
            <a:off x="395739" y="972148"/>
            <a:ext cx="11481935" cy="459432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0202F0E-CBD3-6FDA-C668-AC8AB663BA86}"/>
              </a:ext>
            </a:extLst>
          </p:cNvPr>
          <p:cNvSpPr txBox="1"/>
          <p:nvPr/>
        </p:nvSpPr>
        <p:spPr>
          <a:xfrm>
            <a:off x="591217" y="572038"/>
            <a:ext cx="7708112" cy="400110"/>
          </a:xfrm>
          <a:prstGeom prst="rect">
            <a:avLst/>
          </a:prstGeom>
          <a:noFill/>
        </p:spPr>
        <p:txBody>
          <a:bodyPr wrap="square">
            <a:spAutoFit/>
          </a:bodyPr>
          <a:lstStyle/>
          <a:p>
            <a:r>
              <a:rPr lang="en-US" altLang="zh-CN" sz="2000" dirty="0"/>
              <a:t>TF-regulon databases (ENCODE): </a:t>
            </a:r>
            <a:r>
              <a:rPr lang="en-US" altLang="zh-CN" sz="2000" b="1" dirty="0">
                <a:solidFill>
                  <a:srgbClr val="C00000"/>
                </a:solidFill>
              </a:rPr>
              <a:t>TTRUST / </a:t>
            </a:r>
            <a:r>
              <a:rPr lang="en-US" altLang="zh-CN" sz="2000" b="1" dirty="0" err="1">
                <a:solidFill>
                  <a:srgbClr val="C00000"/>
                </a:solidFill>
              </a:rPr>
              <a:t>DoRothEA</a:t>
            </a:r>
            <a:r>
              <a:rPr lang="en-US" altLang="zh-CN" sz="2000" b="1" dirty="0">
                <a:solidFill>
                  <a:srgbClr val="C00000"/>
                </a:solidFill>
              </a:rPr>
              <a:t> / </a:t>
            </a:r>
            <a:r>
              <a:rPr lang="en-US" altLang="zh-CN" sz="2000" b="1" dirty="0" err="1">
                <a:solidFill>
                  <a:srgbClr val="C00000"/>
                </a:solidFill>
              </a:rPr>
              <a:t>KnockTF</a:t>
            </a:r>
            <a:endParaRPr lang="zh-CN" altLang="en-US" sz="2000" b="1" dirty="0">
              <a:solidFill>
                <a:srgbClr val="C00000"/>
              </a:solidFill>
            </a:endParaRPr>
          </a:p>
        </p:txBody>
      </p:sp>
      <p:sp>
        <p:nvSpPr>
          <p:cNvPr id="5" name="灯片编号占位符 4">
            <a:extLst>
              <a:ext uri="{FF2B5EF4-FFF2-40B4-BE49-F238E27FC236}">
                <a16:creationId xmlns:a16="http://schemas.microsoft.com/office/drawing/2014/main" id="{ACC18B0D-43A6-41AC-87DB-3F52D9A48F09}"/>
              </a:ext>
            </a:extLst>
          </p:cNvPr>
          <p:cNvSpPr>
            <a:spLocks noGrp="1"/>
          </p:cNvSpPr>
          <p:nvPr>
            <p:ph type="sldNum" sz="quarter" idx="12"/>
          </p:nvPr>
        </p:nvSpPr>
        <p:spPr/>
        <p:txBody>
          <a:bodyPr/>
          <a:lstStyle/>
          <a:p>
            <a:fld id="{DF849393-7876-44FF-8BC7-6C3A91957E85}" type="slidenum">
              <a:rPr lang="zh-CN" altLang="en-US" smtClean="0"/>
              <a:t>19</a:t>
            </a:fld>
            <a:endParaRPr lang="zh-CN" altLang="en-US"/>
          </a:p>
        </p:txBody>
      </p:sp>
      <p:sp>
        <p:nvSpPr>
          <p:cNvPr id="8" name="矩形 7">
            <a:extLst>
              <a:ext uri="{FF2B5EF4-FFF2-40B4-BE49-F238E27FC236}">
                <a16:creationId xmlns:a16="http://schemas.microsoft.com/office/drawing/2014/main" id="{C4B53853-8D08-498C-8D69-67D74EB5634A}"/>
              </a:ext>
            </a:extLst>
          </p:cNvPr>
          <p:cNvSpPr/>
          <p:nvPr/>
        </p:nvSpPr>
        <p:spPr>
          <a:xfrm>
            <a:off x="395739" y="6266939"/>
            <a:ext cx="5679636" cy="430887"/>
          </a:xfrm>
          <a:prstGeom prst="rect">
            <a:avLst/>
          </a:prstGeom>
        </p:spPr>
        <p:txBody>
          <a:bodyPr wrap="square">
            <a:spAutoFit/>
          </a:bodyPr>
          <a:lstStyle/>
          <a:p>
            <a:r>
              <a:rPr lang="en-US" altLang="zh-CN" sz="1050" dirty="0" err="1">
                <a:solidFill>
                  <a:srgbClr val="222222"/>
                </a:solidFill>
                <a:latin typeface="-apple-system"/>
              </a:rPr>
              <a:t>Aibar</a:t>
            </a:r>
            <a:r>
              <a:rPr lang="en-US" altLang="zh-CN" sz="1050" dirty="0">
                <a:solidFill>
                  <a:srgbClr val="222222"/>
                </a:solidFill>
                <a:latin typeface="-apple-system"/>
              </a:rPr>
              <a:t>, S., González-Blas, C., </a:t>
            </a:r>
            <a:r>
              <a:rPr lang="en-US" altLang="zh-CN" sz="1050" dirty="0" err="1">
                <a:solidFill>
                  <a:srgbClr val="222222"/>
                </a:solidFill>
                <a:latin typeface="-apple-system"/>
              </a:rPr>
              <a:t>Moerman</a:t>
            </a:r>
            <a:r>
              <a:rPr lang="en-US" altLang="zh-CN" sz="1050" dirty="0">
                <a:solidFill>
                  <a:srgbClr val="222222"/>
                </a:solidFill>
                <a:latin typeface="-apple-system"/>
              </a:rPr>
              <a:t>, T. </a:t>
            </a:r>
            <a:r>
              <a:rPr lang="en-US" altLang="zh-CN" sz="1050" i="1" dirty="0">
                <a:solidFill>
                  <a:srgbClr val="222222"/>
                </a:solidFill>
                <a:latin typeface="-apple-system"/>
              </a:rPr>
              <a:t>et al.</a:t>
            </a:r>
            <a:r>
              <a:rPr lang="en-US" altLang="zh-CN" sz="1050" dirty="0">
                <a:solidFill>
                  <a:srgbClr val="222222"/>
                </a:solidFill>
                <a:latin typeface="-apple-system"/>
              </a:rPr>
              <a:t> SCENIC: single-cell regulatory network inference and clustering. </a:t>
            </a:r>
            <a:r>
              <a:rPr lang="en-US" altLang="zh-CN" sz="1050" i="1" dirty="0">
                <a:solidFill>
                  <a:srgbClr val="222222"/>
                </a:solidFill>
                <a:latin typeface="-apple-system"/>
              </a:rPr>
              <a:t>Nat Methods</a:t>
            </a:r>
            <a:r>
              <a:rPr lang="en-US" altLang="zh-CN" sz="1050" dirty="0">
                <a:solidFill>
                  <a:srgbClr val="222222"/>
                </a:solidFill>
                <a:latin typeface="-apple-system"/>
              </a:rPr>
              <a:t> </a:t>
            </a:r>
            <a:r>
              <a:rPr lang="en-US" altLang="zh-CN" sz="1050" b="1" dirty="0">
                <a:solidFill>
                  <a:srgbClr val="222222"/>
                </a:solidFill>
                <a:latin typeface="-apple-system"/>
              </a:rPr>
              <a:t>14</a:t>
            </a:r>
            <a:r>
              <a:rPr lang="en-US" altLang="zh-CN" sz="1050" dirty="0">
                <a:solidFill>
                  <a:srgbClr val="222222"/>
                </a:solidFill>
                <a:latin typeface="-apple-system"/>
              </a:rPr>
              <a:t>, 1083–1086 (2017). https://doi.org/10.1038/nmeth.4463</a:t>
            </a:r>
            <a:endParaRPr lang="zh-CN" altLang="en-US" sz="1050" dirty="0"/>
          </a:p>
        </p:txBody>
      </p:sp>
      <p:sp>
        <p:nvSpPr>
          <p:cNvPr id="9" name="矩形 8">
            <a:extLst>
              <a:ext uri="{FF2B5EF4-FFF2-40B4-BE49-F238E27FC236}">
                <a16:creationId xmlns:a16="http://schemas.microsoft.com/office/drawing/2014/main" id="{37182DCA-2254-4D18-BABA-34FCBF550F51}"/>
              </a:ext>
            </a:extLst>
          </p:cNvPr>
          <p:cNvSpPr/>
          <p:nvPr/>
        </p:nvSpPr>
        <p:spPr>
          <a:xfrm>
            <a:off x="395739" y="5614150"/>
            <a:ext cx="5963508" cy="646331"/>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rPr>
              <a:t>通过</a:t>
            </a:r>
            <a:r>
              <a:rPr lang="en-US" altLang="zh-CN" dirty="0">
                <a:solidFill>
                  <a:srgbClr val="222222"/>
                </a:solidFill>
                <a:latin typeface="微软雅黑" panose="020B0503020204020204" pitchFamily="34" charset="-122"/>
                <a:ea typeface="微软雅黑" panose="020B0503020204020204" pitchFamily="34" charset="-122"/>
              </a:rPr>
              <a:t>TF-</a:t>
            </a:r>
            <a:r>
              <a:rPr lang="zh-CN" altLang="en-US" dirty="0">
                <a:solidFill>
                  <a:srgbClr val="222222"/>
                </a:solidFill>
                <a:latin typeface="微软雅黑" panose="020B0503020204020204" pitchFamily="34" charset="-122"/>
                <a:ea typeface="微软雅黑" panose="020B0503020204020204" pitchFamily="34" charset="-122"/>
              </a:rPr>
              <a:t>基因共表达模式生成细胞类型特异性 </a:t>
            </a:r>
            <a:r>
              <a:rPr lang="en-US" altLang="zh-CN" dirty="0">
                <a:solidFill>
                  <a:srgbClr val="222222"/>
                </a:solidFill>
                <a:latin typeface="微软雅黑" panose="020B0503020204020204" pitchFamily="34" charset="-122"/>
                <a:ea typeface="微软雅黑" panose="020B0503020204020204" pitchFamily="34" charset="-122"/>
              </a:rPr>
              <a:t>GRN</a:t>
            </a:r>
          </a:p>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rPr>
              <a:t>基于基因启动子区域</a:t>
            </a:r>
            <a:r>
              <a:rPr lang="en-US" altLang="zh-CN" dirty="0">
                <a:solidFill>
                  <a:srgbClr val="222222"/>
                </a:solidFill>
                <a:latin typeface="微软雅黑" panose="020B0503020204020204" pitchFamily="34" charset="-122"/>
                <a:ea typeface="微软雅黑" panose="020B0503020204020204" pitchFamily="34" charset="-122"/>
              </a:rPr>
              <a:t>TF</a:t>
            </a:r>
            <a:r>
              <a:rPr lang="zh-CN" altLang="en-US" dirty="0">
                <a:solidFill>
                  <a:srgbClr val="222222"/>
                </a:solidFill>
                <a:latin typeface="微软雅黑" panose="020B0503020204020204" pitchFamily="34" charset="-122"/>
                <a:ea typeface="微软雅黑" panose="020B0503020204020204" pitchFamily="34" charset="-122"/>
              </a:rPr>
              <a:t>基序修剪</a:t>
            </a:r>
            <a:r>
              <a:rPr lang="en-US" altLang="zh-CN" dirty="0">
                <a:solidFill>
                  <a:srgbClr val="222222"/>
                </a:solidFill>
                <a:latin typeface="微软雅黑" panose="020B0503020204020204" pitchFamily="34" charset="-122"/>
                <a:ea typeface="微软雅黑" panose="020B0503020204020204" pitchFamily="34" charset="-122"/>
              </a:rPr>
              <a:t>GRN</a:t>
            </a: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0B0B983-12B2-4DE5-8FDB-3643ACEBB1B0}"/>
              </a:ext>
            </a:extLst>
          </p:cNvPr>
          <p:cNvSpPr/>
          <p:nvPr/>
        </p:nvSpPr>
        <p:spPr>
          <a:xfrm>
            <a:off x="6257925" y="5607692"/>
            <a:ext cx="5400675" cy="646331"/>
          </a:xfrm>
          <a:prstGeom prst="rect">
            <a:avLst/>
          </a:prstGeom>
        </p:spPr>
        <p:txBody>
          <a:bodyPr wrap="square">
            <a:spAutoFit/>
          </a:bodyPr>
          <a:lstStyle/>
          <a:p>
            <a:pPr marL="285750" indent="-285750">
              <a:buFont typeface="Arial" panose="020B0604020202020204" pitchFamily="34" charset="0"/>
              <a:buChar char="•"/>
            </a:pPr>
            <a:r>
              <a:rPr lang="en-US" altLang="zh-CN" dirty="0" err="1">
                <a:solidFill>
                  <a:srgbClr val="222222"/>
                </a:solidFill>
                <a:latin typeface="微软雅黑" panose="020B0503020204020204" pitchFamily="34" charset="-122"/>
                <a:ea typeface="微软雅黑" panose="020B0503020204020204" pitchFamily="34" charset="-122"/>
              </a:rPr>
              <a:t>AUCell</a:t>
            </a:r>
            <a:r>
              <a:rPr lang="en-US" altLang="zh-CN" dirty="0">
                <a:solidFill>
                  <a:srgbClr val="222222"/>
                </a:solidFill>
                <a:latin typeface="微软雅黑" panose="020B0503020204020204" pitchFamily="34" charset="-122"/>
                <a:ea typeface="微软雅黑" panose="020B0503020204020204" pitchFamily="34" charset="-122"/>
              </a:rPr>
              <a:t> </a:t>
            </a:r>
            <a:r>
              <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通过</a:t>
            </a:r>
            <a:r>
              <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TF regulon</a:t>
            </a: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给出</a:t>
            </a:r>
            <a:r>
              <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Activity</a:t>
            </a: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活性</a:t>
            </a:r>
            <a:endPar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基于</a:t>
            </a:r>
            <a:r>
              <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TF regulon Activity Vs. Cells </a:t>
            </a: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后续分析</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432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D5A87-893B-A4EA-454C-DE9F30DED31C}"/>
              </a:ext>
            </a:extLst>
          </p:cNvPr>
          <p:cNvSpPr>
            <a:spLocks noGrp="1"/>
          </p:cNvSpPr>
          <p:nvPr>
            <p:ph type="title"/>
          </p:nvPr>
        </p:nvSpPr>
        <p:spPr>
          <a:xfrm>
            <a:off x="199836" y="18256"/>
            <a:ext cx="11992164" cy="920640"/>
          </a:xfrm>
        </p:spPr>
        <p:txBody>
          <a:bodyPr/>
          <a:lstStyle/>
          <a:p>
            <a:r>
              <a:rPr lang="zh-CN" altLang="en-US" b="1" dirty="0"/>
              <a:t>课程大纲</a:t>
            </a:r>
          </a:p>
        </p:txBody>
      </p:sp>
      <p:sp>
        <p:nvSpPr>
          <p:cNvPr id="3" name="内容占位符 2">
            <a:extLst>
              <a:ext uri="{FF2B5EF4-FFF2-40B4-BE49-F238E27FC236}">
                <a16:creationId xmlns:a16="http://schemas.microsoft.com/office/drawing/2014/main" id="{A8EE93BD-16C0-D0B9-8177-4C618F35D0ED}"/>
              </a:ext>
            </a:extLst>
          </p:cNvPr>
          <p:cNvSpPr>
            <a:spLocks noGrp="1"/>
          </p:cNvSpPr>
          <p:nvPr>
            <p:ph idx="1"/>
          </p:nvPr>
        </p:nvSpPr>
        <p:spPr>
          <a:xfrm>
            <a:off x="199836" y="958035"/>
            <a:ext cx="6485578" cy="5533599"/>
          </a:xfrm>
        </p:spPr>
        <p:txBody>
          <a:bodyPr>
            <a:normAutofit fontScale="62500" lnSpcReduction="20000"/>
          </a:bodyPr>
          <a:lstStyle/>
          <a:p>
            <a:pPr>
              <a:lnSpc>
                <a:spcPct val="120000"/>
              </a:lnSpc>
              <a:spcBef>
                <a:spcPts val="600"/>
              </a:spcBef>
            </a:pPr>
            <a:r>
              <a:rPr lang="zh-CN" altLang="en-US" b="1" dirty="0"/>
              <a:t>第一周：基因转录调控的基本概念原理和多组学技术</a:t>
            </a:r>
            <a:endParaRPr lang="en-US" altLang="zh-CN" b="1" dirty="0"/>
          </a:p>
          <a:p>
            <a:pPr lvl="1">
              <a:lnSpc>
                <a:spcPct val="120000"/>
              </a:lnSpc>
              <a:spcBef>
                <a:spcPts val="600"/>
              </a:spcBef>
            </a:pPr>
            <a:r>
              <a:rPr lang="zh-CN" altLang="en-US" dirty="0"/>
              <a:t>第一节：基因转录调控的基本概念原理</a:t>
            </a:r>
            <a:endParaRPr lang="en-US" altLang="zh-CN" dirty="0"/>
          </a:p>
          <a:p>
            <a:pPr lvl="1">
              <a:lnSpc>
                <a:spcPct val="120000"/>
              </a:lnSpc>
              <a:spcBef>
                <a:spcPts val="600"/>
              </a:spcBef>
            </a:pPr>
            <a:r>
              <a:rPr lang="zh-CN" altLang="en-US" dirty="0"/>
              <a:t>第二节：基因转录调控的多组学技术原理</a:t>
            </a:r>
            <a:endParaRPr lang="en-US" altLang="zh-CN" dirty="0"/>
          </a:p>
          <a:p>
            <a:pPr lvl="1">
              <a:lnSpc>
                <a:spcPct val="120000"/>
              </a:lnSpc>
              <a:spcBef>
                <a:spcPts val="600"/>
              </a:spcBef>
            </a:pPr>
            <a:r>
              <a:rPr lang="zh-CN" altLang="en-US" dirty="0"/>
              <a:t>第三节：转录组学数据分析原理和软件介绍</a:t>
            </a:r>
            <a:endParaRPr lang="en-US" altLang="zh-CN" dirty="0"/>
          </a:p>
          <a:p>
            <a:pPr lvl="1">
              <a:lnSpc>
                <a:spcPct val="120000"/>
              </a:lnSpc>
              <a:spcBef>
                <a:spcPts val="600"/>
              </a:spcBef>
            </a:pPr>
            <a:r>
              <a:rPr lang="zh-CN" altLang="en-US" dirty="0"/>
              <a:t>课后作业：本地安装</a:t>
            </a:r>
            <a:r>
              <a:rPr lang="en-US" altLang="zh-CN" dirty="0"/>
              <a:t>R</a:t>
            </a:r>
            <a:r>
              <a:rPr lang="zh-CN" altLang="en-US" dirty="0"/>
              <a:t>并学习</a:t>
            </a:r>
            <a:r>
              <a:rPr lang="en-US" altLang="zh-CN" dirty="0"/>
              <a:t>R</a:t>
            </a:r>
            <a:r>
              <a:rPr lang="zh-CN" altLang="en-US" dirty="0"/>
              <a:t>的基本操作</a:t>
            </a:r>
            <a:endParaRPr lang="en-US" altLang="zh-CN" dirty="0"/>
          </a:p>
          <a:p>
            <a:pPr>
              <a:lnSpc>
                <a:spcPct val="120000"/>
              </a:lnSpc>
              <a:spcBef>
                <a:spcPts val="600"/>
              </a:spcBef>
            </a:pPr>
            <a:r>
              <a:rPr lang="zh-CN" altLang="en-US" b="1" dirty="0"/>
              <a:t>第二周：基因转录调控的数据分析原理和应用软件</a:t>
            </a:r>
            <a:endParaRPr lang="en-US" altLang="zh-CN" b="1" dirty="0"/>
          </a:p>
          <a:p>
            <a:pPr lvl="1">
              <a:lnSpc>
                <a:spcPct val="120000"/>
              </a:lnSpc>
              <a:spcBef>
                <a:spcPts val="600"/>
              </a:spcBef>
            </a:pPr>
            <a:r>
              <a:rPr lang="zh-CN" altLang="en-US" dirty="0"/>
              <a:t>第一节：表观组学数据分析原理和软件介绍</a:t>
            </a:r>
            <a:endParaRPr lang="en-US" altLang="zh-CN" dirty="0"/>
          </a:p>
          <a:p>
            <a:pPr lvl="1">
              <a:lnSpc>
                <a:spcPct val="120000"/>
              </a:lnSpc>
              <a:spcBef>
                <a:spcPts val="600"/>
              </a:spcBef>
            </a:pPr>
            <a:r>
              <a:rPr lang="zh-CN" altLang="en-US" dirty="0"/>
              <a:t>第二、三节：单细胞数据分析原理和软件介绍</a:t>
            </a:r>
            <a:endParaRPr lang="en-US" altLang="zh-CN" dirty="0"/>
          </a:p>
          <a:p>
            <a:pPr lvl="1">
              <a:lnSpc>
                <a:spcPct val="120000"/>
              </a:lnSpc>
              <a:spcBef>
                <a:spcPts val="600"/>
              </a:spcBef>
            </a:pPr>
            <a:r>
              <a:rPr lang="zh-CN" altLang="en-US" dirty="0"/>
              <a:t>课后作业：本地安装</a:t>
            </a:r>
            <a:r>
              <a:rPr lang="en-US" altLang="zh-CN" dirty="0"/>
              <a:t>R</a:t>
            </a:r>
            <a:r>
              <a:rPr lang="zh-CN" altLang="en-US" dirty="0"/>
              <a:t>包</a:t>
            </a:r>
            <a:r>
              <a:rPr lang="en-US" altLang="zh-CN" dirty="0"/>
              <a:t>(Deseq2/Seurat)</a:t>
            </a:r>
          </a:p>
          <a:p>
            <a:pPr>
              <a:lnSpc>
                <a:spcPct val="120000"/>
              </a:lnSpc>
              <a:spcBef>
                <a:spcPts val="600"/>
              </a:spcBef>
            </a:pPr>
            <a:r>
              <a:rPr lang="zh-CN" altLang="en-US" b="1" dirty="0"/>
              <a:t>第三周：基因转录调控的分析案例和公共数据库资源</a:t>
            </a:r>
            <a:endParaRPr lang="en-US" altLang="zh-CN" b="1" dirty="0"/>
          </a:p>
          <a:p>
            <a:pPr lvl="1">
              <a:lnSpc>
                <a:spcPct val="120000"/>
              </a:lnSpc>
              <a:spcBef>
                <a:spcPts val="600"/>
              </a:spcBef>
            </a:pPr>
            <a:r>
              <a:rPr lang="zh-CN" altLang="en-US" sz="2400" dirty="0"/>
              <a:t>第一节：转录组学分析案例和公共数据库资源</a:t>
            </a:r>
            <a:endParaRPr lang="en-US" altLang="zh-CN" sz="2400" dirty="0"/>
          </a:p>
          <a:p>
            <a:pPr lvl="1">
              <a:lnSpc>
                <a:spcPct val="120000"/>
              </a:lnSpc>
              <a:spcBef>
                <a:spcPts val="600"/>
              </a:spcBef>
            </a:pPr>
            <a:r>
              <a:rPr lang="zh-CN" altLang="en-US" sz="2400" dirty="0"/>
              <a:t>第二节：表观组学分析案例和公共数据库资源</a:t>
            </a:r>
            <a:endParaRPr lang="en-US" altLang="zh-CN" sz="2400" dirty="0"/>
          </a:p>
          <a:p>
            <a:pPr lvl="1">
              <a:lnSpc>
                <a:spcPct val="120000"/>
              </a:lnSpc>
              <a:spcBef>
                <a:spcPts val="600"/>
              </a:spcBef>
            </a:pPr>
            <a:r>
              <a:rPr lang="zh-CN" altLang="en-US" sz="2400" dirty="0"/>
              <a:t>第三节：单细胞多组学分析案例和公共数据库资源</a:t>
            </a:r>
            <a:endParaRPr lang="en-US" altLang="zh-CN" sz="2400" dirty="0"/>
          </a:p>
          <a:p>
            <a:pPr lvl="1">
              <a:lnSpc>
                <a:spcPct val="120000"/>
              </a:lnSpc>
              <a:spcBef>
                <a:spcPts val="600"/>
              </a:spcBef>
            </a:pPr>
            <a:r>
              <a:rPr lang="zh-CN" altLang="en-US" sz="2400" dirty="0"/>
              <a:t>课后作业</a:t>
            </a:r>
            <a:r>
              <a:rPr lang="zh-CN" altLang="en-US" dirty="0"/>
              <a:t>：本地实践</a:t>
            </a:r>
            <a:r>
              <a:rPr lang="en-US" altLang="zh-CN" dirty="0"/>
              <a:t>R</a:t>
            </a:r>
            <a:r>
              <a:rPr lang="zh-CN" altLang="en-US" dirty="0"/>
              <a:t>包</a:t>
            </a:r>
            <a:r>
              <a:rPr lang="en-US" altLang="zh-CN" dirty="0"/>
              <a:t>demo</a:t>
            </a:r>
            <a:r>
              <a:rPr lang="zh-CN" altLang="en-US" dirty="0"/>
              <a:t>流程</a:t>
            </a:r>
            <a:endParaRPr lang="en-US" altLang="zh-CN" dirty="0"/>
          </a:p>
          <a:p>
            <a:pPr>
              <a:lnSpc>
                <a:spcPct val="120000"/>
              </a:lnSpc>
              <a:spcBef>
                <a:spcPts val="600"/>
              </a:spcBef>
            </a:pPr>
            <a:r>
              <a:rPr lang="zh-CN" altLang="en-US" b="1" dirty="0">
                <a:highlight>
                  <a:srgbClr val="FFFF00"/>
                </a:highlight>
              </a:rPr>
              <a:t>基因转录调控的实践操作和课程作业</a:t>
            </a:r>
            <a:endParaRPr lang="en-US" altLang="zh-CN" b="1" dirty="0">
              <a:highlight>
                <a:srgbClr val="FFFF00"/>
              </a:highlight>
            </a:endParaRPr>
          </a:p>
          <a:p>
            <a:pPr lvl="1">
              <a:lnSpc>
                <a:spcPct val="120000"/>
              </a:lnSpc>
              <a:spcBef>
                <a:spcPts val="600"/>
              </a:spcBef>
            </a:pPr>
            <a:r>
              <a:rPr lang="zh-CN" altLang="en-US" dirty="0">
                <a:highlight>
                  <a:srgbClr val="FFFF00"/>
                </a:highlight>
              </a:rPr>
              <a:t>案例一：</a:t>
            </a:r>
            <a:r>
              <a:rPr lang="en-US" altLang="zh-CN" dirty="0">
                <a:highlight>
                  <a:srgbClr val="FFFF00"/>
                </a:highlight>
              </a:rPr>
              <a:t>RNASeq</a:t>
            </a:r>
            <a:r>
              <a:rPr lang="zh-CN" altLang="en-US" dirty="0">
                <a:highlight>
                  <a:srgbClr val="FFFF00"/>
                </a:highlight>
              </a:rPr>
              <a:t>分析</a:t>
            </a:r>
            <a:endParaRPr lang="en-US" altLang="zh-CN" dirty="0">
              <a:highlight>
                <a:srgbClr val="FFFF00"/>
              </a:highlight>
            </a:endParaRPr>
          </a:p>
          <a:p>
            <a:pPr lvl="1">
              <a:lnSpc>
                <a:spcPct val="120000"/>
              </a:lnSpc>
              <a:spcBef>
                <a:spcPts val="600"/>
              </a:spcBef>
            </a:pPr>
            <a:r>
              <a:rPr lang="zh-CN" altLang="en-US" dirty="0">
                <a:highlight>
                  <a:srgbClr val="FFFF00"/>
                </a:highlight>
              </a:rPr>
              <a:t>案例二：单细胞</a:t>
            </a:r>
            <a:r>
              <a:rPr lang="en-US" altLang="zh-CN" dirty="0">
                <a:highlight>
                  <a:srgbClr val="FFFF00"/>
                </a:highlight>
              </a:rPr>
              <a:t>RNASeq</a:t>
            </a:r>
            <a:r>
              <a:rPr lang="zh-CN" altLang="en-US" dirty="0">
                <a:highlight>
                  <a:srgbClr val="FFFF00"/>
                </a:highlight>
              </a:rPr>
              <a:t>分析</a:t>
            </a:r>
            <a:endParaRPr lang="en-US" altLang="zh-CN" dirty="0">
              <a:highlight>
                <a:srgbClr val="FFFF00"/>
              </a:highlight>
            </a:endParaRPr>
          </a:p>
          <a:p>
            <a:pPr lvl="1">
              <a:lnSpc>
                <a:spcPct val="120000"/>
              </a:lnSpc>
              <a:spcBef>
                <a:spcPts val="600"/>
              </a:spcBef>
            </a:pPr>
            <a:endParaRPr lang="en-US" altLang="zh-CN" dirty="0"/>
          </a:p>
        </p:txBody>
      </p:sp>
      <p:sp>
        <p:nvSpPr>
          <p:cNvPr id="5" name="灯片编号占位符 4">
            <a:extLst>
              <a:ext uri="{FF2B5EF4-FFF2-40B4-BE49-F238E27FC236}">
                <a16:creationId xmlns:a16="http://schemas.microsoft.com/office/drawing/2014/main" id="{6B7B2F89-CFFA-6E68-AAB9-2E5B2BE3BC53}"/>
              </a:ext>
            </a:extLst>
          </p:cNvPr>
          <p:cNvSpPr>
            <a:spLocks noGrp="1"/>
          </p:cNvSpPr>
          <p:nvPr>
            <p:ph type="sldNum" sz="quarter" idx="12"/>
          </p:nvPr>
        </p:nvSpPr>
        <p:spPr/>
        <p:txBody>
          <a:bodyPr/>
          <a:lstStyle/>
          <a:p>
            <a:fld id="{DF849393-7876-44FF-8BC7-6C3A91957E85}" type="slidenum">
              <a:rPr lang="zh-CN" altLang="en-US" smtClean="0"/>
              <a:t>2</a:t>
            </a:fld>
            <a:endParaRPr lang="zh-CN" altLang="en-US"/>
          </a:p>
        </p:txBody>
      </p:sp>
      <p:cxnSp>
        <p:nvCxnSpPr>
          <p:cNvPr id="9" name="直接连接符 8">
            <a:extLst>
              <a:ext uri="{FF2B5EF4-FFF2-40B4-BE49-F238E27FC236}">
                <a16:creationId xmlns:a16="http://schemas.microsoft.com/office/drawing/2014/main" id="{6D48A2D4-AD53-FD00-6C0B-4021CDFC2EA4}"/>
              </a:ext>
            </a:extLst>
          </p:cNvPr>
          <p:cNvCxnSpPr/>
          <p:nvPr/>
        </p:nvCxnSpPr>
        <p:spPr>
          <a:xfrm>
            <a:off x="6213072" y="563174"/>
            <a:ext cx="0" cy="5982961"/>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789BF3E5-B2D3-1838-9103-7915AAACB19F}"/>
              </a:ext>
            </a:extLst>
          </p:cNvPr>
          <p:cNvSpPr txBox="1"/>
          <p:nvPr/>
        </p:nvSpPr>
        <p:spPr>
          <a:xfrm>
            <a:off x="6438659" y="540197"/>
            <a:ext cx="3242276"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参考书籍和网络资源</a:t>
            </a:r>
          </a:p>
        </p:txBody>
      </p:sp>
      <p:pic>
        <p:nvPicPr>
          <p:cNvPr id="7" name="图片 6">
            <a:extLst>
              <a:ext uri="{FF2B5EF4-FFF2-40B4-BE49-F238E27FC236}">
                <a16:creationId xmlns:a16="http://schemas.microsoft.com/office/drawing/2014/main" id="{8DEB80A1-5A8C-40A1-8C89-0ABEFB5DA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4728" y="3937898"/>
            <a:ext cx="1643867" cy="2355875"/>
          </a:xfrm>
          <a:prstGeom prst="rect">
            <a:avLst/>
          </a:prstGeom>
        </p:spPr>
      </p:pic>
      <p:sp>
        <p:nvSpPr>
          <p:cNvPr id="8" name="矩形 7">
            <a:extLst>
              <a:ext uri="{FF2B5EF4-FFF2-40B4-BE49-F238E27FC236}">
                <a16:creationId xmlns:a16="http://schemas.microsoft.com/office/drawing/2014/main" id="{679D81EA-87E9-4D84-BDD4-90926082C185}"/>
              </a:ext>
            </a:extLst>
          </p:cNvPr>
          <p:cNvSpPr/>
          <p:nvPr/>
        </p:nvSpPr>
        <p:spPr>
          <a:xfrm>
            <a:off x="6438658" y="1199227"/>
            <a:ext cx="5324251" cy="4616648"/>
          </a:xfrm>
          <a:prstGeom prst="rect">
            <a:avLst/>
          </a:prstGeom>
        </p:spPr>
        <p:txBody>
          <a:bodyPr wrap="square">
            <a:spAutoFit/>
          </a:bodyPr>
          <a:lstStyle/>
          <a:p>
            <a:r>
              <a:rPr lang="en-US" altLang="zh-CN" sz="1400" b="1" dirty="0"/>
              <a:t>RNASeq</a:t>
            </a:r>
          </a:p>
          <a:p>
            <a:pPr marL="285750" indent="-285750">
              <a:buFont typeface="Arial" panose="020B0604020202020204" pitchFamily="34" charset="0"/>
              <a:buChar char="•"/>
            </a:pPr>
            <a:r>
              <a:rPr lang="en-US" altLang="zh-CN" sz="1400" dirty="0"/>
              <a:t>[PDF] Introduction to differential gene expression analysis using RNA-seq</a:t>
            </a:r>
          </a:p>
          <a:p>
            <a:pPr marL="285750" indent="-285750">
              <a:buFont typeface="Arial" panose="020B0604020202020204" pitchFamily="34" charset="0"/>
              <a:buChar char="•"/>
            </a:pPr>
            <a:r>
              <a:rPr lang="en-US" altLang="zh-CN" sz="1400" dirty="0"/>
              <a:t>Deseq2</a:t>
            </a:r>
          </a:p>
          <a:p>
            <a:r>
              <a:rPr lang="en-US" altLang="zh-CN" sz="1400" dirty="0">
                <a:hlinkClick r:id="rId4"/>
              </a:rPr>
              <a:t>https://www.bioconductor.org/packages/release/bioc/vignettes/DESeq2/inst/doc/DESeq2.html</a:t>
            </a:r>
            <a:endParaRPr lang="en-US" altLang="zh-CN" sz="1400" dirty="0"/>
          </a:p>
          <a:p>
            <a:pPr marL="285750" indent="-285750">
              <a:buFont typeface="Arial" panose="020B0604020202020204" pitchFamily="34" charset="0"/>
              <a:buChar char="•"/>
            </a:pPr>
            <a:r>
              <a:rPr lang="en-US" altLang="zh-CN" sz="1400" dirty="0" err="1"/>
              <a:t>EdgeR</a:t>
            </a:r>
            <a:endParaRPr lang="en-US" altLang="zh-CN" sz="1400" dirty="0"/>
          </a:p>
          <a:p>
            <a:r>
              <a:rPr lang="en-US" altLang="zh-CN" sz="1400" dirty="0">
                <a:hlinkClick r:id="rId5"/>
              </a:rPr>
              <a:t>https://bioconductor.org/packages/release/bioc/html/edgeR.html</a:t>
            </a:r>
            <a:r>
              <a:rPr lang="en-US" altLang="zh-CN" sz="1400" dirty="0"/>
              <a:t> </a:t>
            </a:r>
          </a:p>
          <a:p>
            <a:endParaRPr lang="en-US" altLang="zh-CN" sz="1400" dirty="0"/>
          </a:p>
          <a:p>
            <a:r>
              <a:rPr lang="en-US" altLang="zh-CN" sz="1400" b="1" dirty="0"/>
              <a:t>Single Cell RNASeq</a:t>
            </a:r>
          </a:p>
          <a:p>
            <a:pPr marL="285750" indent="-285750">
              <a:buFont typeface="Arial" panose="020B0604020202020204" pitchFamily="34" charset="0"/>
              <a:buChar char="•"/>
            </a:pPr>
            <a:r>
              <a:rPr lang="en-US" altLang="zh-CN" sz="1400" dirty="0"/>
              <a:t>Single-cell best practices</a:t>
            </a:r>
          </a:p>
          <a:p>
            <a:r>
              <a:rPr lang="zh-CN" altLang="en-US" sz="1400" dirty="0">
                <a:hlinkClick r:id="rId6"/>
              </a:rPr>
              <a:t>https://www.sc-best-practices.org/preamble.html</a:t>
            </a:r>
            <a:endParaRPr lang="en-US" altLang="zh-CN" sz="1400" dirty="0"/>
          </a:p>
          <a:p>
            <a:pPr marL="285750" indent="-285750">
              <a:buFont typeface="Arial" panose="020B0604020202020204" pitchFamily="34" charset="0"/>
              <a:buChar char="•"/>
            </a:pPr>
            <a:r>
              <a:rPr lang="en-US" altLang="zh-CN" sz="1400" dirty="0" err="1"/>
              <a:t>Scanpy</a:t>
            </a:r>
            <a:r>
              <a:rPr lang="en-US" altLang="zh-CN" sz="1400" dirty="0"/>
              <a:t> – Single-Cell Analysis in Python</a:t>
            </a:r>
          </a:p>
          <a:p>
            <a:r>
              <a:rPr lang="zh-CN" altLang="en-US" sz="1400" dirty="0">
                <a:hlinkClick r:id="rId7"/>
              </a:rPr>
              <a:t>https://scanpy.readthedocs.io/en/stable/</a:t>
            </a:r>
            <a:endParaRPr lang="en-US" altLang="zh-CN" sz="1400" dirty="0"/>
          </a:p>
          <a:p>
            <a:pPr marL="285750" indent="-285750">
              <a:buFont typeface="Arial" panose="020B0604020202020204" pitchFamily="34" charset="0"/>
              <a:buChar char="•"/>
            </a:pPr>
            <a:r>
              <a:rPr lang="en-US" altLang="zh-CN" sz="1400" dirty="0"/>
              <a:t>Seurat</a:t>
            </a:r>
          </a:p>
          <a:p>
            <a:r>
              <a:rPr lang="en-US" altLang="zh-CN" sz="1400" dirty="0">
                <a:hlinkClick r:id="rId8"/>
              </a:rPr>
              <a:t>https://satijalab.org/seurat/</a:t>
            </a:r>
            <a:r>
              <a:rPr lang="en-US" altLang="zh-CN" sz="1400" dirty="0"/>
              <a:t> </a:t>
            </a:r>
          </a:p>
          <a:p>
            <a:endParaRPr lang="en-US" altLang="zh-CN" sz="1400" dirty="0"/>
          </a:p>
          <a:p>
            <a:r>
              <a:rPr lang="en-US" altLang="zh-CN" sz="1400" b="1" dirty="0" err="1"/>
              <a:t>ChIP</a:t>
            </a:r>
            <a:r>
              <a:rPr lang="en-US" altLang="zh-CN" sz="1400" b="1" dirty="0"/>
              <a:t>-Seq/ATAC-Seq</a:t>
            </a:r>
          </a:p>
          <a:p>
            <a:pPr marL="285750" indent="-285750">
              <a:buFont typeface="Arial" panose="020B0604020202020204" pitchFamily="34" charset="0"/>
              <a:buChar char="•"/>
            </a:pPr>
            <a:r>
              <a:rPr lang="en-US" altLang="zh-CN" sz="1400" dirty="0"/>
              <a:t>MACS: Model-based Analysis for </a:t>
            </a:r>
            <a:r>
              <a:rPr lang="en-US" altLang="zh-CN" sz="1400" dirty="0" err="1"/>
              <a:t>ChIP</a:t>
            </a:r>
            <a:r>
              <a:rPr lang="en-US" altLang="zh-CN" sz="1400" dirty="0"/>
              <a:t>-Seq</a:t>
            </a:r>
          </a:p>
          <a:p>
            <a:r>
              <a:rPr lang="en-US" altLang="zh-CN" sz="1400" dirty="0">
                <a:hlinkClick r:id="rId9"/>
              </a:rPr>
              <a:t>https://macs3-project.github.io/MACS/</a:t>
            </a:r>
            <a:r>
              <a:rPr lang="en-US" altLang="zh-CN" sz="1400" dirty="0"/>
              <a:t> </a:t>
            </a:r>
          </a:p>
          <a:p>
            <a:endParaRPr lang="en-US" altLang="zh-CN" sz="1400" dirty="0"/>
          </a:p>
        </p:txBody>
      </p:sp>
    </p:spTree>
    <p:extLst>
      <p:ext uri="{BB962C8B-B14F-4D97-AF65-F5344CB8AC3E}">
        <p14:creationId xmlns:p14="http://schemas.microsoft.com/office/powerpoint/2010/main" val="320617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F3EC387-49DC-4817-B60F-4F7BD55934E5}"/>
              </a:ext>
            </a:extLst>
          </p:cNvPr>
          <p:cNvSpPr>
            <a:spLocks noGrp="1"/>
          </p:cNvSpPr>
          <p:nvPr>
            <p:ph type="sldNum" sz="quarter" idx="12"/>
          </p:nvPr>
        </p:nvSpPr>
        <p:spPr/>
        <p:txBody>
          <a:bodyPr/>
          <a:lstStyle/>
          <a:p>
            <a:fld id="{DF849393-7876-44FF-8BC7-6C3A91957E85}" type="slidenum">
              <a:rPr lang="zh-CN" altLang="en-US" smtClean="0"/>
              <a:t>20</a:t>
            </a:fld>
            <a:endParaRPr lang="zh-CN" altLang="en-US"/>
          </a:p>
        </p:txBody>
      </p:sp>
      <p:pic>
        <p:nvPicPr>
          <p:cNvPr id="5" name="Picture 2">
            <a:extLst>
              <a:ext uri="{FF2B5EF4-FFF2-40B4-BE49-F238E27FC236}">
                <a16:creationId xmlns:a16="http://schemas.microsoft.com/office/drawing/2014/main" id="{51583E33-991A-4183-ADA6-9DF4B5F71A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28" t="609" r="26323" b="13353"/>
          <a:stretch/>
        </p:blipFill>
        <p:spPr bwMode="auto">
          <a:xfrm>
            <a:off x="342900" y="334852"/>
            <a:ext cx="4324350" cy="618829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EFF4ADA4-117F-41C5-B988-8FB3386A4795}"/>
              </a:ext>
            </a:extLst>
          </p:cNvPr>
          <p:cNvSpPr/>
          <p:nvPr/>
        </p:nvSpPr>
        <p:spPr>
          <a:xfrm>
            <a:off x="4927538" y="1013307"/>
            <a:ext cx="6921562" cy="4739759"/>
          </a:xfrm>
          <a:prstGeom prst="rect">
            <a:avLst/>
          </a:prstGeom>
        </p:spPr>
        <p:txBody>
          <a:bodyPr wrap="square">
            <a:spAutoFit/>
          </a:bodyPr>
          <a:lstStyle/>
          <a:p>
            <a:pPr>
              <a:spcBef>
                <a:spcPts val="600"/>
              </a:spcBef>
            </a:pPr>
            <a:r>
              <a:rPr lang="zh-CN" altLang="en-US" b="1" dirty="0">
                <a:solidFill>
                  <a:srgbClr val="060607"/>
                </a:solidFill>
                <a:latin typeface="微软雅黑" panose="020B0503020204020204" pitchFamily="34" charset="-122"/>
                <a:ea typeface="微软雅黑" panose="020B0503020204020204" pitchFamily="34" charset="-122"/>
              </a:rPr>
              <a:t>输入：</a:t>
            </a:r>
            <a:r>
              <a:rPr lang="en-US" altLang="zh-CN" b="1" dirty="0" err="1">
                <a:solidFill>
                  <a:srgbClr val="060607"/>
                </a:solidFill>
                <a:latin typeface="微软雅黑" panose="020B0503020204020204" pitchFamily="34" charset="-122"/>
                <a:ea typeface="微软雅黑" panose="020B0503020204020204" pitchFamily="34" charset="-122"/>
              </a:rPr>
              <a:t>GeneSet</a:t>
            </a:r>
            <a:r>
              <a:rPr lang="en-US" altLang="zh-CN" b="1" dirty="0">
                <a:solidFill>
                  <a:srgbClr val="060607"/>
                </a:solidFill>
                <a:latin typeface="微软雅黑" panose="020B0503020204020204" pitchFamily="34" charset="-122"/>
                <a:ea typeface="微软雅黑" panose="020B0503020204020204" pitchFamily="34" charset="-122"/>
              </a:rPr>
              <a:t> (Regulon) </a:t>
            </a:r>
            <a:r>
              <a:rPr lang="en-US" altLang="zh-CN" b="1"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solidFill>
                  <a:srgbClr val="060607"/>
                </a:solidFill>
                <a:latin typeface="微软雅黑" panose="020B0503020204020204" pitchFamily="34" charset="-122"/>
                <a:ea typeface="微软雅黑" panose="020B0503020204020204" pitchFamily="34" charset="-122"/>
              </a:rPr>
              <a:t>输出：活性</a:t>
            </a:r>
            <a:r>
              <a:rPr lang="en-US" altLang="zh-CN" b="1" dirty="0">
                <a:solidFill>
                  <a:srgbClr val="060607"/>
                </a:solidFill>
                <a:latin typeface="微软雅黑" panose="020B0503020204020204" pitchFamily="34" charset="-122"/>
                <a:ea typeface="微软雅黑" panose="020B0503020204020204" pitchFamily="34" charset="-122"/>
              </a:rPr>
              <a:t>Activity</a:t>
            </a: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原则：通过在特定细胞中</a:t>
            </a:r>
            <a:r>
              <a:rPr lang="en-US" altLang="zh-CN" dirty="0" err="1">
                <a:solidFill>
                  <a:srgbClr val="060607"/>
                </a:solidFill>
                <a:latin typeface="微软雅黑" panose="020B0503020204020204" pitchFamily="34" charset="-122"/>
                <a:ea typeface="微软雅黑" panose="020B0503020204020204" pitchFamily="34" charset="-122"/>
              </a:rPr>
              <a:t>GeneSet</a:t>
            </a:r>
            <a:r>
              <a:rPr lang="zh-CN" altLang="en-US" dirty="0">
                <a:solidFill>
                  <a:srgbClr val="060607"/>
                </a:solidFill>
                <a:latin typeface="微软雅黑" panose="020B0503020204020204" pitchFamily="34" charset="-122"/>
                <a:ea typeface="微软雅黑" panose="020B0503020204020204" pitchFamily="34" charset="-122"/>
              </a:rPr>
              <a:t>所有基因的排名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计算</a:t>
            </a:r>
            <a:r>
              <a:rPr lang="en-US" altLang="zh-CN" dirty="0">
                <a:solidFill>
                  <a:srgbClr val="060607"/>
                </a:solidFill>
                <a:latin typeface="微软雅黑" panose="020B0503020204020204" pitchFamily="34" charset="-122"/>
                <a:ea typeface="微软雅黑" panose="020B0503020204020204" pitchFamily="34" charset="-122"/>
              </a:rPr>
              <a:t>recovery</a:t>
            </a:r>
            <a:r>
              <a:rPr lang="zh-CN" altLang="en-US" dirty="0">
                <a:solidFill>
                  <a:srgbClr val="060607"/>
                </a:solidFill>
                <a:latin typeface="微软雅黑" panose="020B0503020204020204" pitchFamily="34" charset="-122"/>
                <a:ea typeface="微软雅黑" panose="020B0503020204020204" pitchFamily="34" charset="-122"/>
              </a:rPr>
              <a:t>曲线下面积</a:t>
            </a:r>
            <a:r>
              <a:rPr lang="en-US" altLang="zh-CN" dirty="0">
                <a:solidFill>
                  <a:srgbClr val="060607"/>
                </a:solidFill>
                <a:latin typeface="微软雅黑" panose="020B0503020204020204" pitchFamily="34" charset="-122"/>
                <a:ea typeface="微软雅黑" panose="020B0503020204020204" pitchFamily="34" charset="-122"/>
              </a:rPr>
              <a:t>AUC (area under curve)</a:t>
            </a: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优势：非参数的策略，不受基因表达量预处理流程影响</a:t>
            </a: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计算流程：</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x</a:t>
            </a:r>
            <a:r>
              <a:rPr lang="zh-CN" altLang="en-US" dirty="0">
                <a:solidFill>
                  <a:srgbClr val="060607"/>
                </a:solidFill>
                <a:latin typeface="微软雅黑" panose="020B0503020204020204" pitchFamily="34" charset="-122"/>
                <a:ea typeface="微软雅黑" panose="020B0503020204020204" pitchFamily="34" charset="-122"/>
              </a:rPr>
              <a:t>轴是所有基因基于表达水平的排名（表达值相同的基因随机排序）</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y</a:t>
            </a:r>
            <a:r>
              <a:rPr lang="zh-CN" altLang="en-US" dirty="0">
                <a:solidFill>
                  <a:srgbClr val="060607"/>
                </a:solidFill>
                <a:latin typeface="微软雅黑" panose="020B0503020204020204" pitchFamily="34" charset="-122"/>
                <a:ea typeface="微软雅黑" panose="020B0503020204020204" pitchFamily="34" charset="-122"/>
              </a:rPr>
              <a:t>轴是输入</a:t>
            </a:r>
            <a:r>
              <a:rPr lang="en-US" altLang="zh-CN" dirty="0" err="1">
                <a:solidFill>
                  <a:srgbClr val="060607"/>
                </a:solidFill>
                <a:latin typeface="微软雅黑" panose="020B0503020204020204" pitchFamily="34" charset="-122"/>
                <a:ea typeface="微软雅黑" panose="020B0503020204020204" pitchFamily="34" charset="-122"/>
              </a:rPr>
              <a:t>geneset</a:t>
            </a:r>
            <a:r>
              <a:rPr lang="zh-CN" altLang="en-US" dirty="0">
                <a:solidFill>
                  <a:srgbClr val="060607"/>
                </a:solidFill>
                <a:latin typeface="微软雅黑" panose="020B0503020204020204" pitchFamily="34" charset="-122"/>
                <a:ea typeface="微软雅黑" panose="020B0503020204020204" pitchFamily="34" charset="-122"/>
              </a:rPr>
              <a:t>中的基因 </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如果观测到匹配排序，则上升</a:t>
            </a:r>
            <a:r>
              <a:rPr lang="en-US" altLang="zh-CN" dirty="0">
                <a:solidFill>
                  <a:srgbClr val="060607"/>
                </a:solidFill>
                <a:latin typeface="微软雅黑" panose="020B0503020204020204" pitchFamily="34" charset="-122"/>
                <a:ea typeface="微软雅黑" panose="020B0503020204020204" pitchFamily="34" charset="-122"/>
              </a:rPr>
              <a:t>)</a:t>
            </a:r>
          </a:p>
          <a:p>
            <a:pPr>
              <a:spcBef>
                <a:spcPts val="600"/>
              </a:spcBef>
            </a:pP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如果 </a:t>
            </a:r>
            <a:r>
              <a:rPr lang="en-US" altLang="zh-CN" dirty="0">
                <a:solidFill>
                  <a:srgbClr val="060607"/>
                </a:solidFill>
                <a:latin typeface="微软雅黑" panose="020B0503020204020204" pitchFamily="34" charset="-122"/>
                <a:ea typeface="微软雅黑" panose="020B0503020204020204" pitchFamily="34" charset="-122"/>
              </a:rPr>
              <a:t>AUC </a:t>
            </a:r>
            <a:r>
              <a:rPr lang="zh-CN" altLang="en-US" dirty="0">
                <a:solidFill>
                  <a:srgbClr val="060607"/>
                </a:solidFill>
                <a:latin typeface="微软雅黑" panose="020B0503020204020204" pitchFamily="34" charset="-122"/>
                <a:ea typeface="微软雅黑" panose="020B0503020204020204" pitchFamily="34" charset="-122"/>
              </a:rPr>
              <a:t>高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输入基因集的</a:t>
            </a:r>
            <a:r>
              <a:rPr lang="en-US" altLang="zh-CN" dirty="0">
                <a:solidFill>
                  <a:srgbClr val="060607"/>
                </a:solidFill>
                <a:latin typeface="微软雅黑" panose="020B0503020204020204" pitchFamily="34" charset="-122"/>
                <a:ea typeface="微软雅黑" panose="020B0503020204020204" pitchFamily="34" charset="-122"/>
              </a:rPr>
              <a:t>gene</a:t>
            </a:r>
            <a:r>
              <a:rPr lang="zh-CN" altLang="en-US" dirty="0">
                <a:solidFill>
                  <a:srgbClr val="060607"/>
                </a:solidFill>
                <a:latin typeface="微软雅黑" panose="020B0503020204020204" pitchFamily="34" charset="-122"/>
                <a:ea typeface="微软雅黑" panose="020B0503020204020204" pitchFamily="34" charset="-122"/>
              </a:rPr>
              <a:t>在每个细胞的排名</a:t>
            </a:r>
            <a:r>
              <a:rPr lang="en-US" altLang="zh-CN" dirty="0">
                <a:solidFill>
                  <a:srgbClr val="060607"/>
                </a:solidFill>
                <a:latin typeface="微软雅黑" panose="020B0503020204020204" pitchFamily="34" charset="-122"/>
                <a:ea typeface="微软雅黑" panose="020B0503020204020204" pitchFamily="34" charset="-122"/>
              </a:rPr>
              <a:t>top</a:t>
            </a:r>
            <a:r>
              <a:rPr lang="zh-CN" altLang="en-US" dirty="0">
                <a:solidFill>
                  <a:srgbClr val="060607"/>
                </a:solidFill>
                <a:latin typeface="微软雅黑" panose="020B0503020204020204" pitchFamily="34" charset="-122"/>
                <a:ea typeface="微软雅黑" panose="020B0503020204020204" pitchFamily="34" charset="-122"/>
              </a:rPr>
              <a:t>富集</a:t>
            </a: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endParaRPr lang="zh-CN" altLang="en-US"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可以直接使用</a:t>
            </a:r>
            <a:r>
              <a:rPr lang="en-US" altLang="zh-CN" dirty="0">
                <a:solidFill>
                  <a:srgbClr val="060607"/>
                </a:solidFill>
                <a:latin typeface="微软雅黑" panose="020B0503020204020204" pitchFamily="34" charset="-122"/>
                <a:ea typeface="微软雅黑" panose="020B0503020204020204" pitchFamily="34" charset="-122"/>
              </a:rPr>
              <a:t>AUC</a:t>
            </a:r>
            <a:r>
              <a:rPr lang="zh-CN" altLang="en-US" dirty="0">
                <a:solidFill>
                  <a:srgbClr val="060607"/>
                </a:solidFill>
                <a:latin typeface="微软雅黑" panose="020B0503020204020204" pitchFamily="34" charset="-122"/>
                <a:ea typeface="微软雅黑" panose="020B0503020204020204" pitchFamily="34" charset="-122"/>
              </a:rPr>
              <a:t>得分作为连续值来聚类单细胞，或者使用</a:t>
            </a:r>
            <a:r>
              <a:rPr lang="en-US" altLang="zh-CN" dirty="0">
                <a:solidFill>
                  <a:srgbClr val="060607"/>
                </a:solidFill>
                <a:latin typeface="微软雅黑" panose="020B0503020204020204" pitchFamily="34" charset="-122"/>
                <a:ea typeface="微软雅黑" panose="020B0503020204020204" pitchFamily="34" charset="-122"/>
              </a:rPr>
              <a:t>AUC</a:t>
            </a:r>
            <a:r>
              <a:rPr lang="zh-CN" altLang="en-US" dirty="0">
                <a:solidFill>
                  <a:srgbClr val="060607"/>
                </a:solidFill>
                <a:latin typeface="微软雅黑" panose="020B0503020204020204" pitchFamily="34" charset="-122"/>
                <a:ea typeface="微软雅黑" panose="020B0503020204020204" pitchFamily="34" charset="-122"/>
              </a:rPr>
              <a:t>得分</a:t>
            </a:r>
            <a:r>
              <a:rPr lang="en-US" altLang="zh-CN" dirty="0">
                <a:solidFill>
                  <a:srgbClr val="060607"/>
                </a:solidFill>
                <a:latin typeface="微软雅黑" panose="020B0503020204020204" pitchFamily="34" charset="-122"/>
                <a:ea typeface="微软雅黑" panose="020B0503020204020204" pitchFamily="34" charset="-122"/>
              </a:rPr>
              <a:t>+threshold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生成</a:t>
            </a:r>
            <a:r>
              <a:rPr lang="en-US" altLang="zh-CN" dirty="0">
                <a:solidFill>
                  <a:srgbClr val="060607"/>
                </a:solidFill>
                <a:latin typeface="微软雅黑" panose="020B0503020204020204" pitchFamily="34" charset="-122"/>
                <a:ea typeface="微软雅黑" panose="020B0503020204020204" pitchFamily="34" charset="-122"/>
              </a:rPr>
              <a:t>binary </a:t>
            </a:r>
            <a:r>
              <a:rPr lang="zh-CN" altLang="en-US" dirty="0">
                <a:solidFill>
                  <a:srgbClr val="060607"/>
                </a:solidFill>
                <a:latin typeface="微软雅黑" panose="020B0503020204020204" pitchFamily="34" charset="-122"/>
                <a:ea typeface="微软雅黑" panose="020B0503020204020204" pitchFamily="34" charset="-122"/>
              </a:rPr>
              <a:t>矩阵</a:t>
            </a:r>
          </a:p>
        </p:txBody>
      </p:sp>
      <p:sp>
        <p:nvSpPr>
          <p:cNvPr id="7" name="矩形 6">
            <a:extLst>
              <a:ext uri="{FF2B5EF4-FFF2-40B4-BE49-F238E27FC236}">
                <a16:creationId xmlns:a16="http://schemas.microsoft.com/office/drawing/2014/main" id="{88ADEE04-CB88-4D7F-801F-7A11FEDA5B9A}"/>
              </a:ext>
            </a:extLst>
          </p:cNvPr>
          <p:cNvSpPr/>
          <p:nvPr/>
        </p:nvSpPr>
        <p:spPr>
          <a:xfrm>
            <a:off x="5457061" y="6290588"/>
            <a:ext cx="5679636" cy="430887"/>
          </a:xfrm>
          <a:prstGeom prst="rect">
            <a:avLst/>
          </a:prstGeom>
        </p:spPr>
        <p:txBody>
          <a:bodyPr wrap="square">
            <a:spAutoFit/>
          </a:bodyPr>
          <a:lstStyle/>
          <a:p>
            <a:r>
              <a:rPr lang="en-US" altLang="zh-CN" sz="1050" dirty="0" err="1">
                <a:solidFill>
                  <a:srgbClr val="222222"/>
                </a:solidFill>
                <a:latin typeface="-apple-system"/>
              </a:rPr>
              <a:t>Aibar</a:t>
            </a:r>
            <a:r>
              <a:rPr lang="en-US" altLang="zh-CN" sz="1050" dirty="0">
                <a:solidFill>
                  <a:srgbClr val="222222"/>
                </a:solidFill>
                <a:latin typeface="-apple-system"/>
              </a:rPr>
              <a:t>, S., González-Blas, C., </a:t>
            </a:r>
            <a:r>
              <a:rPr lang="en-US" altLang="zh-CN" sz="1050" dirty="0" err="1">
                <a:solidFill>
                  <a:srgbClr val="222222"/>
                </a:solidFill>
                <a:latin typeface="-apple-system"/>
              </a:rPr>
              <a:t>Moerman</a:t>
            </a:r>
            <a:r>
              <a:rPr lang="en-US" altLang="zh-CN" sz="1050" dirty="0">
                <a:solidFill>
                  <a:srgbClr val="222222"/>
                </a:solidFill>
                <a:latin typeface="-apple-system"/>
              </a:rPr>
              <a:t>, T. </a:t>
            </a:r>
            <a:r>
              <a:rPr lang="en-US" altLang="zh-CN" sz="1050" i="1" dirty="0">
                <a:solidFill>
                  <a:srgbClr val="222222"/>
                </a:solidFill>
                <a:latin typeface="-apple-system"/>
              </a:rPr>
              <a:t>et al.</a:t>
            </a:r>
            <a:r>
              <a:rPr lang="en-US" altLang="zh-CN" sz="1050" dirty="0">
                <a:solidFill>
                  <a:srgbClr val="222222"/>
                </a:solidFill>
                <a:latin typeface="-apple-system"/>
              </a:rPr>
              <a:t> SCENIC: single-cell regulatory network inference and clustering. </a:t>
            </a:r>
            <a:r>
              <a:rPr lang="en-US" altLang="zh-CN" sz="1050" i="1" dirty="0">
                <a:solidFill>
                  <a:srgbClr val="222222"/>
                </a:solidFill>
                <a:latin typeface="-apple-system"/>
              </a:rPr>
              <a:t>Nat Methods</a:t>
            </a:r>
            <a:r>
              <a:rPr lang="en-US" altLang="zh-CN" sz="1050" dirty="0">
                <a:solidFill>
                  <a:srgbClr val="222222"/>
                </a:solidFill>
                <a:latin typeface="-apple-system"/>
              </a:rPr>
              <a:t> </a:t>
            </a:r>
            <a:r>
              <a:rPr lang="en-US" altLang="zh-CN" sz="1050" b="1" dirty="0">
                <a:solidFill>
                  <a:srgbClr val="222222"/>
                </a:solidFill>
                <a:latin typeface="-apple-system"/>
              </a:rPr>
              <a:t>14</a:t>
            </a:r>
            <a:r>
              <a:rPr lang="en-US" altLang="zh-CN" sz="1050" dirty="0">
                <a:solidFill>
                  <a:srgbClr val="222222"/>
                </a:solidFill>
                <a:latin typeface="-apple-system"/>
              </a:rPr>
              <a:t>, 1083–1086 (2017). https://doi.org/10.1038/nmeth.4463</a:t>
            </a:r>
            <a:endParaRPr lang="zh-CN" altLang="en-US" sz="1050" dirty="0"/>
          </a:p>
        </p:txBody>
      </p:sp>
    </p:spTree>
    <p:extLst>
      <p:ext uri="{BB962C8B-B14F-4D97-AF65-F5344CB8AC3E}">
        <p14:creationId xmlns:p14="http://schemas.microsoft.com/office/powerpoint/2010/main" val="8453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B8246E6-E34A-4ECB-B1BF-6BE05C3118B4}"/>
              </a:ext>
            </a:extLst>
          </p:cNvPr>
          <p:cNvSpPr>
            <a:spLocks noGrp="1"/>
          </p:cNvSpPr>
          <p:nvPr>
            <p:ph type="sldNum" sz="quarter" idx="12"/>
          </p:nvPr>
        </p:nvSpPr>
        <p:spPr/>
        <p:txBody>
          <a:bodyPr/>
          <a:lstStyle/>
          <a:p>
            <a:fld id="{DF849393-7876-44FF-8BC7-6C3A91957E85}" type="slidenum">
              <a:rPr lang="zh-CN" altLang="en-US" smtClean="0"/>
              <a:t>21</a:t>
            </a:fld>
            <a:endParaRPr lang="zh-CN" altLang="en-US"/>
          </a:p>
        </p:txBody>
      </p:sp>
      <p:sp>
        <p:nvSpPr>
          <p:cNvPr id="5" name="矩形 4">
            <a:extLst>
              <a:ext uri="{FF2B5EF4-FFF2-40B4-BE49-F238E27FC236}">
                <a16:creationId xmlns:a16="http://schemas.microsoft.com/office/drawing/2014/main" id="{6A262F7D-491D-4CD3-B227-2D4985EE9CDA}"/>
              </a:ext>
            </a:extLst>
          </p:cNvPr>
          <p:cNvSpPr/>
          <p:nvPr/>
        </p:nvSpPr>
        <p:spPr>
          <a:xfrm>
            <a:off x="8155125" y="316984"/>
            <a:ext cx="402225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https://jyyulab.github.io/scMINER/</a:t>
            </a:r>
          </a:p>
        </p:txBody>
      </p:sp>
      <p:pic>
        <p:nvPicPr>
          <p:cNvPr id="1026" name="Picture 2" descr="centered image">
            <a:extLst>
              <a:ext uri="{FF2B5EF4-FFF2-40B4-BE49-F238E27FC236}">
                <a16:creationId xmlns:a16="http://schemas.microsoft.com/office/drawing/2014/main" id="{A5C9AA1F-046E-4B7A-A799-D7119DF7DC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306"/>
          <a:stretch/>
        </p:blipFill>
        <p:spPr bwMode="auto">
          <a:xfrm>
            <a:off x="517525" y="490069"/>
            <a:ext cx="5821695" cy="623140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DDA6353-31D3-4128-9660-00B093A930CF}"/>
              </a:ext>
            </a:extLst>
          </p:cNvPr>
          <p:cNvSpPr/>
          <p:nvPr/>
        </p:nvSpPr>
        <p:spPr>
          <a:xfrm>
            <a:off x="6438900" y="951399"/>
            <a:ext cx="5452730" cy="1200329"/>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rPr>
              <a:t>scMINER</a:t>
            </a:r>
            <a:r>
              <a:rPr lang="zh-CN" altLang="en-US" dirty="0">
                <a:solidFill>
                  <a:srgbClr val="000000"/>
                </a:solidFill>
                <a:latin typeface="微软雅黑" panose="020B0503020204020204" pitchFamily="34" charset="-122"/>
                <a:ea typeface="微软雅黑" panose="020B0503020204020204" pitchFamily="34" charset="-122"/>
              </a:rPr>
              <a:t>（单细胞互信息网络工程工具）</a:t>
            </a:r>
            <a:endParaRPr lang="en-US" altLang="zh-CN"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利用互信息来测量细胞间相似性和基因间相关性，在无监督聚类和基因活性推断方面具有广泛的适用性和高准确性。</a:t>
            </a:r>
            <a:endParaRPr lang="zh-CN" altLang="en-US"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395A8AA-C1EA-41FF-A3C2-7435C430CE1B}"/>
              </a:ext>
            </a:extLst>
          </p:cNvPr>
          <p:cNvSpPr/>
          <p:nvPr/>
        </p:nvSpPr>
        <p:spPr>
          <a:xfrm>
            <a:off x="6438900" y="2416810"/>
            <a:ext cx="5339548" cy="3939540"/>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sz="1600" b="1" dirty="0">
                <a:solidFill>
                  <a:srgbClr val="000000"/>
                </a:solidFill>
                <a:latin typeface="微软雅黑" panose="020B0503020204020204" pitchFamily="34" charset="-122"/>
                <a:ea typeface="微软雅黑" panose="020B0503020204020204" pitchFamily="34" charset="-122"/>
              </a:rPr>
              <a:t>基于互信息的聚类</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scMINER</a:t>
            </a:r>
            <a:r>
              <a:rPr lang="zh-CN" altLang="en-US" sz="1600" dirty="0">
                <a:solidFill>
                  <a:srgbClr val="000000"/>
                </a:solidFill>
                <a:latin typeface="微软雅黑" panose="020B0503020204020204" pitchFamily="34" charset="-122"/>
                <a:ea typeface="微软雅黑" panose="020B0503020204020204" pitchFamily="34" charset="-122"/>
              </a:rPr>
              <a:t>通过全特征衍生的互信息来测量细胞间的相似性。它能够捕捉线性和非线性相关性，尤其在细胞聚类方面表现更佳，特别是对于状态相近的细胞。</a:t>
            </a:r>
          </a:p>
          <a:p>
            <a:pPr marL="285750" indent="-285750">
              <a:spcBef>
                <a:spcPts val="600"/>
              </a:spcBef>
              <a:buFont typeface="Arial" panose="020B0604020202020204" pitchFamily="34" charset="0"/>
              <a:buChar char="•"/>
            </a:pPr>
            <a:r>
              <a:rPr lang="zh-CN" altLang="en-US" sz="1600" b="1" dirty="0">
                <a:solidFill>
                  <a:srgbClr val="000000"/>
                </a:solidFill>
                <a:latin typeface="微软雅黑" panose="020B0503020204020204" pitchFamily="34" charset="-122"/>
                <a:ea typeface="微软雅黑" panose="020B0503020204020204" pitchFamily="34" charset="-122"/>
              </a:rPr>
              <a:t>基因活性估计</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scMINER</a:t>
            </a:r>
            <a:r>
              <a:rPr lang="zh-CN" altLang="en-US" sz="1600" dirty="0">
                <a:solidFill>
                  <a:srgbClr val="000000"/>
                </a:solidFill>
                <a:latin typeface="微软雅黑" panose="020B0503020204020204" pitchFamily="34" charset="-122"/>
                <a:ea typeface="微软雅黑" panose="020B0503020204020204" pitchFamily="34" charset="-122"/>
              </a:rPr>
              <a:t>仅基于</a:t>
            </a:r>
            <a:r>
              <a:rPr lang="en-US" altLang="zh-CN" sz="1600" dirty="0" err="1">
                <a:solidFill>
                  <a:srgbClr val="000000"/>
                </a:solidFill>
                <a:latin typeface="微软雅黑" panose="020B0503020204020204" pitchFamily="34" charset="-122"/>
                <a:ea typeface="微软雅黑" panose="020B0503020204020204" pitchFamily="34" charset="-122"/>
              </a:rPr>
              <a:t>scRNA</a:t>
            </a:r>
            <a:r>
              <a:rPr lang="en-US" altLang="zh-CN" sz="1600" dirty="0">
                <a:solidFill>
                  <a:srgbClr val="000000"/>
                </a:solidFill>
                <a:latin typeface="微软雅黑" panose="020B0503020204020204" pitchFamily="34" charset="-122"/>
                <a:ea typeface="微软雅黑" panose="020B0503020204020204" pitchFamily="34" charset="-122"/>
              </a:rPr>
              <a:t>-seq</a:t>
            </a:r>
            <a:r>
              <a:rPr lang="zh-CN" altLang="en-US" sz="1600" dirty="0">
                <a:solidFill>
                  <a:srgbClr val="000000"/>
                </a:solidFill>
                <a:latin typeface="微软雅黑" panose="020B0503020204020204" pitchFamily="34" charset="-122"/>
                <a:ea typeface="微软雅黑" panose="020B0503020204020204" pitchFamily="34" charset="-122"/>
              </a:rPr>
              <a:t>数据重新构建细胞类型特异的基因网络，然后估计转录因子（</a:t>
            </a:r>
            <a:r>
              <a:rPr lang="en-US" altLang="zh-CN" sz="1600" dirty="0">
                <a:solidFill>
                  <a:srgbClr val="000000"/>
                </a:solidFill>
                <a:latin typeface="微软雅黑" panose="020B0503020204020204" pitchFamily="34" charset="-122"/>
                <a:ea typeface="微软雅黑" panose="020B0503020204020204" pitchFamily="34" charset="-122"/>
              </a:rPr>
              <a:t>TFs</a:t>
            </a:r>
            <a:r>
              <a:rPr lang="zh-CN" altLang="en-US" sz="1600" dirty="0">
                <a:solidFill>
                  <a:srgbClr val="000000"/>
                </a:solidFill>
                <a:latin typeface="微软雅黑" panose="020B0503020204020204" pitchFamily="34" charset="-122"/>
                <a:ea typeface="微软雅黑" panose="020B0503020204020204" pitchFamily="34" charset="-122"/>
              </a:rPr>
              <a:t>）和信号基因（</a:t>
            </a:r>
            <a:r>
              <a:rPr lang="en-US" altLang="zh-CN" sz="1600" dirty="0">
                <a:solidFill>
                  <a:srgbClr val="000000"/>
                </a:solidFill>
                <a:latin typeface="微软雅黑" panose="020B0503020204020204" pitchFamily="34" charset="-122"/>
                <a:ea typeface="微软雅黑" panose="020B0503020204020204" pitchFamily="34" charset="-122"/>
              </a:rPr>
              <a:t>SIGs</a:t>
            </a:r>
            <a:r>
              <a:rPr lang="zh-CN" altLang="en-US" sz="1600" dirty="0">
                <a:solidFill>
                  <a:srgbClr val="000000"/>
                </a:solidFill>
                <a:latin typeface="微软雅黑" panose="020B0503020204020204" pitchFamily="34" charset="-122"/>
                <a:ea typeface="微软雅黑" panose="020B0503020204020204" pitchFamily="34" charset="-122"/>
              </a:rPr>
              <a:t>）的基因活性。基于基因活性的分析可以揭示各种生物活动的主要调控因子，例如细胞谱系分化和组织特异性。</a:t>
            </a:r>
          </a:p>
          <a:p>
            <a:pPr marL="285750" indent="-285750">
              <a:spcBef>
                <a:spcPts val="600"/>
              </a:spcBef>
              <a:buFont typeface="Arial" panose="020B0604020202020204" pitchFamily="34" charset="0"/>
              <a:buChar char="•"/>
            </a:pPr>
            <a:r>
              <a:rPr lang="zh-CN" altLang="en-US" sz="1600" b="1" dirty="0">
                <a:solidFill>
                  <a:srgbClr val="000000"/>
                </a:solidFill>
                <a:latin typeface="微软雅黑" panose="020B0503020204020204" pitchFamily="34" charset="-122"/>
                <a:ea typeface="微软雅黑" panose="020B0503020204020204" pitchFamily="34" charset="-122"/>
              </a:rPr>
              <a:t>以</a:t>
            </a:r>
            <a:r>
              <a:rPr lang="en-US" altLang="zh-CN" sz="1600" b="1" dirty="0" err="1">
                <a:solidFill>
                  <a:srgbClr val="000000"/>
                </a:solidFill>
                <a:latin typeface="微软雅黑" panose="020B0503020204020204" pitchFamily="34" charset="-122"/>
                <a:ea typeface="微软雅黑" panose="020B0503020204020204" pitchFamily="34" charset="-122"/>
              </a:rPr>
              <a:t>SparseEset</a:t>
            </a:r>
            <a:r>
              <a:rPr lang="zh-CN" altLang="en-US" sz="1600" b="1" dirty="0">
                <a:solidFill>
                  <a:srgbClr val="000000"/>
                </a:solidFill>
                <a:latin typeface="微软雅黑" panose="020B0503020204020204" pitchFamily="34" charset="-122"/>
                <a:ea typeface="微软雅黑" panose="020B0503020204020204" pitchFamily="34" charset="-122"/>
              </a:rPr>
              <a:t>为中心的全特征工具</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scMINER</a:t>
            </a:r>
            <a:r>
              <a:rPr lang="zh-CN" altLang="en-US" sz="1600" dirty="0">
                <a:solidFill>
                  <a:srgbClr val="000000"/>
                </a:solidFill>
                <a:latin typeface="微软雅黑" panose="020B0503020204020204" pitchFamily="34" charset="-122"/>
                <a:ea typeface="微软雅黑" panose="020B0503020204020204" pitchFamily="34" charset="-122"/>
              </a:rPr>
              <a:t>提供了一系列功能，包括数据输入、质量控制和过滤、基于互信息的聚类、网络推断、基因活性估计、细胞类型注释、差异表达</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活性分析，以及数据可视化和共享。这些功能大多数采用面向对象的方式为</a:t>
            </a:r>
            <a:r>
              <a:rPr lang="en-US" altLang="zh-CN" sz="1600" dirty="0" err="1">
                <a:solidFill>
                  <a:srgbClr val="000000"/>
                </a:solidFill>
                <a:latin typeface="微软雅黑" panose="020B0503020204020204" pitchFamily="34" charset="-122"/>
                <a:ea typeface="微软雅黑" panose="020B0503020204020204" pitchFamily="34" charset="-122"/>
              </a:rPr>
              <a:t>SparseEset</a:t>
            </a:r>
            <a:r>
              <a:rPr lang="zh-CN" altLang="en-US" sz="1600" dirty="0">
                <a:solidFill>
                  <a:srgbClr val="000000"/>
                </a:solidFill>
                <a:latin typeface="微软雅黑" panose="020B0503020204020204" pitchFamily="34" charset="-122"/>
                <a:ea typeface="微软雅黑" panose="020B0503020204020204" pitchFamily="34" charset="-122"/>
              </a:rPr>
              <a:t>对象开发。</a:t>
            </a:r>
            <a:endParaRPr lang="zh-CN" altLang="en-US" sz="1600" b="0" i="0" dirty="0">
              <a:solidFill>
                <a:srgbClr val="000000"/>
              </a:solidFill>
              <a:effectLst/>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1AEF055-1089-459F-BDCD-A1FDF49E7C3E}"/>
              </a:ext>
            </a:extLst>
          </p:cNvPr>
          <p:cNvSpPr/>
          <p:nvPr/>
        </p:nvSpPr>
        <p:spPr>
          <a:xfrm>
            <a:off x="203198" y="0"/>
            <a:ext cx="7931980" cy="523220"/>
          </a:xfrm>
          <a:prstGeom prst="rect">
            <a:avLst/>
          </a:prstGeom>
        </p:spPr>
        <p:txBody>
          <a:bodyPr wrap="none">
            <a:spAutoFit/>
          </a:bodyPr>
          <a:lstStyle/>
          <a:p>
            <a:r>
              <a:rPr lang="zh-CN" altLang="en-US" sz="2800" b="1" u="sng" dirty="0">
                <a:sym typeface="Wingdings" panose="05000000000000000000" pitchFamily="2" charset="2"/>
              </a:rPr>
              <a:t>单细胞组学研究转录调控的软件流程</a:t>
            </a:r>
            <a:r>
              <a:rPr lang="en-US" altLang="zh-CN" sz="2800" b="1" u="sng" dirty="0">
                <a:sym typeface="Wingdings" panose="05000000000000000000" pitchFamily="2" charset="2"/>
              </a:rPr>
              <a:t>2</a:t>
            </a:r>
            <a:r>
              <a:rPr lang="zh-CN" altLang="en-US" sz="2800" b="1" u="sng" dirty="0">
                <a:sym typeface="Wingdings" panose="05000000000000000000" pitchFamily="2" charset="2"/>
              </a:rPr>
              <a:t>：</a:t>
            </a:r>
            <a:r>
              <a:rPr lang="en-US" altLang="zh-CN" sz="2800" b="1" u="sng" dirty="0">
                <a:solidFill>
                  <a:srgbClr val="FF0000"/>
                </a:solidFill>
                <a:sym typeface="Wingdings" panose="05000000000000000000" pitchFamily="2" charset="2"/>
              </a:rPr>
              <a:t>scMINER</a:t>
            </a:r>
          </a:p>
        </p:txBody>
      </p:sp>
    </p:spTree>
    <p:extLst>
      <p:ext uri="{BB962C8B-B14F-4D97-AF65-F5344CB8AC3E}">
        <p14:creationId xmlns:p14="http://schemas.microsoft.com/office/powerpoint/2010/main" val="30509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FF9459-BD63-4CF8-AB2A-43F23CA62E50}"/>
              </a:ext>
            </a:extLst>
          </p:cNvPr>
          <p:cNvSpPr>
            <a:spLocks noGrp="1"/>
          </p:cNvSpPr>
          <p:nvPr>
            <p:ph type="sldNum" sz="quarter" idx="12"/>
          </p:nvPr>
        </p:nvSpPr>
        <p:spPr/>
        <p:txBody>
          <a:bodyPr/>
          <a:lstStyle/>
          <a:p>
            <a:fld id="{DF849393-7876-44FF-8BC7-6C3A91957E85}" type="slidenum">
              <a:rPr lang="zh-CN" altLang="en-US" smtClean="0"/>
              <a:t>22</a:t>
            </a:fld>
            <a:endParaRPr lang="zh-CN" altLang="en-US"/>
          </a:p>
        </p:txBody>
      </p:sp>
      <p:sp>
        <p:nvSpPr>
          <p:cNvPr id="6" name="矩形 5">
            <a:extLst>
              <a:ext uri="{FF2B5EF4-FFF2-40B4-BE49-F238E27FC236}">
                <a16:creationId xmlns:a16="http://schemas.microsoft.com/office/drawing/2014/main" id="{C0B04FA5-AEA9-4202-BE6F-2B7F431FA00B}"/>
              </a:ext>
            </a:extLst>
          </p:cNvPr>
          <p:cNvSpPr/>
          <p:nvPr/>
        </p:nvSpPr>
        <p:spPr>
          <a:xfrm>
            <a:off x="6907640" y="6356350"/>
            <a:ext cx="5053080" cy="430887"/>
          </a:xfrm>
          <a:prstGeom prst="rect">
            <a:avLst/>
          </a:prstGeom>
        </p:spPr>
        <p:txBody>
          <a:bodyPr wrap="square">
            <a:spAutoFit/>
          </a:bodyPr>
          <a:lstStyle/>
          <a:p>
            <a:r>
              <a:rPr lang="en-US" altLang="zh-CN" sz="1100" dirty="0" err="1">
                <a:solidFill>
                  <a:srgbClr val="222222"/>
                </a:solidFill>
                <a:latin typeface="-apple-system"/>
              </a:rPr>
              <a:t>Badia-i-Mompel</a:t>
            </a:r>
            <a:r>
              <a:rPr lang="en-US" altLang="zh-CN" sz="1100" dirty="0">
                <a:solidFill>
                  <a:srgbClr val="222222"/>
                </a:solidFill>
                <a:latin typeface="-apple-system"/>
              </a:rPr>
              <a:t>, P., Wessels, L., Müller-</a:t>
            </a:r>
            <a:r>
              <a:rPr lang="en-US" altLang="zh-CN" sz="1100" dirty="0" err="1">
                <a:solidFill>
                  <a:srgbClr val="222222"/>
                </a:solidFill>
                <a:latin typeface="-apple-system"/>
              </a:rPr>
              <a:t>Dott</a:t>
            </a:r>
            <a:r>
              <a:rPr lang="en-US" altLang="zh-CN" sz="1100" dirty="0">
                <a:solidFill>
                  <a:srgbClr val="222222"/>
                </a:solidFill>
                <a:latin typeface="-apple-system"/>
              </a:rPr>
              <a:t>, S. </a:t>
            </a:r>
            <a:r>
              <a:rPr lang="en-US" altLang="zh-CN" sz="1100" i="1" dirty="0">
                <a:solidFill>
                  <a:srgbClr val="222222"/>
                </a:solidFill>
                <a:latin typeface="-apple-system"/>
              </a:rPr>
              <a:t>et al.</a:t>
            </a:r>
            <a:r>
              <a:rPr lang="en-US" altLang="zh-CN" sz="1100" dirty="0">
                <a:solidFill>
                  <a:srgbClr val="222222"/>
                </a:solidFill>
                <a:latin typeface="-apple-system"/>
              </a:rPr>
              <a:t> Gene regulatory network inference in the era of single-cell multi-omics. </a:t>
            </a:r>
            <a:r>
              <a:rPr lang="en-US" altLang="zh-CN" sz="1100" i="1" dirty="0">
                <a:solidFill>
                  <a:srgbClr val="222222"/>
                </a:solidFill>
                <a:latin typeface="-apple-system"/>
              </a:rPr>
              <a:t>Nat Rev Genet</a:t>
            </a:r>
            <a:r>
              <a:rPr lang="en-US" altLang="zh-CN" sz="1100" dirty="0">
                <a:solidFill>
                  <a:srgbClr val="222222"/>
                </a:solidFill>
                <a:latin typeface="-apple-system"/>
              </a:rPr>
              <a:t> </a:t>
            </a:r>
            <a:r>
              <a:rPr lang="en-US" altLang="zh-CN" sz="1100" b="1" dirty="0">
                <a:solidFill>
                  <a:srgbClr val="222222"/>
                </a:solidFill>
                <a:latin typeface="-apple-system"/>
              </a:rPr>
              <a:t>24</a:t>
            </a:r>
            <a:r>
              <a:rPr lang="en-US" altLang="zh-CN" sz="1100" dirty="0">
                <a:solidFill>
                  <a:srgbClr val="222222"/>
                </a:solidFill>
                <a:latin typeface="-apple-system"/>
              </a:rPr>
              <a:t>, 739–754 (2023).</a:t>
            </a:r>
            <a:endParaRPr lang="zh-CN" altLang="en-US" sz="1100" dirty="0"/>
          </a:p>
        </p:txBody>
      </p:sp>
      <p:sp>
        <p:nvSpPr>
          <p:cNvPr id="8" name="标题 1">
            <a:extLst>
              <a:ext uri="{FF2B5EF4-FFF2-40B4-BE49-F238E27FC236}">
                <a16:creationId xmlns:a16="http://schemas.microsoft.com/office/drawing/2014/main" id="{30963485-87D8-4052-9088-642C4465504A}"/>
              </a:ext>
            </a:extLst>
          </p:cNvPr>
          <p:cNvSpPr>
            <a:spLocks noGrp="1"/>
          </p:cNvSpPr>
          <p:nvPr>
            <p:ph type="title"/>
          </p:nvPr>
        </p:nvSpPr>
        <p:spPr>
          <a:xfrm>
            <a:off x="199836" y="18255"/>
            <a:ext cx="11992164" cy="1021509"/>
          </a:xfrm>
        </p:spPr>
        <p:txBody>
          <a:bodyPr>
            <a:normAutofit/>
          </a:bodyPr>
          <a:lstStyle/>
          <a:p>
            <a:r>
              <a:rPr lang="zh-CN" altLang="en-US" sz="3600" dirty="0"/>
              <a:t>基因转录调控网络的应用</a:t>
            </a:r>
          </a:p>
        </p:txBody>
      </p:sp>
      <p:pic>
        <p:nvPicPr>
          <p:cNvPr id="2" name="图片 1">
            <a:extLst>
              <a:ext uri="{FF2B5EF4-FFF2-40B4-BE49-F238E27FC236}">
                <a16:creationId xmlns:a16="http://schemas.microsoft.com/office/drawing/2014/main" id="{EC54F1CA-A111-43BD-AFE8-F11FFC704546}"/>
              </a:ext>
            </a:extLst>
          </p:cNvPr>
          <p:cNvPicPr>
            <a:picLocks noChangeAspect="1"/>
          </p:cNvPicPr>
          <p:nvPr/>
        </p:nvPicPr>
        <p:blipFill>
          <a:blip r:embed="rId3"/>
          <a:stretch>
            <a:fillRect/>
          </a:stretch>
        </p:blipFill>
        <p:spPr>
          <a:xfrm>
            <a:off x="1203815" y="1335698"/>
            <a:ext cx="4217258" cy="2201885"/>
          </a:xfrm>
          <a:prstGeom prst="rect">
            <a:avLst/>
          </a:prstGeom>
        </p:spPr>
      </p:pic>
      <p:pic>
        <p:nvPicPr>
          <p:cNvPr id="3" name="图片 2">
            <a:extLst>
              <a:ext uri="{FF2B5EF4-FFF2-40B4-BE49-F238E27FC236}">
                <a16:creationId xmlns:a16="http://schemas.microsoft.com/office/drawing/2014/main" id="{35D6C6C2-1DAD-4FB7-BDD5-0C63B0E88E91}"/>
              </a:ext>
            </a:extLst>
          </p:cNvPr>
          <p:cNvPicPr>
            <a:picLocks noChangeAspect="1"/>
          </p:cNvPicPr>
          <p:nvPr/>
        </p:nvPicPr>
        <p:blipFill>
          <a:blip r:embed="rId4"/>
          <a:stretch>
            <a:fillRect/>
          </a:stretch>
        </p:blipFill>
        <p:spPr>
          <a:xfrm>
            <a:off x="1328211" y="3382584"/>
            <a:ext cx="3206261" cy="2908004"/>
          </a:xfrm>
          <a:prstGeom prst="rect">
            <a:avLst/>
          </a:prstGeom>
        </p:spPr>
      </p:pic>
      <p:pic>
        <p:nvPicPr>
          <p:cNvPr id="7" name="图片 6">
            <a:extLst>
              <a:ext uri="{FF2B5EF4-FFF2-40B4-BE49-F238E27FC236}">
                <a16:creationId xmlns:a16="http://schemas.microsoft.com/office/drawing/2014/main" id="{E1A9122B-F5DB-4E36-AFFC-CBF1BBE7D0A0}"/>
              </a:ext>
            </a:extLst>
          </p:cNvPr>
          <p:cNvPicPr>
            <a:picLocks noChangeAspect="1"/>
          </p:cNvPicPr>
          <p:nvPr/>
        </p:nvPicPr>
        <p:blipFill>
          <a:blip r:embed="rId5"/>
          <a:stretch>
            <a:fillRect/>
          </a:stretch>
        </p:blipFill>
        <p:spPr>
          <a:xfrm>
            <a:off x="5322008" y="1423907"/>
            <a:ext cx="5714120" cy="2201885"/>
          </a:xfrm>
          <a:prstGeom prst="rect">
            <a:avLst/>
          </a:prstGeom>
        </p:spPr>
      </p:pic>
      <p:pic>
        <p:nvPicPr>
          <p:cNvPr id="9" name="图片 8">
            <a:extLst>
              <a:ext uri="{FF2B5EF4-FFF2-40B4-BE49-F238E27FC236}">
                <a16:creationId xmlns:a16="http://schemas.microsoft.com/office/drawing/2014/main" id="{400EAF72-552B-4316-AD95-8EB9A95412A6}"/>
              </a:ext>
            </a:extLst>
          </p:cNvPr>
          <p:cNvPicPr>
            <a:picLocks noChangeAspect="1"/>
          </p:cNvPicPr>
          <p:nvPr/>
        </p:nvPicPr>
        <p:blipFill>
          <a:blip r:embed="rId6"/>
          <a:stretch>
            <a:fillRect/>
          </a:stretch>
        </p:blipFill>
        <p:spPr>
          <a:xfrm>
            <a:off x="4534472" y="3657559"/>
            <a:ext cx="6966327" cy="1675078"/>
          </a:xfrm>
          <a:prstGeom prst="rect">
            <a:avLst/>
          </a:prstGeom>
        </p:spPr>
      </p:pic>
      <p:sp>
        <p:nvSpPr>
          <p:cNvPr id="5" name="矩形 4">
            <a:extLst>
              <a:ext uri="{FF2B5EF4-FFF2-40B4-BE49-F238E27FC236}">
                <a16:creationId xmlns:a16="http://schemas.microsoft.com/office/drawing/2014/main" id="{5E21E6BC-30AC-49B7-9025-B8E0775FFDED}"/>
              </a:ext>
            </a:extLst>
          </p:cNvPr>
          <p:cNvSpPr/>
          <p:nvPr/>
        </p:nvSpPr>
        <p:spPr>
          <a:xfrm>
            <a:off x="1557797" y="878157"/>
            <a:ext cx="3509294"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网络拓扑学分析 </a:t>
            </a:r>
            <a:r>
              <a:rPr lang="en-US" altLang="zh-CN" dirty="0">
                <a:latin typeface="微软雅黑" panose="020B0503020204020204" pitchFamily="34" charset="-122"/>
                <a:ea typeface="微软雅黑" panose="020B0503020204020204" pitchFamily="34" charset="-122"/>
              </a:rPr>
              <a:t>(hub/modules)</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1B8B231-AD7D-436C-8B2F-ACD04CFD8D92}"/>
              </a:ext>
            </a:extLst>
          </p:cNvPr>
          <p:cNvSpPr/>
          <p:nvPr/>
        </p:nvSpPr>
        <p:spPr>
          <a:xfrm>
            <a:off x="1557797" y="6290588"/>
            <a:ext cx="320235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比较分析 </a:t>
            </a:r>
            <a:r>
              <a:rPr lang="en-US" altLang="zh-CN" dirty="0">
                <a:latin typeface="微软雅黑" panose="020B0503020204020204" pitchFamily="34" charset="-122"/>
                <a:ea typeface="微软雅黑" panose="020B0503020204020204" pitchFamily="34" charset="-122"/>
              </a:rPr>
              <a:t>(network rewiring)</a:t>
            </a: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CFDFDAEC-90DB-4AD5-8CAA-8D148784EAD4}"/>
              </a:ext>
            </a:extLst>
          </p:cNvPr>
          <p:cNvSpPr/>
          <p:nvPr/>
        </p:nvSpPr>
        <p:spPr>
          <a:xfrm>
            <a:off x="7124911" y="878157"/>
            <a:ext cx="2919325"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a:latin typeface="微软雅黑" panose="020B0503020204020204" pitchFamily="34" charset="-122"/>
                <a:ea typeface="微软雅黑" panose="020B0503020204020204" pitchFamily="34" charset="-122"/>
              </a:rPr>
              <a:t>TF: Expression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Activity</a:t>
            </a: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4FBE1791-A814-46C8-A755-749B65221DDF}"/>
              </a:ext>
            </a:extLst>
          </p:cNvPr>
          <p:cNvSpPr/>
          <p:nvPr/>
        </p:nvSpPr>
        <p:spPr>
          <a:xfrm>
            <a:off x="5710775" y="5659827"/>
            <a:ext cx="5484386"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改变</a:t>
            </a:r>
            <a:r>
              <a:rPr lang="en-US" altLang="zh-CN" dirty="0">
                <a:latin typeface="微软雅黑" panose="020B0503020204020204" pitchFamily="34" charset="-122"/>
                <a:ea typeface="微软雅黑" panose="020B0503020204020204" pitchFamily="34" charset="-122"/>
              </a:rPr>
              <a:t>TF</a:t>
            </a:r>
            <a:r>
              <a:rPr lang="zh-CN" altLang="en-US" dirty="0">
                <a:latin typeface="微软雅黑" panose="020B0503020204020204" pitchFamily="34" charset="-122"/>
                <a:ea typeface="微软雅黑" panose="020B0503020204020204" pitchFamily="34" charset="-122"/>
              </a:rPr>
              <a:t>表达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模拟基因表达随时间的变化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验证</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853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FF9459-BD63-4CF8-AB2A-43F23CA62E50}"/>
              </a:ext>
            </a:extLst>
          </p:cNvPr>
          <p:cNvSpPr>
            <a:spLocks noGrp="1"/>
          </p:cNvSpPr>
          <p:nvPr>
            <p:ph type="sldNum" sz="quarter" idx="12"/>
          </p:nvPr>
        </p:nvSpPr>
        <p:spPr/>
        <p:txBody>
          <a:bodyPr/>
          <a:lstStyle/>
          <a:p>
            <a:fld id="{DF849393-7876-44FF-8BC7-6C3A91957E85}" type="slidenum">
              <a:rPr lang="zh-CN" altLang="en-US" smtClean="0"/>
              <a:t>23</a:t>
            </a:fld>
            <a:endParaRPr lang="zh-CN" altLang="en-US"/>
          </a:p>
        </p:txBody>
      </p:sp>
      <p:sp>
        <p:nvSpPr>
          <p:cNvPr id="6" name="矩形 5">
            <a:extLst>
              <a:ext uri="{FF2B5EF4-FFF2-40B4-BE49-F238E27FC236}">
                <a16:creationId xmlns:a16="http://schemas.microsoft.com/office/drawing/2014/main" id="{C0B04FA5-AEA9-4202-BE6F-2B7F431FA00B}"/>
              </a:ext>
            </a:extLst>
          </p:cNvPr>
          <p:cNvSpPr/>
          <p:nvPr/>
        </p:nvSpPr>
        <p:spPr>
          <a:xfrm>
            <a:off x="881223" y="6015692"/>
            <a:ext cx="6096000" cy="430887"/>
          </a:xfrm>
          <a:prstGeom prst="rect">
            <a:avLst/>
          </a:prstGeom>
        </p:spPr>
        <p:txBody>
          <a:bodyPr>
            <a:spAutoFit/>
          </a:bodyPr>
          <a:lstStyle/>
          <a:p>
            <a:r>
              <a:rPr lang="en-US" altLang="zh-CN" sz="1100" dirty="0" err="1">
                <a:solidFill>
                  <a:srgbClr val="222222"/>
                </a:solidFill>
                <a:latin typeface="-apple-system"/>
              </a:rPr>
              <a:t>Badia-i-Mompel</a:t>
            </a:r>
            <a:r>
              <a:rPr lang="en-US" altLang="zh-CN" sz="1100" dirty="0">
                <a:solidFill>
                  <a:srgbClr val="222222"/>
                </a:solidFill>
                <a:latin typeface="-apple-system"/>
              </a:rPr>
              <a:t>, P., Wessels, L., Müller-</a:t>
            </a:r>
            <a:r>
              <a:rPr lang="en-US" altLang="zh-CN" sz="1100" dirty="0" err="1">
                <a:solidFill>
                  <a:srgbClr val="222222"/>
                </a:solidFill>
                <a:latin typeface="-apple-system"/>
              </a:rPr>
              <a:t>Dott</a:t>
            </a:r>
            <a:r>
              <a:rPr lang="en-US" altLang="zh-CN" sz="1100" dirty="0">
                <a:solidFill>
                  <a:srgbClr val="222222"/>
                </a:solidFill>
                <a:latin typeface="-apple-system"/>
              </a:rPr>
              <a:t>, S. </a:t>
            </a:r>
            <a:r>
              <a:rPr lang="en-US" altLang="zh-CN" sz="1100" i="1" dirty="0">
                <a:solidFill>
                  <a:srgbClr val="222222"/>
                </a:solidFill>
                <a:latin typeface="-apple-system"/>
              </a:rPr>
              <a:t>et al.</a:t>
            </a:r>
            <a:r>
              <a:rPr lang="en-US" altLang="zh-CN" sz="1100" dirty="0">
                <a:solidFill>
                  <a:srgbClr val="222222"/>
                </a:solidFill>
                <a:latin typeface="-apple-system"/>
              </a:rPr>
              <a:t> Gene regulatory network inference in the era of single-cell multi-omics. </a:t>
            </a:r>
            <a:r>
              <a:rPr lang="en-US" altLang="zh-CN" sz="1100" i="1" dirty="0">
                <a:solidFill>
                  <a:srgbClr val="222222"/>
                </a:solidFill>
                <a:latin typeface="-apple-system"/>
              </a:rPr>
              <a:t>Nat Rev Genet</a:t>
            </a:r>
            <a:r>
              <a:rPr lang="en-US" altLang="zh-CN" sz="1100" dirty="0">
                <a:solidFill>
                  <a:srgbClr val="222222"/>
                </a:solidFill>
                <a:latin typeface="-apple-system"/>
              </a:rPr>
              <a:t> </a:t>
            </a:r>
            <a:r>
              <a:rPr lang="en-US" altLang="zh-CN" sz="1100" b="1" dirty="0">
                <a:solidFill>
                  <a:srgbClr val="222222"/>
                </a:solidFill>
                <a:latin typeface="-apple-system"/>
              </a:rPr>
              <a:t>24</a:t>
            </a:r>
            <a:r>
              <a:rPr lang="en-US" altLang="zh-CN" sz="1100" dirty="0">
                <a:solidFill>
                  <a:srgbClr val="222222"/>
                </a:solidFill>
                <a:latin typeface="-apple-system"/>
              </a:rPr>
              <a:t>, 739–754 (2023).</a:t>
            </a:r>
            <a:endParaRPr lang="zh-CN" altLang="en-US" sz="1100" dirty="0"/>
          </a:p>
        </p:txBody>
      </p:sp>
      <p:sp>
        <p:nvSpPr>
          <p:cNvPr id="8" name="标题 1">
            <a:extLst>
              <a:ext uri="{FF2B5EF4-FFF2-40B4-BE49-F238E27FC236}">
                <a16:creationId xmlns:a16="http://schemas.microsoft.com/office/drawing/2014/main" id="{30963485-87D8-4052-9088-642C4465504A}"/>
              </a:ext>
            </a:extLst>
          </p:cNvPr>
          <p:cNvSpPr>
            <a:spLocks noGrp="1"/>
          </p:cNvSpPr>
          <p:nvPr>
            <p:ph type="title"/>
          </p:nvPr>
        </p:nvSpPr>
        <p:spPr>
          <a:xfrm>
            <a:off x="199836" y="18256"/>
            <a:ext cx="11992164" cy="1090060"/>
          </a:xfrm>
        </p:spPr>
        <p:txBody>
          <a:bodyPr>
            <a:normAutofit/>
          </a:bodyPr>
          <a:lstStyle/>
          <a:p>
            <a:r>
              <a:rPr lang="zh-CN" altLang="en-US" sz="3600" dirty="0"/>
              <a:t>验证策略</a:t>
            </a:r>
          </a:p>
        </p:txBody>
      </p:sp>
      <p:pic>
        <p:nvPicPr>
          <p:cNvPr id="5" name="图片 4">
            <a:extLst>
              <a:ext uri="{FF2B5EF4-FFF2-40B4-BE49-F238E27FC236}">
                <a16:creationId xmlns:a16="http://schemas.microsoft.com/office/drawing/2014/main" id="{80AFD692-843D-4FE9-A82D-37254B10AAD5}"/>
              </a:ext>
            </a:extLst>
          </p:cNvPr>
          <p:cNvPicPr>
            <a:picLocks noChangeAspect="1"/>
          </p:cNvPicPr>
          <p:nvPr/>
        </p:nvPicPr>
        <p:blipFill>
          <a:blip r:embed="rId2"/>
          <a:stretch>
            <a:fillRect/>
          </a:stretch>
        </p:blipFill>
        <p:spPr>
          <a:xfrm>
            <a:off x="452504" y="995944"/>
            <a:ext cx="6953439" cy="4142299"/>
          </a:xfrm>
          <a:prstGeom prst="rect">
            <a:avLst/>
          </a:prstGeom>
        </p:spPr>
      </p:pic>
      <p:sp>
        <p:nvSpPr>
          <p:cNvPr id="7" name="矩形 6">
            <a:extLst>
              <a:ext uri="{FF2B5EF4-FFF2-40B4-BE49-F238E27FC236}">
                <a16:creationId xmlns:a16="http://schemas.microsoft.com/office/drawing/2014/main" id="{72ADB886-BE6E-431E-A936-A322BE079241}"/>
              </a:ext>
            </a:extLst>
          </p:cNvPr>
          <p:cNvSpPr/>
          <p:nvPr/>
        </p:nvSpPr>
        <p:spPr>
          <a:xfrm>
            <a:off x="7405944" y="502286"/>
            <a:ext cx="4438650" cy="5616922"/>
          </a:xfrm>
          <a:prstGeom prst="rect">
            <a:avLst/>
          </a:prstGeom>
        </p:spPr>
        <p:txBody>
          <a:bodyPr wrap="square">
            <a:spAutoFit/>
          </a:bodyPr>
          <a:lstStyle/>
          <a:p>
            <a:pPr>
              <a:spcBef>
                <a:spcPts val="600"/>
              </a:spcBef>
            </a:pPr>
            <a:r>
              <a:rPr lang="zh-CN" altLang="en-US" b="1" dirty="0">
                <a:solidFill>
                  <a:srgbClr val="060607"/>
                </a:solidFill>
                <a:latin typeface="微软雅黑" panose="020B0503020204020204" pitchFamily="34" charset="-122"/>
                <a:ea typeface="微软雅黑" panose="020B0503020204020204" pitchFamily="34" charset="-122"/>
              </a:rPr>
              <a:t>实验策略</a:t>
            </a:r>
            <a:endParaRPr lang="en-US" altLang="zh-CN" b="1"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通过蛋白质组学分析确认 </a:t>
            </a:r>
            <a:r>
              <a:rPr lang="en-US" altLang="zh-CN" dirty="0">
                <a:solidFill>
                  <a:srgbClr val="060607"/>
                </a:solidFill>
                <a:latin typeface="微软雅黑" panose="020B0503020204020204" pitchFamily="34" charset="-122"/>
                <a:ea typeface="微软雅黑" panose="020B0503020204020204" pitchFamily="34" charset="-122"/>
              </a:rPr>
              <a:t>TF </a:t>
            </a:r>
            <a:r>
              <a:rPr lang="zh-CN" altLang="en-US" dirty="0">
                <a:solidFill>
                  <a:srgbClr val="060607"/>
                </a:solidFill>
                <a:latin typeface="微软雅黑" panose="020B0503020204020204" pitchFamily="34" charset="-122"/>
                <a:ea typeface="微软雅黑" panose="020B0503020204020204" pitchFamily="34" charset="-122"/>
              </a:rPr>
              <a:t>蛋白的存在，并且可以在靶向磷酸化实验中评估 </a:t>
            </a:r>
            <a:r>
              <a:rPr lang="en-US" altLang="zh-CN" dirty="0">
                <a:solidFill>
                  <a:srgbClr val="060607"/>
                </a:solidFill>
                <a:latin typeface="微软雅黑" panose="020B0503020204020204" pitchFamily="34" charset="-122"/>
                <a:ea typeface="微软雅黑" panose="020B0503020204020204" pitchFamily="34" charset="-122"/>
              </a:rPr>
              <a:t>TF </a:t>
            </a:r>
            <a:r>
              <a:rPr lang="zh-CN" altLang="en-US" dirty="0">
                <a:solidFill>
                  <a:srgbClr val="060607"/>
                </a:solidFill>
                <a:latin typeface="微软雅黑" panose="020B0503020204020204" pitchFamily="34" charset="-122"/>
                <a:ea typeface="微软雅黑" panose="020B0503020204020204" pitchFamily="34" charset="-122"/>
              </a:rPr>
              <a:t>的活化状态。</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通过结合分析确认 </a:t>
            </a:r>
            <a:r>
              <a:rPr lang="en-US" altLang="zh-CN" dirty="0">
                <a:solidFill>
                  <a:srgbClr val="060607"/>
                </a:solidFill>
                <a:latin typeface="微软雅黑" panose="020B0503020204020204" pitchFamily="34" charset="-122"/>
                <a:ea typeface="微软雅黑" panose="020B0503020204020204" pitchFamily="34" charset="-122"/>
              </a:rPr>
              <a:t>TF </a:t>
            </a:r>
            <a:r>
              <a:rPr lang="zh-CN" altLang="en-US" dirty="0">
                <a:solidFill>
                  <a:srgbClr val="060607"/>
                </a:solidFill>
                <a:latin typeface="微软雅黑" panose="020B0503020204020204" pitchFamily="34" charset="-122"/>
                <a:ea typeface="微软雅黑" panose="020B0503020204020204" pitchFamily="34" charset="-122"/>
              </a:rPr>
              <a:t>和顺式调控元件 </a:t>
            </a:r>
            <a:r>
              <a:rPr lang="en-US" altLang="zh-CN" dirty="0">
                <a:solidFill>
                  <a:srgbClr val="060607"/>
                </a:solidFill>
                <a:latin typeface="微软雅黑" panose="020B0503020204020204" pitchFamily="34" charset="-122"/>
                <a:ea typeface="微软雅黑" panose="020B0503020204020204" pitchFamily="34" charset="-122"/>
              </a:rPr>
              <a:t>(CRE) </a:t>
            </a:r>
            <a:r>
              <a:rPr lang="zh-CN" altLang="en-US" dirty="0">
                <a:solidFill>
                  <a:srgbClr val="060607"/>
                </a:solidFill>
                <a:latin typeface="微软雅黑" panose="020B0503020204020204" pitchFamily="34" charset="-122"/>
                <a:ea typeface="微软雅黑" panose="020B0503020204020204" pitchFamily="34" charset="-122"/>
              </a:rPr>
              <a:t>之间的联系，例如染色质免疫沉淀后测序 </a:t>
            </a:r>
            <a:r>
              <a:rPr lang="en-US" altLang="zh-CN" dirty="0">
                <a:solidFill>
                  <a:srgbClr val="060607"/>
                </a:solidFill>
                <a:latin typeface="微软雅黑" panose="020B0503020204020204" pitchFamily="34" charset="-122"/>
                <a:ea typeface="微软雅黑" panose="020B0503020204020204" pitchFamily="34" charset="-122"/>
              </a:rPr>
              <a:t>(</a:t>
            </a:r>
            <a:r>
              <a:rPr lang="en-US" altLang="zh-CN" dirty="0" err="1">
                <a:solidFill>
                  <a:srgbClr val="060607"/>
                </a:solidFill>
                <a:latin typeface="微软雅黑" panose="020B0503020204020204" pitchFamily="34" charset="-122"/>
                <a:ea typeface="微软雅黑" panose="020B0503020204020204" pitchFamily="34" charset="-122"/>
              </a:rPr>
              <a:t>ChIP</a:t>
            </a:r>
            <a:r>
              <a:rPr lang="en-US" altLang="zh-CN" dirty="0">
                <a:solidFill>
                  <a:srgbClr val="060607"/>
                </a:solidFill>
                <a:latin typeface="微软雅黑" panose="020B0503020204020204" pitchFamily="34" charset="-122"/>
                <a:ea typeface="微软雅黑" panose="020B0503020204020204" pitchFamily="34" charset="-122"/>
              </a:rPr>
              <a:t>-seq)</a:t>
            </a:r>
            <a:r>
              <a:rPr lang="zh-CN" altLang="en-US" dirty="0">
                <a:solidFill>
                  <a:srgbClr val="060607"/>
                </a:solidFill>
                <a:latin typeface="微软雅黑" panose="020B0503020204020204" pitchFamily="34" charset="-122"/>
                <a:ea typeface="微软雅黑" panose="020B0503020204020204" pitchFamily="34" charset="-122"/>
              </a:rPr>
              <a:t>、靶标下切割和标记 </a:t>
            </a:r>
            <a:r>
              <a:rPr lang="en-US" altLang="zh-CN" dirty="0">
                <a:solidFill>
                  <a:srgbClr val="060607"/>
                </a:solidFill>
                <a:latin typeface="微软雅黑" panose="020B0503020204020204" pitchFamily="34" charset="-122"/>
                <a:ea typeface="微软雅黑" panose="020B0503020204020204" pitchFamily="34" charset="-122"/>
              </a:rPr>
              <a:t>(</a:t>
            </a:r>
            <a:r>
              <a:rPr lang="en-US" altLang="zh-CN" dirty="0" err="1">
                <a:solidFill>
                  <a:srgbClr val="060607"/>
                </a:solidFill>
                <a:latin typeface="微软雅黑" panose="020B0503020204020204" pitchFamily="34" charset="-122"/>
                <a:ea typeface="微软雅黑" panose="020B0503020204020204" pitchFamily="34" charset="-122"/>
              </a:rPr>
              <a:t>CUT&amp;Tag</a:t>
            </a:r>
            <a:r>
              <a:rPr lang="en-US" altLang="zh-CN" dirty="0">
                <a:solidFill>
                  <a:srgbClr val="060607"/>
                </a:solidFill>
                <a:latin typeface="微软雅黑" panose="020B0503020204020204" pitchFamily="34" charset="-122"/>
                <a:ea typeface="微软雅黑" panose="020B0503020204020204" pitchFamily="34" charset="-122"/>
              </a:rPr>
              <a:t>) </a:t>
            </a:r>
            <a:r>
              <a:rPr lang="zh-CN" altLang="en-US" dirty="0">
                <a:solidFill>
                  <a:srgbClr val="060607"/>
                </a:solidFill>
                <a:latin typeface="微软雅黑" panose="020B0503020204020204" pitchFamily="34" charset="-122"/>
                <a:ea typeface="微软雅黑" panose="020B0503020204020204" pitchFamily="34" charset="-122"/>
              </a:rPr>
              <a:t>和 </a:t>
            </a:r>
            <a:r>
              <a:rPr lang="en-US" altLang="zh-CN" dirty="0">
                <a:solidFill>
                  <a:srgbClr val="060607"/>
                </a:solidFill>
                <a:latin typeface="微软雅黑" panose="020B0503020204020204" pitchFamily="34" charset="-122"/>
                <a:ea typeface="微软雅黑" panose="020B0503020204020204" pitchFamily="34" charset="-122"/>
              </a:rPr>
              <a:t>CAP-SELEX</a:t>
            </a:r>
            <a:r>
              <a:rPr lang="zh-CN" altLang="en-US" dirty="0">
                <a:solidFill>
                  <a:srgbClr val="060607"/>
                </a:solidFill>
                <a:latin typeface="微软雅黑" panose="020B0503020204020204" pitchFamily="34" charset="-122"/>
                <a:ea typeface="微软雅黑" panose="020B0503020204020204" pitchFamily="34" charset="-122"/>
              </a:rPr>
              <a:t>。</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使用报告基因分析或扰动实验测试候选 </a:t>
            </a:r>
            <a:r>
              <a:rPr lang="en-US" altLang="zh-CN" dirty="0">
                <a:solidFill>
                  <a:srgbClr val="060607"/>
                </a:solidFill>
                <a:latin typeface="微软雅黑" panose="020B0503020204020204" pitchFamily="34" charset="-122"/>
                <a:ea typeface="微软雅黑" panose="020B0503020204020204" pitchFamily="34" charset="-122"/>
              </a:rPr>
              <a:t>CRE </a:t>
            </a:r>
            <a:r>
              <a:rPr lang="zh-CN" altLang="en-US" dirty="0">
                <a:solidFill>
                  <a:srgbClr val="060607"/>
                </a:solidFill>
                <a:latin typeface="微软雅黑" panose="020B0503020204020204" pitchFamily="34" charset="-122"/>
                <a:ea typeface="微软雅黑" panose="020B0503020204020204" pitchFamily="34" charset="-122"/>
              </a:rPr>
              <a:t>的调控能力。</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通过基因组构象分析（例如 </a:t>
            </a:r>
            <a:r>
              <a:rPr lang="en-US" altLang="zh-CN" dirty="0">
                <a:solidFill>
                  <a:srgbClr val="060607"/>
                </a:solidFill>
                <a:latin typeface="微软雅黑" panose="020B0503020204020204" pitchFamily="34" charset="-122"/>
                <a:ea typeface="微软雅黑" panose="020B0503020204020204" pitchFamily="34" charset="-122"/>
              </a:rPr>
              <a:t>Hi-C </a:t>
            </a:r>
            <a:r>
              <a:rPr lang="zh-CN" altLang="en-US" dirty="0">
                <a:solidFill>
                  <a:srgbClr val="060607"/>
                </a:solidFill>
                <a:latin typeface="微软雅黑" panose="020B0503020204020204" pitchFamily="34" charset="-122"/>
                <a:ea typeface="微软雅黑" panose="020B0503020204020204" pitchFamily="34" charset="-122"/>
              </a:rPr>
              <a:t>或超分辨率显微镜）或基于 </a:t>
            </a:r>
            <a:r>
              <a:rPr lang="en-US" altLang="zh-CN" dirty="0">
                <a:solidFill>
                  <a:srgbClr val="060607"/>
                </a:solidFill>
                <a:latin typeface="微软雅黑" panose="020B0503020204020204" pitchFamily="34" charset="-122"/>
                <a:ea typeface="微软雅黑" panose="020B0503020204020204" pitchFamily="34" charset="-122"/>
              </a:rPr>
              <a:t>CRISPR </a:t>
            </a:r>
            <a:r>
              <a:rPr lang="zh-CN" altLang="en-US" dirty="0">
                <a:solidFill>
                  <a:srgbClr val="060607"/>
                </a:solidFill>
                <a:latin typeface="微软雅黑" panose="020B0503020204020204" pitchFamily="34" charset="-122"/>
                <a:ea typeface="微软雅黑" panose="020B0503020204020204" pitchFamily="34" charset="-122"/>
              </a:rPr>
              <a:t>的扰动实验来评估 </a:t>
            </a:r>
            <a:r>
              <a:rPr lang="en-US" altLang="zh-CN" dirty="0">
                <a:solidFill>
                  <a:srgbClr val="060607"/>
                </a:solidFill>
                <a:latin typeface="微软雅黑" panose="020B0503020204020204" pitchFamily="34" charset="-122"/>
                <a:ea typeface="微软雅黑" panose="020B0503020204020204" pitchFamily="34" charset="-122"/>
              </a:rPr>
              <a:t>CRE </a:t>
            </a:r>
            <a:r>
              <a:rPr lang="zh-CN" altLang="en-US" dirty="0">
                <a:solidFill>
                  <a:srgbClr val="060607"/>
                </a:solidFill>
                <a:latin typeface="微软雅黑" panose="020B0503020204020204" pitchFamily="34" charset="-122"/>
                <a:ea typeface="微软雅黑" panose="020B0503020204020204" pitchFamily="34" charset="-122"/>
              </a:rPr>
              <a:t>与基因之间的联系。</a:t>
            </a: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b="1" dirty="0">
                <a:solidFill>
                  <a:srgbClr val="060607"/>
                </a:solidFill>
                <a:latin typeface="微软雅黑" panose="020B0503020204020204" pitchFamily="34" charset="-122"/>
                <a:ea typeface="微软雅黑" panose="020B0503020204020204" pitchFamily="34" charset="-122"/>
              </a:rPr>
              <a:t>计算策略</a:t>
            </a:r>
            <a:endParaRPr lang="en-US" altLang="zh-CN" b="1"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假设功能性 </a:t>
            </a:r>
            <a:r>
              <a:rPr lang="en-US" altLang="zh-CN" dirty="0">
                <a:solidFill>
                  <a:srgbClr val="060607"/>
                </a:solidFill>
                <a:latin typeface="微软雅黑" panose="020B0503020204020204" pitchFamily="34" charset="-122"/>
                <a:ea typeface="微软雅黑" panose="020B0503020204020204" pitchFamily="34" charset="-122"/>
              </a:rPr>
              <a:t>CRE </a:t>
            </a:r>
            <a:r>
              <a:rPr lang="zh-CN" altLang="en-US" dirty="0">
                <a:solidFill>
                  <a:srgbClr val="060607"/>
                </a:solidFill>
                <a:latin typeface="微软雅黑" panose="020B0503020204020204" pitchFamily="34" charset="-122"/>
                <a:ea typeface="微软雅黑" panose="020B0503020204020204" pitchFamily="34" charset="-122"/>
              </a:rPr>
              <a:t>在进化上是保守的，或者在全基因组关联研究确定的疾病相关基因座中富集。</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可以使用表达数量性状基因座的数据库。</a:t>
            </a:r>
            <a:endParaRPr lang="en-US" altLang="zh-CN" dirty="0">
              <a:solidFill>
                <a:srgbClr val="06060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358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C981E2-E6CE-414B-89B3-4042E20B3455}"/>
              </a:ext>
            </a:extLst>
          </p:cNvPr>
          <p:cNvSpPr>
            <a:spLocks noGrp="1"/>
          </p:cNvSpPr>
          <p:nvPr>
            <p:ph type="sldNum" sz="quarter" idx="12"/>
          </p:nvPr>
        </p:nvSpPr>
        <p:spPr/>
        <p:txBody>
          <a:bodyPr/>
          <a:lstStyle/>
          <a:p>
            <a:fld id="{DF849393-7876-44FF-8BC7-6C3A91957E85}" type="slidenum">
              <a:rPr lang="zh-CN" altLang="en-US" smtClean="0"/>
              <a:t>24</a:t>
            </a:fld>
            <a:endParaRPr lang="zh-CN" altLang="en-US"/>
          </a:p>
        </p:txBody>
      </p:sp>
      <p:sp>
        <p:nvSpPr>
          <p:cNvPr id="7" name="标题 2">
            <a:extLst>
              <a:ext uri="{FF2B5EF4-FFF2-40B4-BE49-F238E27FC236}">
                <a16:creationId xmlns:a16="http://schemas.microsoft.com/office/drawing/2014/main" id="{E1F86A16-0C20-46D9-86B2-091A60B3C6CF}"/>
              </a:ext>
            </a:extLst>
          </p:cNvPr>
          <p:cNvSpPr txBox="1">
            <a:spLocks/>
          </p:cNvSpPr>
          <p:nvPr/>
        </p:nvSpPr>
        <p:spPr>
          <a:xfrm>
            <a:off x="831850" y="1709738"/>
            <a:ext cx="11449488"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第一节：转录组学分析案例和公共数据库资源</a:t>
            </a:r>
          </a:p>
        </p:txBody>
      </p:sp>
    </p:spTree>
    <p:extLst>
      <p:ext uri="{BB962C8B-B14F-4D97-AF65-F5344CB8AC3E}">
        <p14:creationId xmlns:p14="http://schemas.microsoft.com/office/powerpoint/2010/main" val="666215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A5F4-0C02-49AC-8263-87ACEC3B4EF0}"/>
              </a:ext>
            </a:extLst>
          </p:cNvPr>
          <p:cNvSpPr>
            <a:spLocks noGrp="1"/>
          </p:cNvSpPr>
          <p:nvPr>
            <p:ph type="title" idx="4294967295"/>
          </p:nvPr>
        </p:nvSpPr>
        <p:spPr>
          <a:xfrm>
            <a:off x="319597" y="168382"/>
            <a:ext cx="4953740" cy="889000"/>
          </a:xfrm>
        </p:spPr>
        <p:txBody>
          <a:bodyPr>
            <a:normAutofit/>
          </a:bodyPr>
          <a:lstStyle/>
          <a:p>
            <a:r>
              <a:rPr lang="zh-CN" altLang="en-US" dirty="0"/>
              <a:t>转录组学公共资源</a:t>
            </a:r>
          </a:p>
        </p:txBody>
      </p:sp>
      <p:sp>
        <p:nvSpPr>
          <p:cNvPr id="3" name="矩形 2">
            <a:extLst>
              <a:ext uri="{FF2B5EF4-FFF2-40B4-BE49-F238E27FC236}">
                <a16:creationId xmlns:a16="http://schemas.microsoft.com/office/drawing/2014/main" id="{A303049A-0C79-4CE5-970F-05522D8F7C08}"/>
              </a:ext>
            </a:extLst>
          </p:cNvPr>
          <p:cNvSpPr/>
          <p:nvPr/>
        </p:nvSpPr>
        <p:spPr>
          <a:xfrm>
            <a:off x="1377998" y="1268760"/>
            <a:ext cx="4045146" cy="369332"/>
          </a:xfrm>
          <a:prstGeom prst="rect">
            <a:avLst/>
          </a:prstGeom>
        </p:spPr>
        <p:txBody>
          <a:bodyPr wrap="none">
            <a:spAutoFit/>
          </a:bodyPr>
          <a:lstStyle/>
          <a:p>
            <a:r>
              <a:rPr lang="en-US" altLang="zh-CN" dirty="0">
                <a:highlight>
                  <a:srgbClr val="FFFF00"/>
                </a:highlight>
                <a:latin typeface="微软雅黑" panose="020B0503020204020204" pitchFamily="34" charset="-122"/>
                <a:ea typeface="微软雅黑" panose="020B0503020204020204" pitchFamily="34" charset="-122"/>
              </a:rPr>
              <a:t>https://www.ncbi.nlm.nih.gov/geo/</a:t>
            </a:r>
            <a:endParaRPr lang="zh-CN" altLang="en-US" dirty="0">
              <a:highlight>
                <a:srgbClr val="FFFF00"/>
              </a:highlight>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CF6607D4-A5F6-49BE-8DAC-365ABC3AFF9F}"/>
              </a:ext>
            </a:extLst>
          </p:cNvPr>
          <p:cNvSpPr/>
          <p:nvPr/>
        </p:nvSpPr>
        <p:spPr>
          <a:xfrm>
            <a:off x="6096000" y="1268760"/>
            <a:ext cx="5284588" cy="369332"/>
          </a:xfrm>
          <a:prstGeom prst="rect">
            <a:avLst/>
          </a:prstGeom>
        </p:spPr>
        <p:txBody>
          <a:bodyPr wrap="none">
            <a:spAutoFit/>
          </a:bodyPr>
          <a:lstStyle/>
          <a:p>
            <a:r>
              <a:rPr lang="en-US" altLang="zh-CN" dirty="0">
                <a:highlight>
                  <a:srgbClr val="FFFF00"/>
                </a:highlight>
                <a:latin typeface="微软雅黑" panose="020B0503020204020204" pitchFamily="34" charset="-122"/>
                <a:ea typeface="微软雅黑" panose="020B0503020204020204" pitchFamily="34" charset="-122"/>
              </a:rPr>
              <a:t>https://www.ebi.ac.uk/biostudies/arrayexpress</a:t>
            </a:r>
            <a:endParaRPr lang="zh-CN" altLang="en-US" dirty="0">
              <a:highlight>
                <a:srgbClr val="FFFF00"/>
              </a:highlight>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E8A0409-F3DE-4BE3-B785-030236CF2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47" y="2077375"/>
            <a:ext cx="5127734" cy="3511866"/>
          </a:xfrm>
          <a:prstGeom prst="rect">
            <a:avLst/>
          </a:prstGeom>
        </p:spPr>
      </p:pic>
      <p:pic>
        <p:nvPicPr>
          <p:cNvPr id="10" name="图片 9">
            <a:extLst>
              <a:ext uri="{FF2B5EF4-FFF2-40B4-BE49-F238E27FC236}">
                <a16:creationId xmlns:a16="http://schemas.microsoft.com/office/drawing/2014/main" id="{8D2D52F4-A1E5-487C-B169-39718D495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587" y="2077376"/>
            <a:ext cx="5966466" cy="3764132"/>
          </a:xfrm>
          <a:prstGeom prst="rect">
            <a:avLst/>
          </a:prstGeom>
        </p:spPr>
      </p:pic>
    </p:spTree>
    <p:extLst>
      <p:ext uri="{BB962C8B-B14F-4D97-AF65-F5344CB8AC3E}">
        <p14:creationId xmlns:p14="http://schemas.microsoft.com/office/powerpoint/2010/main" val="1731656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A6213CB-6C7D-456F-8E93-AEEBED8D7CE2}"/>
              </a:ext>
            </a:extLst>
          </p:cNvPr>
          <p:cNvSpPr>
            <a:spLocks noGrp="1"/>
          </p:cNvSpPr>
          <p:nvPr>
            <p:ph type="title"/>
          </p:nvPr>
        </p:nvSpPr>
        <p:spPr>
          <a:xfrm>
            <a:off x="199836" y="18255"/>
            <a:ext cx="11992164" cy="986075"/>
          </a:xfrm>
        </p:spPr>
        <p:txBody>
          <a:bodyPr>
            <a:normAutofit/>
          </a:bodyPr>
          <a:lstStyle/>
          <a:p>
            <a:r>
              <a:rPr lang="zh-CN" altLang="en-US" sz="4000" dirty="0"/>
              <a:t>正常组织转录组学知识库：</a:t>
            </a:r>
            <a:r>
              <a:rPr lang="en-US" altLang="zh-CN" sz="4000" dirty="0" err="1"/>
              <a:t>GTEx</a:t>
            </a:r>
            <a:endParaRPr lang="zh-CN" altLang="en-US" sz="4000" dirty="0"/>
          </a:p>
        </p:txBody>
      </p:sp>
      <p:sp>
        <p:nvSpPr>
          <p:cNvPr id="2" name="矩形 1">
            <a:extLst>
              <a:ext uri="{FF2B5EF4-FFF2-40B4-BE49-F238E27FC236}">
                <a16:creationId xmlns:a16="http://schemas.microsoft.com/office/drawing/2014/main" id="{01AA618F-35A4-4E31-BECA-1790E244DE37}"/>
              </a:ext>
            </a:extLst>
          </p:cNvPr>
          <p:cNvSpPr/>
          <p:nvPr/>
        </p:nvSpPr>
        <p:spPr>
          <a:xfrm>
            <a:off x="695400" y="1004888"/>
            <a:ext cx="3914148" cy="369332"/>
          </a:xfrm>
          <a:prstGeom prst="rect">
            <a:avLst/>
          </a:prstGeom>
        </p:spPr>
        <p:txBody>
          <a:bodyPr wrap="none">
            <a:spAutoFit/>
          </a:bodyPr>
          <a:lstStyle/>
          <a:p>
            <a:r>
              <a:rPr lang="en-US" altLang="zh-CN" dirty="0">
                <a:highlight>
                  <a:srgbClr val="FFFF00"/>
                </a:highlight>
                <a:latin typeface="微软雅黑" panose="020B0503020204020204" pitchFamily="34" charset="-122"/>
                <a:ea typeface="微软雅黑" panose="020B0503020204020204" pitchFamily="34" charset="-122"/>
              </a:rPr>
              <a:t>http://www.gtexportal.org/home/</a:t>
            </a:r>
            <a:endParaRPr lang="zh-CN" altLang="en-US" dirty="0">
              <a:highlight>
                <a:srgbClr val="FFFF00"/>
              </a:highligh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0A28CF8-8830-4428-A706-64929669CB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679" y="1374778"/>
            <a:ext cx="4919892" cy="2711014"/>
          </a:xfrm>
          <a:prstGeom prst="rect">
            <a:avLst/>
          </a:prstGeom>
        </p:spPr>
      </p:pic>
      <p:sp>
        <p:nvSpPr>
          <p:cNvPr id="7" name="矩形 6">
            <a:extLst>
              <a:ext uri="{FF2B5EF4-FFF2-40B4-BE49-F238E27FC236}">
                <a16:creationId xmlns:a16="http://schemas.microsoft.com/office/drawing/2014/main" id="{3F842EAC-7C1F-4982-972A-8BA1E1501ECE}"/>
              </a:ext>
            </a:extLst>
          </p:cNvPr>
          <p:cNvSpPr/>
          <p:nvPr/>
        </p:nvSpPr>
        <p:spPr>
          <a:xfrm>
            <a:off x="6137278" y="1004888"/>
            <a:ext cx="3593588"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latin typeface="微软雅黑" panose="020B0503020204020204" pitchFamily="34" charset="-122"/>
                <a:ea typeface="微软雅黑" panose="020B0503020204020204" pitchFamily="34" charset="-122"/>
                <a:cs typeface="Arial" panose="020B0604020202020204" pitchFamily="34" charset="0"/>
              </a:rPr>
              <a:t>正常人群队列</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a:latin typeface="微软雅黑" panose="020B0503020204020204" pitchFamily="34" charset="-122"/>
                <a:ea typeface="微软雅黑" panose="020B0503020204020204" pitchFamily="34" charset="-122"/>
                <a:cs typeface="Arial" panose="020B0604020202020204" pitchFamily="34" charset="0"/>
              </a:rPr>
              <a:t>可查询：</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panose="020B0604020202020204" pitchFamily="34" charset="0"/>
              </a:rPr>
              <a:t>基因</a:t>
            </a:r>
            <a:r>
              <a:rPr lang="en-US" altLang="zh-CN" dirty="0">
                <a:latin typeface="微软雅黑" panose="020B0503020204020204" pitchFamily="34" charset="-122"/>
                <a:ea typeface="微软雅黑" panose="020B0503020204020204" pitchFamily="34" charset="-122"/>
                <a:cs typeface="Arial" panose="020B0604020202020204" pitchFamily="34" charset="0"/>
              </a:rPr>
              <a:t>/</a:t>
            </a:r>
            <a:r>
              <a:rPr lang="zh-CN" altLang="en-US" dirty="0">
                <a:latin typeface="微软雅黑" panose="020B0503020204020204" pitchFamily="34" charset="-122"/>
                <a:ea typeface="微软雅黑" panose="020B0503020204020204" pitchFamily="34" charset="-122"/>
                <a:cs typeface="Arial" panose="020B0604020202020204" pitchFamily="34" charset="0"/>
              </a:rPr>
              <a:t>转录本</a:t>
            </a:r>
            <a:r>
              <a:rPr lang="en-US" altLang="zh-CN" dirty="0">
                <a:latin typeface="微软雅黑" panose="020B0503020204020204" pitchFamily="34" charset="-122"/>
                <a:ea typeface="微软雅黑" panose="020B0503020204020204" pitchFamily="34" charset="-122"/>
                <a:cs typeface="Arial" panose="020B0604020202020204" pitchFamily="34" charset="0"/>
              </a:rPr>
              <a:t> </a:t>
            </a:r>
            <a:r>
              <a:rPr lang="zh-CN" altLang="en-US" dirty="0">
                <a:latin typeface="微软雅黑" panose="020B0503020204020204" pitchFamily="34" charset="-122"/>
                <a:ea typeface="微软雅黑" panose="020B0503020204020204" pitchFamily="34" charset="-122"/>
                <a:cs typeface="Arial" panose="020B0604020202020204" pitchFamily="34" charset="0"/>
              </a:rPr>
              <a:t>组织特异性表达</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panose="020B0604020202020204" pitchFamily="34" charset="0"/>
              </a:rPr>
              <a:t>每个外显子组织特异性表达</a:t>
            </a:r>
            <a:endParaRPr lang="en-US" altLang="zh-CN"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panose="020B0604020202020204" pitchFamily="34" charset="0"/>
              </a:rPr>
              <a:t>组织特异性 </a:t>
            </a:r>
            <a:r>
              <a:rPr lang="en-US" altLang="zh-CN" dirty="0" err="1">
                <a:latin typeface="微软雅黑" panose="020B0503020204020204" pitchFamily="34" charset="-122"/>
                <a:ea typeface="微软雅黑" panose="020B0503020204020204" pitchFamily="34" charset="-122"/>
                <a:cs typeface="Arial" panose="020B0604020202020204" pitchFamily="34" charset="0"/>
              </a:rPr>
              <a:t>eQTL</a:t>
            </a:r>
            <a:r>
              <a:rPr lang="en-US" altLang="zh-CN" dirty="0">
                <a:latin typeface="微软雅黑" panose="020B0503020204020204" pitchFamily="34" charset="-122"/>
                <a:ea typeface="微软雅黑" panose="020B0503020204020204" pitchFamily="34" charset="-122"/>
                <a:cs typeface="Arial" panose="020B0604020202020204" pitchFamily="34" charset="0"/>
              </a:rPr>
              <a:t> </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9" name="图片 8">
            <a:extLst>
              <a:ext uri="{FF2B5EF4-FFF2-40B4-BE49-F238E27FC236}">
                <a16:creationId xmlns:a16="http://schemas.microsoft.com/office/drawing/2014/main" id="{526B712A-A3FB-4C42-8EBF-4CA48D7B68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7278" y="2636912"/>
            <a:ext cx="5095208" cy="2358060"/>
          </a:xfrm>
          <a:prstGeom prst="rect">
            <a:avLst/>
          </a:prstGeom>
          <a:ln>
            <a:solidFill>
              <a:schemeClr val="tx1"/>
            </a:solidFill>
          </a:ln>
        </p:spPr>
      </p:pic>
      <p:pic>
        <p:nvPicPr>
          <p:cNvPr id="11" name="图片 10">
            <a:extLst>
              <a:ext uri="{FF2B5EF4-FFF2-40B4-BE49-F238E27FC236}">
                <a16:creationId xmlns:a16="http://schemas.microsoft.com/office/drawing/2014/main" id="{64A1925E-9EA9-46FE-912B-50BF21BD93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8360" y="5134577"/>
            <a:ext cx="5794716" cy="1383928"/>
          </a:xfrm>
          <a:prstGeom prst="rect">
            <a:avLst/>
          </a:prstGeom>
          <a:ln>
            <a:solidFill>
              <a:schemeClr val="tx1"/>
            </a:solidFill>
          </a:ln>
        </p:spPr>
      </p:pic>
      <p:pic>
        <p:nvPicPr>
          <p:cNvPr id="13" name="图片 12">
            <a:extLst>
              <a:ext uri="{FF2B5EF4-FFF2-40B4-BE49-F238E27FC236}">
                <a16:creationId xmlns:a16="http://schemas.microsoft.com/office/drawing/2014/main" id="{F09A6B9F-A204-48ED-A4D7-D506C3BF83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671" y="1982541"/>
            <a:ext cx="5621052" cy="3012431"/>
          </a:xfrm>
          <a:prstGeom prst="rect">
            <a:avLst/>
          </a:prstGeom>
          <a:ln>
            <a:solidFill>
              <a:schemeClr val="tx1"/>
            </a:solidFill>
          </a:ln>
        </p:spPr>
      </p:pic>
      <p:pic>
        <p:nvPicPr>
          <p:cNvPr id="15" name="图片 14">
            <a:extLst>
              <a:ext uri="{FF2B5EF4-FFF2-40B4-BE49-F238E27FC236}">
                <a16:creationId xmlns:a16="http://schemas.microsoft.com/office/drawing/2014/main" id="{99333373-2699-4E39-9E76-F1EB380766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708" y="5063445"/>
            <a:ext cx="2352609" cy="1602415"/>
          </a:xfrm>
          <a:prstGeom prst="rect">
            <a:avLst/>
          </a:prstGeom>
          <a:ln>
            <a:solidFill>
              <a:schemeClr val="tx1"/>
            </a:solidFill>
          </a:ln>
        </p:spPr>
      </p:pic>
    </p:spTree>
    <p:extLst>
      <p:ext uri="{BB962C8B-B14F-4D97-AF65-F5344CB8AC3E}">
        <p14:creationId xmlns:p14="http://schemas.microsoft.com/office/powerpoint/2010/main" val="81160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669D6-D859-406C-9E47-0EF182C4D749}"/>
              </a:ext>
            </a:extLst>
          </p:cNvPr>
          <p:cNvSpPr>
            <a:spLocks noGrp="1"/>
          </p:cNvSpPr>
          <p:nvPr>
            <p:ph type="title"/>
          </p:nvPr>
        </p:nvSpPr>
        <p:spPr/>
        <p:txBody>
          <a:bodyPr/>
          <a:lstStyle/>
          <a:p>
            <a:r>
              <a:rPr lang="en-US" altLang="zh-CN" dirty="0" err="1"/>
              <a:t>GTEx</a:t>
            </a:r>
            <a:r>
              <a:rPr lang="en-US" altLang="zh-CN" dirty="0"/>
              <a:t> v8 </a:t>
            </a:r>
            <a:r>
              <a:rPr lang="zh-CN" altLang="en-US" dirty="0"/>
              <a:t>研究概览</a:t>
            </a:r>
          </a:p>
        </p:txBody>
      </p:sp>
      <p:sp>
        <p:nvSpPr>
          <p:cNvPr id="4" name="灯片编号占位符 3">
            <a:extLst>
              <a:ext uri="{FF2B5EF4-FFF2-40B4-BE49-F238E27FC236}">
                <a16:creationId xmlns:a16="http://schemas.microsoft.com/office/drawing/2014/main" id="{5EEE870F-02E5-4AAE-A9C4-A735CD6CB5FC}"/>
              </a:ext>
            </a:extLst>
          </p:cNvPr>
          <p:cNvSpPr>
            <a:spLocks noGrp="1"/>
          </p:cNvSpPr>
          <p:nvPr>
            <p:ph type="sldNum" sz="quarter" idx="12"/>
          </p:nvPr>
        </p:nvSpPr>
        <p:spPr/>
        <p:txBody>
          <a:bodyPr/>
          <a:lstStyle/>
          <a:p>
            <a:fld id="{DF849393-7876-44FF-8BC7-6C3A91957E85}" type="slidenum">
              <a:rPr lang="zh-CN" altLang="en-US" smtClean="0"/>
              <a:t>27</a:t>
            </a:fld>
            <a:endParaRPr lang="zh-CN" altLang="en-US"/>
          </a:p>
        </p:txBody>
      </p:sp>
      <p:pic>
        <p:nvPicPr>
          <p:cNvPr id="5" name="图片 4">
            <a:extLst>
              <a:ext uri="{FF2B5EF4-FFF2-40B4-BE49-F238E27FC236}">
                <a16:creationId xmlns:a16="http://schemas.microsoft.com/office/drawing/2014/main" id="{916E202F-BC6E-4A8B-AC32-37FA529F5AC2}"/>
              </a:ext>
            </a:extLst>
          </p:cNvPr>
          <p:cNvPicPr>
            <a:picLocks noChangeAspect="1"/>
          </p:cNvPicPr>
          <p:nvPr/>
        </p:nvPicPr>
        <p:blipFill>
          <a:blip r:embed="rId2"/>
          <a:stretch>
            <a:fillRect/>
          </a:stretch>
        </p:blipFill>
        <p:spPr>
          <a:xfrm>
            <a:off x="640171" y="1137129"/>
            <a:ext cx="6774767" cy="5425910"/>
          </a:xfrm>
          <a:prstGeom prst="rect">
            <a:avLst/>
          </a:prstGeom>
        </p:spPr>
      </p:pic>
      <p:sp>
        <p:nvSpPr>
          <p:cNvPr id="6" name="矩形 5">
            <a:extLst>
              <a:ext uri="{FF2B5EF4-FFF2-40B4-BE49-F238E27FC236}">
                <a16:creationId xmlns:a16="http://schemas.microsoft.com/office/drawing/2014/main" id="{3D11CCF3-4404-4AEF-BA90-5051344D9876}"/>
              </a:ext>
            </a:extLst>
          </p:cNvPr>
          <p:cNvSpPr/>
          <p:nvPr/>
        </p:nvSpPr>
        <p:spPr>
          <a:xfrm>
            <a:off x="5906609" y="6308079"/>
            <a:ext cx="6096000" cy="461665"/>
          </a:xfrm>
          <a:prstGeom prst="rect">
            <a:avLst/>
          </a:prstGeom>
        </p:spPr>
        <p:txBody>
          <a:bodyPr>
            <a:spAutoFit/>
          </a:bodyPr>
          <a:lstStyle/>
          <a:p>
            <a:r>
              <a:rPr lang="en-US" altLang="zh-CN" sz="1200" dirty="0" err="1">
                <a:solidFill>
                  <a:srgbClr val="222222"/>
                </a:solidFill>
                <a:latin typeface="Arial" panose="020B0604020202020204" pitchFamily="34" charset="0"/>
              </a:rPr>
              <a:t>GTEx</a:t>
            </a:r>
            <a:r>
              <a:rPr lang="en-US" altLang="zh-CN" sz="1200" dirty="0">
                <a:solidFill>
                  <a:srgbClr val="222222"/>
                </a:solidFill>
                <a:latin typeface="Arial" panose="020B0604020202020204" pitchFamily="34" charset="0"/>
              </a:rPr>
              <a:t> Consortium. "The </a:t>
            </a:r>
            <a:r>
              <a:rPr lang="en-US" altLang="zh-CN" sz="1200" dirty="0" err="1">
                <a:solidFill>
                  <a:srgbClr val="222222"/>
                </a:solidFill>
                <a:latin typeface="Arial" panose="020B0604020202020204" pitchFamily="34" charset="0"/>
              </a:rPr>
              <a:t>GTEx</a:t>
            </a:r>
            <a:r>
              <a:rPr lang="en-US" altLang="zh-CN" sz="1200" dirty="0">
                <a:solidFill>
                  <a:srgbClr val="222222"/>
                </a:solidFill>
                <a:latin typeface="Arial" panose="020B0604020202020204" pitchFamily="34" charset="0"/>
              </a:rPr>
              <a:t> Consortium atlas of genetic regulatory effects across human tissues." </a:t>
            </a:r>
            <a:r>
              <a:rPr lang="en-US" altLang="zh-CN" sz="1200" i="1" dirty="0">
                <a:solidFill>
                  <a:srgbClr val="222222"/>
                </a:solidFill>
                <a:latin typeface="Arial" panose="020B0604020202020204" pitchFamily="34" charset="0"/>
              </a:rPr>
              <a:t>Science</a:t>
            </a:r>
            <a:r>
              <a:rPr lang="en-US" altLang="zh-CN" sz="1200" dirty="0">
                <a:solidFill>
                  <a:srgbClr val="222222"/>
                </a:solidFill>
                <a:latin typeface="Arial" panose="020B0604020202020204" pitchFamily="34" charset="0"/>
              </a:rPr>
              <a:t> 369.6509 (2020): 1318-1330.</a:t>
            </a:r>
            <a:endParaRPr lang="zh-CN" altLang="en-US" sz="1200" dirty="0"/>
          </a:p>
        </p:txBody>
      </p:sp>
    </p:spTree>
    <p:extLst>
      <p:ext uri="{BB962C8B-B14F-4D97-AF65-F5344CB8AC3E}">
        <p14:creationId xmlns:p14="http://schemas.microsoft.com/office/powerpoint/2010/main" val="3052787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9E063-8DAD-4F5E-8B56-5A7A4E48C954}"/>
              </a:ext>
            </a:extLst>
          </p:cNvPr>
          <p:cNvSpPr>
            <a:spLocks noGrp="1"/>
          </p:cNvSpPr>
          <p:nvPr>
            <p:ph type="title"/>
          </p:nvPr>
        </p:nvSpPr>
        <p:spPr/>
        <p:txBody>
          <a:bodyPr/>
          <a:lstStyle/>
          <a:p>
            <a:r>
              <a:rPr lang="en-US" altLang="zh-CN" dirty="0" err="1"/>
              <a:t>GTEx</a:t>
            </a:r>
            <a:r>
              <a:rPr lang="zh-CN" altLang="en-US" dirty="0"/>
              <a:t>系列论文</a:t>
            </a:r>
          </a:p>
        </p:txBody>
      </p:sp>
      <p:sp>
        <p:nvSpPr>
          <p:cNvPr id="7" name="矩形 6">
            <a:extLst>
              <a:ext uri="{FF2B5EF4-FFF2-40B4-BE49-F238E27FC236}">
                <a16:creationId xmlns:a16="http://schemas.microsoft.com/office/drawing/2014/main" id="{C9A0276C-CDA0-4605-BAAA-6298557F80C5}"/>
              </a:ext>
            </a:extLst>
          </p:cNvPr>
          <p:cNvSpPr/>
          <p:nvPr/>
        </p:nvSpPr>
        <p:spPr>
          <a:xfrm>
            <a:off x="323001" y="1062561"/>
            <a:ext cx="5872917" cy="369332"/>
          </a:xfrm>
          <a:prstGeom prst="rect">
            <a:avLst/>
          </a:prstGeom>
        </p:spPr>
        <p:txBody>
          <a:bodyPr wrap="square">
            <a:spAutoFit/>
          </a:bodyPr>
          <a:lstStyle/>
          <a:p>
            <a:pPr lvl="0">
              <a:defRPr/>
            </a:pPr>
            <a:r>
              <a:rPr lang="en-US" altLang="zh-CN" dirty="0">
                <a:highlight>
                  <a:srgbClr val="FFFF00"/>
                </a:highlight>
                <a:latin typeface="微软雅黑" panose="020B0503020204020204" pitchFamily="34" charset="-122"/>
                <a:ea typeface="微软雅黑" panose="020B0503020204020204" pitchFamily="34" charset="-122"/>
              </a:rPr>
              <a:t>https://science.sciencemag.org/content/369/6509</a:t>
            </a:r>
            <a:endParaRPr lang="zh-CN" altLang="en-US" dirty="0">
              <a:highlight>
                <a:srgbClr val="FFFF00"/>
              </a:highlight>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1D40D9D-2233-44F7-8E38-C3C7E59556D9}"/>
              </a:ext>
            </a:extLst>
          </p:cNvPr>
          <p:cNvSpPr/>
          <p:nvPr/>
        </p:nvSpPr>
        <p:spPr>
          <a:xfrm>
            <a:off x="6531820" y="819979"/>
            <a:ext cx="5328592"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latin typeface="微软雅黑" panose="020B0503020204020204" pitchFamily="34" charset="-122"/>
                <a:ea typeface="微软雅黑" panose="020B0503020204020204" pitchFamily="34" charset="-122"/>
                <a:cs typeface="Arial" panose="020B0604020202020204" pitchFamily="34" charset="0"/>
              </a:rPr>
              <a:t>正常人群转录组大队列对临床遗传学研究可以带来什么样的帮助？</a:t>
            </a:r>
          </a:p>
        </p:txBody>
      </p:sp>
      <p:pic>
        <p:nvPicPr>
          <p:cNvPr id="8" name="图片 7">
            <a:extLst>
              <a:ext uri="{FF2B5EF4-FFF2-40B4-BE49-F238E27FC236}">
                <a16:creationId xmlns:a16="http://schemas.microsoft.com/office/drawing/2014/main" id="{7C2B26F9-249A-4D4C-A701-62023C316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1604810"/>
            <a:ext cx="2816357" cy="3419488"/>
          </a:xfrm>
          <a:prstGeom prst="rect">
            <a:avLst/>
          </a:prstGeom>
        </p:spPr>
      </p:pic>
      <p:pic>
        <p:nvPicPr>
          <p:cNvPr id="10" name="图片 9">
            <a:extLst>
              <a:ext uri="{FF2B5EF4-FFF2-40B4-BE49-F238E27FC236}">
                <a16:creationId xmlns:a16="http://schemas.microsoft.com/office/drawing/2014/main" id="{25267C0E-BE25-4BEE-AAAC-881F20B1121B}"/>
              </a:ext>
            </a:extLst>
          </p:cNvPr>
          <p:cNvPicPr>
            <a:picLocks noChangeAspect="1"/>
          </p:cNvPicPr>
          <p:nvPr/>
        </p:nvPicPr>
        <p:blipFill rotWithShape="1">
          <a:blip r:embed="rId4">
            <a:extLst>
              <a:ext uri="{28A0092B-C50C-407E-A947-70E740481C1C}">
                <a14:useLocalDpi xmlns:a14="http://schemas.microsoft.com/office/drawing/2010/main" val="0"/>
              </a:ext>
            </a:extLst>
          </a:blip>
          <a:srcRect t="29942"/>
          <a:stretch/>
        </p:blipFill>
        <p:spPr>
          <a:xfrm>
            <a:off x="3007701" y="1847211"/>
            <a:ext cx="3448339" cy="3203239"/>
          </a:xfrm>
          <a:prstGeom prst="rect">
            <a:avLst/>
          </a:prstGeom>
        </p:spPr>
      </p:pic>
      <p:sp>
        <p:nvSpPr>
          <p:cNvPr id="12" name="矩形 11">
            <a:extLst>
              <a:ext uri="{FF2B5EF4-FFF2-40B4-BE49-F238E27FC236}">
                <a16:creationId xmlns:a16="http://schemas.microsoft.com/office/drawing/2014/main" id="{0D17B220-4F58-4172-AA67-9100FB90CA73}"/>
              </a:ext>
            </a:extLst>
          </p:cNvPr>
          <p:cNvSpPr/>
          <p:nvPr/>
        </p:nvSpPr>
        <p:spPr>
          <a:xfrm>
            <a:off x="6531820" y="1604810"/>
            <a:ext cx="5328592" cy="41935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panose="020B0604020202020204" pitchFamily="34" charset="0"/>
              </a:rPr>
              <a:t>研究性别对基因表达谱的影响 </a:t>
            </a:r>
            <a:r>
              <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可辅助研究在男女中存在差异表现疾病的分子机制</a:t>
            </a:r>
            <a:endPar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通过转录组数据研究罕见变异的致病性</a:t>
            </a:r>
            <a:endPar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影响转录本表达</a:t>
            </a:r>
            <a:endPar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影响剪切</a:t>
            </a:r>
            <a:endPar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发生</a:t>
            </a:r>
            <a:r>
              <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allele-specific</a:t>
            </a: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表达</a:t>
            </a:r>
            <a:endPar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lvl="1">
              <a:lnSpc>
                <a:spcPct val="150000"/>
              </a:lnSpc>
            </a:pP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以及它们的组织特异性表达</a:t>
            </a:r>
            <a:endPar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可研究不同组织中端粒长度是否随年龄发生改变 </a:t>
            </a:r>
            <a:r>
              <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辅助研究衰老、以及和端粒改变关联的疾病 </a:t>
            </a:r>
            <a:r>
              <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慢性病</a:t>
            </a:r>
            <a:r>
              <a:rPr lang="en-US" altLang="zh-CN"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83763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DA5F4-0C02-49AC-8263-87ACEC3B4EF0}"/>
              </a:ext>
            </a:extLst>
          </p:cNvPr>
          <p:cNvSpPr>
            <a:spLocks noGrp="1"/>
          </p:cNvSpPr>
          <p:nvPr>
            <p:ph type="title" idx="4294967295"/>
          </p:nvPr>
        </p:nvSpPr>
        <p:spPr>
          <a:xfrm>
            <a:off x="319597" y="168382"/>
            <a:ext cx="4953740" cy="889000"/>
          </a:xfrm>
        </p:spPr>
        <p:txBody>
          <a:bodyPr>
            <a:normAutofit fontScale="90000"/>
          </a:bodyPr>
          <a:lstStyle/>
          <a:p>
            <a:r>
              <a:rPr lang="zh-CN" altLang="en-US" dirty="0"/>
              <a:t>特定组织大数据平台</a:t>
            </a:r>
          </a:p>
        </p:txBody>
      </p:sp>
      <p:sp>
        <p:nvSpPr>
          <p:cNvPr id="3" name="矩形 2">
            <a:extLst>
              <a:ext uri="{FF2B5EF4-FFF2-40B4-BE49-F238E27FC236}">
                <a16:creationId xmlns:a16="http://schemas.microsoft.com/office/drawing/2014/main" id="{A303049A-0C79-4CE5-970F-05522D8F7C08}"/>
              </a:ext>
            </a:extLst>
          </p:cNvPr>
          <p:cNvSpPr/>
          <p:nvPr/>
        </p:nvSpPr>
        <p:spPr>
          <a:xfrm>
            <a:off x="1919536" y="1268760"/>
            <a:ext cx="3120085" cy="369332"/>
          </a:xfrm>
          <a:prstGeom prst="rect">
            <a:avLst/>
          </a:prstGeom>
        </p:spPr>
        <p:txBody>
          <a:bodyPr wrap="none">
            <a:spAutoFit/>
          </a:bodyPr>
          <a:lstStyle/>
          <a:p>
            <a:r>
              <a:rPr lang="zh-CN" altLang="en-US" dirty="0">
                <a:highlight>
                  <a:srgbClr val="FFFF00"/>
                </a:highlight>
                <a:latin typeface="微软雅黑" panose="020B0503020204020204" pitchFamily="34" charset="-122"/>
                <a:ea typeface="微软雅黑" panose="020B0503020204020204" pitchFamily="34" charset="-122"/>
              </a:rPr>
              <a:t>http://www.brainspan.org/</a:t>
            </a:r>
          </a:p>
        </p:txBody>
      </p:sp>
      <p:sp>
        <p:nvSpPr>
          <p:cNvPr id="4" name="矩形 3">
            <a:extLst>
              <a:ext uri="{FF2B5EF4-FFF2-40B4-BE49-F238E27FC236}">
                <a16:creationId xmlns:a16="http://schemas.microsoft.com/office/drawing/2014/main" id="{CF6607D4-A5F6-49BE-8DAC-365ABC3AFF9F}"/>
              </a:ext>
            </a:extLst>
          </p:cNvPr>
          <p:cNvSpPr/>
          <p:nvPr/>
        </p:nvSpPr>
        <p:spPr>
          <a:xfrm>
            <a:off x="7248128" y="1268760"/>
            <a:ext cx="3104183" cy="369332"/>
          </a:xfrm>
          <a:prstGeom prst="rect">
            <a:avLst/>
          </a:prstGeom>
        </p:spPr>
        <p:txBody>
          <a:bodyPr wrap="none">
            <a:spAutoFit/>
          </a:bodyPr>
          <a:lstStyle/>
          <a:p>
            <a:r>
              <a:rPr lang="en-US" altLang="zh-CN" dirty="0">
                <a:highlight>
                  <a:srgbClr val="FFFF00"/>
                </a:highlight>
                <a:latin typeface="微软雅黑" panose="020B0503020204020204" pitchFamily="34" charset="-122"/>
                <a:ea typeface="微软雅黑" panose="020B0503020204020204" pitchFamily="34" charset="-122"/>
              </a:rPr>
              <a:t>https://www.lungmap.net/</a:t>
            </a:r>
            <a:endParaRPr lang="zh-CN" altLang="en-US" dirty="0">
              <a:highlight>
                <a:srgbClr val="FFFF00"/>
              </a:highligh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DAB3F4D-AE71-4267-942E-4D2DE8873E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934" y="2060848"/>
            <a:ext cx="5240289" cy="3070397"/>
          </a:xfrm>
          <a:prstGeom prst="rect">
            <a:avLst/>
          </a:prstGeom>
          <a:ln>
            <a:solidFill>
              <a:schemeClr val="bg1">
                <a:lumMod val="75000"/>
              </a:schemeClr>
            </a:solidFill>
          </a:ln>
        </p:spPr>
      </p:pic>
      <p:pic>
        <p:nvPicPr>
          <p:cNvPr id="8" name="图片 7">
            <a:extLst>
              <a:ext uri="{FF2B5EF4-FFF2-40B4-BE49-F238E27FC236}">
                <a16:creationId xmlns:a16="http://schemas.microsoft.com/office/drawing/2014/main" id="{773ABC3C-1C07-4E12-8512-FA97829CC7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0803" y="2060848"/>
            <a:ext cx="5403626" cy="4365104"/>
          </a:xfrm>
          <a:prstGeom prst="rect">
            <a:avLst/>
          </a:prstGeom>
          <a:ln>
            <a:solidFill>
              <a:schemeClr val="bg1">
                <a:lumMod val="75000"/>
              </a:schemeClr>
            </a:solidFill>
          </a:ln>
        </p:spPr>
      </p:pic>
    </p:spTree>
    <p:extLst>
      <p:ext uri="{BB962C8B-B14F-4D97-AF65-F5344CB8AC3E}">
        <p14:creationId xmlns:p14="http://schemas.microsoft.com/office/powerpoint/2010/main" val="323401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C981E2-E6CE-414B-89B3-4042E20B3455}"/>
              </a:ext>
            </a:extLst>
          </p:cNvPr>
          <p:cNvSpPr>
            <a:spLocks noGrp="1"/>
          </p:cNvSpPr>
          <p:nvPr>
            <p:ph type="sldNum" sz="quarter" idx="12"/>
          </p:nvPr>
        </p:nvSpPr>
        <p:spPr/>
        <p:txBody>
          <a:bodyPr/>
          <a:lstStyle/>
          <a:p>
            <a:fld id="{DF849393-7876-44FF-8BC7-6C3A91957E85}" type="slidenum">
              <a:rPr lang="zh-CN" altLang="en-US" smtClean="0"/>
              <a:t>3</a:t>
            </a:fld>
            <a:endParaRPr lang="zh-CN" altLang="en-US"/>
          </a:p>
        </p:txBody>
      </p:sp>
      <p:sp>
        <p:nvSpPr>
          <p:cNvPr id="7" name="标题 2">
            <a:extLst>
              <a:ext uri="{FF2B5EF4-FFF2-40B4-BE49-F238E27FC236}">
                <a16:creationId xmlns:a16="http://schemas.microsoft.com/office/drawing/2014/main" id="{E1F86A16-0C20-46D9-86B2-091A60B3C6CF}"/>
              </a:ext>
            </a:extLst>
          </p:cNvPr>
          <p:cNvSpPr txBox="1">
            <a:spLocks/>
          </p:cNvSpPr>
          <p:nvPr/>
        </p:nvSpPr>
        <p:spPr>
          <a:xfrm>
            <a:off x="831850" y="1709738"/>
            <a:ext cx="106381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4000" dirty="0"/>
              <a:t>续：单细胞转录组分析和转录调控网络</a:t>
            </a:r>
          </a:p>
        </p:txBody>
      </p:sp>
    </p:spTree>
    <p:extLst>
      <p:ext uri="{BB962C8B-B14F-4D97-AF65-F5344CB8AC3E}">
        <p14:creationId xmlns:p14="http://schemas.microsoft.com/office/powerpoint/2010/main" val="2357173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1ADC29B-5D32-8600-C99C-D15242316718}"/>
              </a:ext>
            </a:extLst>
          </p:cNvPr>
          <p:cNvSpPr>
            <a:spLocks noGrp="1"/>
          </p:cNvSpPr>
          <p:nvPr>
            <p:ph type="sldNum" sz="quarter" idx="12"/>
          </p:nvPr>
        </p:nvSpPr>
        <p:spPr/>
        <p:txBody>
          <a:bodyPr/>
          <a:lstStyle/>
          <a:p>
            <a:fld id="{DF849393-7876-44FF-8BC7-6C3A91957E85}" type="slidenum">
              <a:rPr lang="zh-CN" altLang="en-US" smtClean="0"/>
              <a:t>30</a:t>
            </a:fld>
            <a:endParaRPr lang="zh-CN" altLang="en-US"/>
          </a:p>
        </p:txBody>
      </p:sp>
      <p:sp>
        <p:nvSpPr>
          <p:cNvPr id="5" name="标题 1">
            <a:extLst>
              <a:ext uri="{FF2B5EF4-FFF2-40B4-BE49-F238E27FC236}">
                <a16:creationId xmlns:a16="http://schemas.microsoft.com/office/drawing/2014/main" id="{75841AAA-8D13-FCA8-FE38-9846408A19D3}"/>
              </a:ext>
            </a:extLst>
          </p:cNvPr>
          <p:cNvSpPr>
            <a:spLocks noGrp="1"/>
          </p:cNvSpPr>
          <p:nvPr>
            <p:ph type="title"/>
          </p:nvPr>
        </p:nvSpPr>
        <p:spPr>
          <a:xfrm>
            <a:off x="199836" y="18255"/>
            <a:ext cx="11992164" cy="986075"/>
          </a:xfrm>
        </p:spPr>
        <p:txBody>
          <a:bodyPr>
            <a:normAutofit/>
          </a:bodyPr>
          <a:lstStyle/>
          <a:p>
            <a:r>
              <a:rPr lang="zh-CN" altLang="en-US" sz="4000" dirty="0"/>
              <a:t>癌症组织转录组学知识库：</a:t>
            </a:r>
            <a:r>
              <a:rPr lang="en-US" altLang="zh-CN" sz="4000" dirty="0"/>
              <a:t>TCGA/TARGET/R2</a:t>
            </a:r>
            <a:endParaRPr lang="zh-CN" altLang="en-US" sz="4000" dirty="0"/>
          </a:p>
        </p:txBody>
      </p:sp>
      <p:sp>
        <p:nvSpPr>
          <p:cNvPr id="7" name="文本框 6">
            <a:extLst>
              <a:ext uri="{FF2B5EF4-FFF2-40B4-BE49-F238E27FC236}">
                <a16:creationId xmlns:a16="http://schemas.microsoft.com/office/drawing/2014/main" id="{4DD1ACF4-7E15-D499-0725-0C520877C4CC}"/>
              </a:ext>
            </a:extLst>
          </p:cNvPr>
          <p:cNvSpPr txBox="1"/>
          <p:nvPr/>
        </p:nvSpPr>
        <p:spPr>
          <a:xfrm>
            <a:off x="352425" y="857763"/>
            <a:ext cx="6104164" cy="646331"/>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Genomic Data Commons – GDC </a:t>
            </a:r>
            <a:r>
              <a:rPr lang="zh-CN" altLang="en-US" dirty="0">
                <a:latin typeface="微软雅黑" panose="020B0503020204020204" pitchFamily="34" charset="-122"/>
                <a:ea typeface="微软雅黑" panose="020B0503020204020204" pitchFamily="34" charset="-122"/>
              </a:rPr>
              <a:t>平台</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https://portal.gdc.cancer.gov/</a:t>
            </a:r>
          </a:p>
        </p:txBody>
      </p:sp>
      <p:pic>
        <p:nvPicPr>
          <p:cNvPr id="9" name="图片 8">
            <a:extLst>
              <a:ext uri="{FF2B5EF4-FFF2-40B4-BE49-F238E27FC236}">
                <a16:creationId xmlns:a16="http://schemas.microsoft.com/office/drawing/2014/main" id="{535B7D80-D943-8290-4791-FFFDAF141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 y="1800680"/>
            <a:ext cx="5743575" cy="4150357"/>
          </a:xfrm>
          <a:prstGeom prst="rect">
            <a:avLst/>
          </a:prstGeom>
        </p:spPr>
      </p:pic>
      <p:sp>
        <p:nvSpPr>
          <p:cNvPr id="11" name="文本框 10">
            <a:extLst>
              <a:ext uri="{FF2B5EF4-FFF2-40B4-BE49-F238E27FC236}">
                <a16:creationId xmlns:a16="http://schemas.microsoft.com/office/drawing/2014/main" id="{2A154F23-2ECB-BE45-9A02-A568FA3AD714}"/>
              </a:ext>
            </a:extLst>
          </p:cNvPr>
          <p:cNvSpPr txBox="1"/>
          <p:nvPr/>
        </p:nvSpPr>
        <p:spPr>
          <a:xfrm>
            <a:off x="7233557" y="857762"/>
            <a:ext cx="4181474"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https://hgserver1.amc.nl/cgi-bin/r2/main.cgi?open_page=login</a:t>
            </a:r>
          </a:p>
        </p:txBody>
      </p:sp>
      <p:pic>
        <p:nvPicPr>
          <p:cNvPr id="13" name="图片 12">
            <a:extLst>
              <a:ext uri="{FF2B5EF4-FFF2-40B4-BE49-F238E27FC236}">
                <a16:creationId xmlns:a16="http://schemas.microsoft.com/office/drawing/2014/main" id="{BE76A4BC-44B9-DF0F-45B9-4F8D5AE54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248" y="1843837"/>
            <a:ext cx="5811825" cy="3245234"/>
          </a:xfrm>
          <a:prstGeom prst="rect">
            <a:avLst/>
          </a:prstGeom>
        </p:spPr>
      </p:pic>
    </p:spTree>
    <p:extLst>
      <p:ext uri="{BB962C8B-B14F-4D97-AF65-F5344CB8AC3E}">
        <p14:creationId xmlns:p14="http://schemas.microsoft.com/office/powerpoint/2010/main" val="144639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A8E315-F638-4B3C-BCCD-246DCFE9051A}"/>
              </a:ext>
            </a:extLst>
          </p:cNvPr>
          <p:cNvSpPr>
            <a:spLocks noGrp="1"/>
          </p:cNvSpPr>
          <p:nvPr>
            <p:ph type="sldNum" sz="quarter" idx="12"/>
          </p:nvPr>
        </p:nvSpPr>
        <p:spPr/>
        <p:txBody>
          <a:bodyPr/>
          <a:lstStyle/>
          <a:p>
            <a:pPr algn="r">
              <a:defRPr/>
            </a:pPr>
            <a:fld id="{1A8A9F24-0303-4A46-BEC7-47102BFCF1F9}" type="slidenum">
              <a:rPr lang="zh-CN" altLang="en-US" smtClean="0"/>
              <a:pPr algn="r">
                <a:defRPr/>
              </a:pPr>
              <a:t>31</a:t>
            </a:fld>
            <a:endParaRPr lang="zh-CN" altLang="en-US" dirty="0"/>
          </a:p>
        </p:txBody>
      </p:sp>
      <p:sp>
        <p:nvSpPr>
          <p:cNvPr id="3" name="矩形 13">
            <a:extLst>
              <a:ext uri="{FF2B5EF4-FFF2-40B4-BE49-F238E27FC236}">
                <a16:creationId xmlns:a16="http://schemas.microsoft.com/office/drawing/2014/main" id="{3416B78E-FCB6-4223-A218-7E18CFE79D6A}"/>
              </a:ext>
            </a:extLst>
          </p:cNvPr>
          <p:cNvSpPr>
            <a:spLocks noChangeArrowheads="1"/>
          </p:cNvSpPr>
          <p:nvPr/>
        </p:nvSpPr>
        <p:spPr bwMode="auto">
          <a:xfrm>
            <a:off x="466118" y="401955"/>
            <a:ext cx="8755923" cy="646331"/>
          </a:xfrm>
          <a:prstGeom prst="rect">
            <a:avLst/>
          </a:prstGeom>
          <a:noFill/>
          <a:ln w="9525">
            <a:noFill/>
            <a:miter lim="800000"/>
            <a:headEnd/>
            <a:tailEnd/>
          </a:ln>
        </p:spPr>
        <p:txBody>
          <a:bodyPr wrap="none">
            <a:spAutoFit/>
          </a:bodyPr>
          <a:lstStyle/>
          <a:p>
            <a:pPr eaLnBrk="1" hangingPunct="1"/>
            <a:r>
              <a:rPr kumimoji="1" lang="zh-CN" altLang="en-US" sz="3600" b="1" dirty="0">
                <a:latin typeface="微软雅黑" panose="020B0503020204020204" pitchFamily="34" charset="-122"/>
                <a:ea typeface="微软雅黑" panose="020B0503020204020204" pitchFamily="34" charset="-122"/>
              </a:rPr>
              <a:t>案例：运用转录组挖掘疾病隐藏驱动因子</a:t>
            </a:r>
          </a:p>
        </p:txBody>
      </p:sp>
      <p:sp>
        <p:nvSpPr>
          <p:cNvPr id="28" name="矩形 27">
            <a:extLst>
              <a:ext uri="{FF2B5EF4-FFF2-40B4-BE49-F238E27FC236}">
                <a16:creationId xmlns:a16="http://schemas.microsoft.com/office/drawing/2014/main" id="{B7EE8533-F905-4B64-8BF5-D19C498E850D}"/>
              </a:ext>
            </a:extLst>
          </p:cNvPr>
          <p:cNvSpPr/>
          <p:nvPr/>
        </p:nvSpPr>
        <p:spPr>
          <a:xfrm>
            <a:off x="1435226" y="2068380"/>
            <a:ext cx="3394682" cy="830997"/>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挖掘正常胚胎发育</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多组学数据</a:t>
            </a:r>
            <a:r>
              <a:rPr lang="zh-CN" altLang="en-US" sz="2400" b="1" dirty="0">
                <a:solidFill>
                  <a:prstClr val="black"/>
                </a:solidFill>
                <a:latin typeface="微软雅黑" panose="020B0503020204020204" pitchFamily="34" charset="-122"/>
                <a:ea typeface="微软雅黑" panose="020B0503020204020204" pitchFamily="34" charset="-122"/>
              </a:rPr>
              <a:t>中</a:t>
            </a:r>
            <a:r>
              <a:rPr lang="zh-CN" altLang="en-US" sz="2400" b="1" u="sng" dirty="0">
                <a:solidFill>
                  <a:prstClr val="black"/>
                </a:solidFill>
                <a:latin typeface="微软雅黑" panose="020B0503020204020204" pitchFamily="34" charset="-122"/>
                <a:ea typeface="微软雅黑" panose="020B0503020204020204" pitchFamily="34" charset="-122"/>
              </a:rPr>
              <a:t>关键基因</a:t>
            </a:r>
            <a:endParaRPr lang="en-US" altLang="zh-CN" sz="2400" b="1" u="sng" dirty="0">
              <a:solidFill>
                <a:prstClr val="black"/>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B0582D36-9A48-48CD-BB80-5C62B707B513}"/>
              </a:ext>
            </a:extLst>
          </p:cNvPr>
          <p:cNvSpPr txBox="1"/>
          <p:nvPr/>
        </p:nvSpPr>
        <p:spPr>
          <a:xfrm>
            <a:off x="5685442" y="1482487"/>
            <a:ext cx="5575395" cy="830997"/>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算法开发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NetBID2</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算法挖掘隐藏驱动因子</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endParaRPr lang="en-US" altLang="zh-CN" sz="2400"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3877CB8D-CC88-4987-9284-4D4FDFE8AB04}"/>
              </a:ext>
            </a:extLst>
          </p:cNvPr>
          <p:cNvSpPr txBox="1"/>
          <p:nvPr/>
        </p:nvSpPr>
        <p:spPr>
          <a:xfrm>
            <a:off x="5685442" y="2635556"/>
            <a:ext cx="5850316" cy="830997"/>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算法应用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挖掘大脑发育早期隐藏驱动因子</a:t>
            </a:r>
            <a:r>
              <a:rPr lang="en-US" altLang="zh-CN" sz="2400" i="1" dirty="0">
                <a:latin typeface="微软雅黑" panose="020B0503020204020204" pitchFamily="34" charset="-122"/>
                <a:ea typeface="微软雅黑" panose="020B0503020204020204" pitchFamily="34" charset="-122"/>
                <a:sym typeface="Wingdings" panose="05000000000000000000" pitchFamily="2" charset="2"/>
              </a:rPr>
              <a:t>SYTL3</a:t>
            </a:r>
            <a:endParaRPr lang="en-US" altLang="zh-CN" sz="2400" i="1" dirty="0">
              <a:latin typeface="微软雅黑" panose="020B0503020204020204" pitchFamily="34" charset="-122"/>
              <a:ea typeface="微软雅黑" panose="020B0503020204020204" pitchFamily="34" charset="-122"/>
            </a:endParaRPr>
          </a:p>
        </p:txBody>
      </p:sp>
      <p:pic>
        <p:nvPicPr>
          <p:cNvPr id="31" name="图片 30" descr="proof [安全] - PDF-XChange Viewer">
            <a:extLst>
              <a:ext uri="{FF2B5EF4-FFF2-40B4-BE49-F238E27FC236}">
                <a16:creationId xmlns:a16="http://schemas.microsoft.com/office/drawing/2014/main" id="{B3A03178-DA2A-4E5D-8A34-F8F03446559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5353"/>
          <a:stretch/>
        </p:blipFill>
        <p:spPr>
          <a:xfrm>
            <a:off x="5874615" y="3958624"/>
            <a:ext cx="4267605" cy="1864587"/>
          </a:xfrm>
          <a:prstGeom prst="rect">
            <a:avLst/>
          </a:prstGeom>
          <a:ln>
            <a:solidFill>
              <a:schemeClr val="tx1"/>
            </a:solidFill>
          </a:ln>
        </p:spPr>
      </p:pic>
      <p:pic>
        <p:nvPicPr>
          <p:cNvPr id="32" name="图片 31">
            <a:extLst>
              <a:ext uri="{FF2B5EF4-FFF2-40B4-BE49-F238E27FC236}">
                <a16:creationId xmlns:a16="http://schemas.microsoft.com/office/drawing/2014/main" id="{AA273BC3-2700-44DD-B4E2-D7BBA2F39E3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56346" y="3960267"/>
            <a:ext cx="4267604" cy="1862272"/>
          </a:xfrm>
          <a:prstGeom prst="rect">
            <a:avLst/>
          </a:prstGeom>
          <a:ln>
            <a:solidFill>
              <a:schemeClr val="tx1"/>
            </a:solidFill>
          </a:ln>
        </p:spPr>
      </p:pic>
    </p:spTree>
    <p:extLst>
      <p:ext uri="{BB962C8B-B14F-4D97-AF65-F5344CB8AC3E}">
        <p14:creationId xmlns:p14="http://schemas.microsoft.com/office/powerpoint/2010/main" val="102884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66C7160-BF52-4FC0-BCFD-C10BBC807EA0}"/>
              </a:ext>
            </a:extLst>
          </p:cNvPr>
          <p:cNvSpPr>
            <a:spLocks noGrp="1"/>
          </p:cNvSpPr>
          <p:nvPr>
            <p:ph type="title"/>
          </p:nvPr>
        </p:nvSpPr>
        <p:spPr>
          <a:xfrm>
            <a:off x="204536" y="23446"/>
            <a:ext cx="10234863" cy="1275834"/>
          </a:xfrm>
        </p:spPr>
        <p:txBody>
          <a:bodyPr/>
          <a:lstStyle/>
          <a:p>
            <a:r>
              <a:rPr lang="zh-CN" altLang="en-US" sz="3600" dirty="0"/>
              <a:t>研究背景</a:t>
            </a:r>
            <a:r>
              <a:rPr lang="en-US" altLang="zh-CN" sz="3600" dirty="0"/>
              <a:t> </a:t>
            </a:r>
            <a:r>
              <a:rPr kumimoji="1" lang="zh-CN" altLang="en-US" sz="2400" b="1" dirty="0">
                <a:solidFill>
                  <a:srgbClr val="C00000"/>
                </a:solidFill>
                <a:cs typeface="+mn-cs"/>
              </a:rPr>
              <a:t>隐藏驱动因子</a:t>
            </a:r>
          </a:p>
        </p:txBody>
      </p:sp>
      <p:sp>
        <p:nvSpPr>
          <p:cNvPr id="2" name="灯片编号占位符 1">
            <a:extLst>
              <a:ext uri="{FF2B5EF4-FFF2-40B4-BE49-F238E27FC236}">
                <a16:creationId xmlns:a16="http://schemas.microsoft.com/office/drawing/2014/main" id="{C59E4DB9-95B6-49BB-8EB1-B3C36D0E19A1}"/>
              </a:ext>
            </a:extLst>
          </p:cNvPr>
          <p:cNvSpPr>
            <a:spLocks noGrp="1"/>
          </p:cNvSpPr>
          <p:nvPr>
            <p:ph type="sldNum" sz="quarter" idx="12"/>
          </p:nvPr>
        </p:nvSpPr>
        <p:spPr/>
        <p:txBody>
          <a:bodyPr/>
          <a:lstStyle/>
          <a:p>
            <a:pPr algn="r">
              <a:defRPr/>
            </a:pPr>
            <a:fld id="{1A8A9F24-0303-4A46-BEC7-47102BFCF1F9}" type="slidenum">
              <a:rPr lang="zh-CN" altLang="en-US" smtClean="0"/>
              <a:pPr algn="r">
                <a:defRPr/>
              </a:pPr>
              <a:t>32</a:t>
            </a:fld>
            <a:endParaRPr lang="zh-CN" altLang="en-US" dirty="0"/>
          </a:p>
        </p:txBody>
      </p:sp>
      <p:sp>
        <p:nvSpPr>
          <p:cNvPr id="10" name="内容占位符 6">
            <a:extLst>
              <a:ext uri="{FF2B5EF4-FFF2-40B4-BE49-F238E27FC236}">
                <a16:creationId xmlns:a16="http://schemas.microsoft.com/office/drawing/2014/main" id="{E9BC9306-FE0B-40AA-A105-443E6600F74C}"/>
              </a:ext>
            </a:extLst>
          </p:cNvPr>
          <p:cNvSpPr txBox="1">
            <a:spLocks/>
          </p:cNvSpPr>
          <p:nvPr/>
        </p:nvSpPr>
        <p:spPr>
          <a:xfrm>
            <a:off x="554789" y="4856261"/>
            <a:ext cx="8768659" cy="1807049"/>
          </a:xfrm>
        </p:spPr>
        <p:txBody>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b="1" dirty="0">
                <a:latin typeface="微软雅黑" panose="020B0503020204020204" pitchFamily="34" charset="-122"/>
              </a:rPr>
              <a:t>隐藏驱动因子 </a:t>
            </a:r>
            <a:r>
              <a:rPr lang="en-US" altLang="zh-CN" sz="2000" b="1" dirty="0">
                <a:latin typeface="微软雅黑" panose="020B0503020204020204" pitchFamily="34" charset="-122"/>
              </a:rPr>
              <a:t>(Hidden Driver)</a:t>
            </a:r>
          </a:p>
          <a:p>
            <a:pPr marL="742950" lvl="1" indent="-285750">
              <a:lnSpc>
                <a:spcPct val="150000"/>
              </a:lnSpc>
              <a:buFont typeface="Wingdings" panose="05000000000000000000" pitchFamily="2" charset="2"/>
              <a:buChar char="ü"/>
            </a:pPr>
            <a:r>
              <a:rPr lang="zh-CN" altLang="en-US" sz="1600" dirty="0">
                <a:latin typeface="微软雅黑" panose="020B0503020204020204" pitchFamily="34" charset="-122"/>
              </a:rPr>
              <a:t>异常活性 导致疾病表型</a:t>
            </a:r>
            <a:r>
              <a:rPr lang="en-US" altLang="zh-CN" sz="1600" dirty="0">
                <a:latin typeface="微软雅黑" panose="020B0503020204020204" pitchFamily="34" charset="-122"/>
              </a:rPr>
              <a:t>/</a:t>
            </a:r>
            <a:r>
              <a:rPr lang="zh-CN" altLang="en-US" sz="1600" dirty="0">
                <a:latin typeface="微软雅黑" panose="020B0503020204020204" pitchFamily="34" charset="-122"/>
              </a:rPr>
              <a:t>特定生物学过程的发生</a:t>
            </a:r>
            <a:endParaRPr lang="en-US" altLang="zh-CN" sz="1600" dirty="0">
              <a:latin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sz="1600" dirty="0">
                <a:latin typeface="微软雅黑" panose="020B0503020204020204" pitchFamily="34" charset="-122"/>
              </a:rPr>
              <a:t>传统方法 找不到明确的转录水平变化</a:t>
            </a:r>
            <a:r>
              <a:rPr lang="en-US" altLang="zh-CN" sz="1600" dirty="0">
                <a:latin typeface="微软雅黑" panose="020B0503020204020204" pitchFamily="34" charset="-122"/>
              </a:rPr>
              <a:t>/</a:t>
            </a:r>
            <a:r>
              <a:rPr lang="zh-CN" altLang="en-US" sz="1600" dirty="0">
                <a:latin typeface="微软雅黑" panose="020B0503020204020204" pitchFamily="34" charset="-122"/>
              </a:rPr>
              <a:t>蛋白质水平变化</a:t>
            </a:r>
            <a:endParaRPr lang="en-US" altLang="zh-CN" sz="1600" dirty="0">
              <a:latin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sz="1600" dirty="0">
                <a:latin typeface="微软雅黑" panose="020B0503020204020204" pitchFamily="34" charset="-122"/>
              </a:rPr>
              <a:t>异常活性来源于 基因变异</a:t>
            </a:r>
            <a:r>
              <a:rPr lang="en-US" altLang="zh-CN" sz="1600" dirty="0">
                <a:latin typeface="微软雅黑" panose="020B0503020204020204" pitchFamily="34" charset="-122"/>
              </a:rPr>
              <a:t>/</a:t>
            </a:r>
            <a:r>
              <a:rPr lang="zh-CN" altLang="en-US" sz="1600" dirty="0">
                <a:latin typeface="微软雅黑" panose="020B0503020204020204" pitchFamily="34" charset="-122"/>
              </a:rPr>
              <a:t>表观修饰</a:t>
            </a:r>
            <a:r>
              <a:rPr lang="en-US" altLang="zh-CN" sz="1600" dirty="0">
                <a:latin typeface="微软雅黑" panose="020B0503020204020204" pitchFamily="34" charset="-122"/>
              </a:rPr>
              <a:t>/</a:t>
            </a:r>
            <a:r>
              <a:rPr lang="zh-CN" altLang="en-US" sz="1600" dirty="0">
                <a:latin typeface="微软雅黑" panose="020B0503020204020204" pitchFamily="34" charset="-122"/>
              </a:rPr>
              <a:t>转录后修饰</a:t>
            </a:r>
            <a:r>
              <a:rPr lang="en-US" altLang="zh-CN" sz="1600" dirty="0">
                <a:latin typeface="微软雅黑" panose="020B0503020204020204" pitchFamily="34" charset="-122"/>
              </a:rPr>
              <a:t>/</a:t>
            </a:r>
            <a:r>
              <a:rPr lang="zh-CN" altLang="en-US" sz="1600" dirty="0">
                <a:latin typeface="微软雅黑" panose="020B0503020204020204" pitchFamily="34" charset="-122"/>
              </a:rPr>
              <a:t>翻译后修饰等 事件</a:t>
            </a:r>
            <a:endParaRPr lang="en-US" altLang="zh-CN" sz="1400" dirty="0">
              <a:latin typeface="微软雅黑" panose="020B0503020204020204" pitchFamily="34" charset="-122"/>
            </a:endParaRPr>
          </a:p>
        </p:txBody>
      </p:sp>
      <p:pic>
        <p:nvPicPr>
          <p:cNvPr id="3" name="图片 2">
            <a:extLst>
              <a:ext uri="{FF2B5EF4-FFF2-40B4-BE49-F238E27FC236}">
                <a16:creationId xmlns:a16="http://schemas.microsoft.com/office/drawing/2014/main" id="{2053A262-78CF-4B66-A2DF-28F22CE3074A}"/>
              </a:ext>
            </a:extLst>
          </p:cNvPr>
          <p:cNvPicPr>
            <a:picLocks noChangeAspect="1"/>
          </p:cNvPicPr>
          <p:nvPr/>
        </p:nvPicPr>
        <p:blipFill>
          <a:blip r:embed="rId3"/>
          <a:stretch>
            <a:fillRect/>
          </a:stretch>
        </p:blipFill>
        <p:spPr>
          <a:xfrm>
            <a:off x="262701" y="1238496"/>
            <a:ext cx="7741816" cy="3543743"/>
          </a:xfrm>
          <a:prstGeom prst="rect">
            <a:avLst/>
          </a:prstGeom>
        </p:spPr>
      </p:pic>
      <p:sp>
        <p:nvSpPr>
          <p:cNvPr id="4" name="矩形 3">
            <a:extLst>
              <a:ext uri="{FF2B5EF4-FFF2-40B4-BE49-F238E27FC236}">
                <a16:creationId xmlns:a16="http://schemas.microsoft.com/office/drawing/2014/main" id="{0CCDCD64-262D-46A8-B5D9-B1ACD637FE91}"/>
              </a:ext>
            </a:extLst>
          </p:cNvPr>
          <p:cNvSpPr/>
          <p:nvPr/>
        </p:nvSpPr>
        <p:spPr>
          <a:xfrm>
            <a:off x="8088561" y="2930431"/>
            <a:ext cx="3962397" cy="1618520"/>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如何定量检测蛋白质活性</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对靶向基因的表达水平变化的调控能力</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转录因子：直接调控的靶向基因</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信号蛋白：间接影响的下游基因</a:t>
            </a:r>
            <a:endParaRPr lang="en-US" altLang="zh-CN" sz="1400" dirty="0">
              <a:latin typeface="微软雅黑" panose="020B0503020204020204" pitchFamily="34" charset="-122"/>
              <a:ea typeface="微软雅黑" panose="020B0503020204020204" pitchFamily="34" charset="-122"/>
            </a:endParaRPr>
          </a:p>
        </p:txBody>
      </p:sp>
      <p:sp>
        <p:nvSpPr>
          <p:cNvPr id="5" name="箭头: 右 4">
            <a:extLst>
              <a:ext uri="{FF2B5EF4-FFF2-40B4-BE49-F238E27FC236}">
                <a16:creationId xmlns:a16="http://schemas.microsoft.com/office/drawing/2014/main" id="{ED15445E-D62B-43C9-91FD-D5484551EFD0}"/>
              </a:ext>
            </a:extLst>
          </p:cNvPr>
          <p:cNvSpPr/>
          <p:nvPr/>
        </p:nvSpPr>
        <p:spPr>
          <a:xfrm>
            <a:off x="7589921" y="5739386"/>
            <a:ext cx="305694" cy="2432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6FD56678-A2BB-4183-A305-EDB9670B35B3}"/>
              </a:ext>
            </a:extLst>
          </p:cNvPr>
          <p:cNvSpPr/>
          <p:nvPr/>
        </p:nvSpPr>
        <p:spPr>
          <a:xfrm>
            <a:off x="8021959" y="5216073"/>
            <a:ext cx="4028999"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致病基因</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致病基因影响的下游核心调控因子</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精准分型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精准治疗</a:t>
            </a:r>
          </a:p>
        </p:txBody>
      </p:sp>
      <p:sp>
        <p:nvSpPr>
          <p:cNvPr id="9" name="箭头: 右 8">
            <a:extLst>
              <a:ext uri="{FF2B5EF4-FFF2-40B4-BE49-F238E27FC236}">
                <a16:creationId xmlns:a16="http://schemas.microsoft.com/office/drawing/2014/main" id="{2F571815-9E7F-42CF-93C9-2E98DA785A45}"/>
              </a:ext>
            </a:extLst>
          </p:cNvPr>
          <p:cNvSpPr/>
          <p:nvPr/>
        </p:nvSpPr>
        <p:spPr>
          <a:xfrm rot="16200000">
            <a:off x="9453188" y="4855436"/>
            <a:ext cx="305694" cy="2432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26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animBg="1"/>
      <p:bldP spid="7"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C31D159-F9A6-4E8F-A6BD-0973F8B7A9AF}"/>
              </a:ext>
            </a:extLst>
          </p:cNvPr>
          <p:cNvSpPr>
            <a:spLocks noGrp="1"/>
          </p:cNvSpPr>
          <p:nvPr>
            <p:ph type="title"/>
          </p:nvPr>
        </p:nvSpPr>
        <p:spPr>
          <a:xfrm>
            <a:off x="169738" y="38713"/>
            <a:ext cx="2810755" cy="747633"/>
          </a:xfrm>
        </p:spPr>
        <p:txBody>
          <a:bodyPr>
            <a:normAutofit/>
          </a:bodyPr>
          <a:lstStyle/>
          <a:p>
            <a:r>
              <a:rPr lang="zh-CN" altLang="en-US" sz="3200" b="1" dirty="0"/>
              <a:t>隐藏驱动因子</a:t>
            </a:r>
          </a:p>
        </p:txBody>
      </p:sp>
      <p:pic>
        <p:nvPicPr>
          <p:cNvPr id="6" name="图片 5">
            <a:extLst>
              <a:ext uri="{FF2B5EF4-FFF2-40B4-BE49-F238E27FC236}">
                <a16:creationId xmlns:a16="http://schemas.microsoft.com/office/drawing/2014/main" id="{3C458C0D-3EDA-4E6E-9EA5-FE0E73D73429}"/>
              </a:ext>
            </a:extLst>
          </p:cNvPr>
          <p:cNvPicPr>
            <a:picLocks noChangeAspect="1"/>
          </p:cNvPicPr>
          <p:nvPr/>
        </p:nvPicPr>
        <p:blipFill>
          <a:blip r:embed="rId2"/>
          <a:stretch>
            <a:fillRect/>
          </a:stretch>
        </p:blipFill>
        <p:spPr>
          <a:xfrm>
            <a:off x="332549" y="999241"/>
            <a:ext cx="5371565" cy="2746001"/>
          </a:xfrm>
          <a:prstGeom prst="rect">
            <a:avLst/>
          </a:prstGeom>
        </p:spPr>
      </p:pic>
      <p:sp>
        <p:nvSpPr>
          <p:cNvPr id="7" name="矩形 6">
            <a:extLst>
              <a:ext uri="{FF2B5EF4-FFF2-40B4-BE49-F238E27FC236}">
                <a16:creationId xmlns:a16="http://schemas.microsoft.com/office/drawing/2014/main" id="{7F58435B-C50C-4B79-91BE-0F0C47B9B64E}"/>
              </a:ext>
            </a:extLst>
          </p:cNvPr>
          <p:cNvSpPr/>
          <p:nvPr/>
        </p:nvSpPr>
        <p:spPr>
          <a:xfrm>
            <a:off x="2799806" y="117094"/>
            <a:ext cx="4563750" cy="499624"/>
          </a:xfrm>
          <a:prstGeom prst="rect">
            <a:avLst/>
          </a:prstGeom>
        </p:spPr>
        <p:txBody>
          <a:bodyPr wrap="none">
            <a:spAutoFit/>
          </a:bodyPr>
          <a:lstStyle/>
          <a:p>
            <a:pPr>
              <a:lnSpc>
                <a:spcPct val="150000"/>
              </a:lnSpc>
            </a:pPr>
            <a:r>
              <a:rPr lang="en-US" altLang="zh-CN" sz="2000" b="1" u="sng" dirty="0">
                <a:solidFill>
                  <a:srgbClr val="C00000"/>
                </a:solidFill>
                <a:latin typeface="微软雅黑" panose="020B0503020204020204" pitchFamily="34" charset="-122"/>
                <a:ea typeface="微软雅黑" panose="020B0503020204020204" pitchFamily="34" charset="-122"/>
              </a:rPr>
              <a:t>MYC</a:t>
            </a:r>
            <a:r>
              <a:rPr lang="zh-CN" altLang="en-US" sz="2000" b="1" u="sng" dirty="0">
                <a:solidFill>
                  <a:srgbClr val="C00000"/>
                </a:solidFill>
                <a:latin typeface="微软雅黑" panose="020B0503020204020204" pitchFamily="34" charset="-122"/>
                <a:ea typeface="微软雅黑" panose="020B0503020204020204" pitchFamily="34" charset="-122"/>
              </a:rPr>
              <a:t>是</a:t>
            </a:r>
            <a:r>
              <a:rPr lang="en-US" altLang="zh-CN" sz="2000" b="1" u="sng" dirty="0">
                <a:solidFill>
                  <a:srgbClr val="C00000"/>
                </a:solidFill>
                <a:latin typeface="微软雅黑" panose="020B0503020204020204" pitchFamily="34" charset="-122"/>
                <a:ea typeface="微软雅黑" panose="020B0503020204020204" pitchFamily="34" charset="-122"/>
              </a:rPr>
              <a:t>KRAS</a:t>
            </a:r>
            <a:r>
              <a:rPr lang="zh-CN" altLang="en-US" sz="2000" b="1" u="sng" dirty="0">
                <a:solidFill>
                  <a:srgbClr val="C00000"/>
                </a:solidFill>
                <a:latin typeface="微软雅黑" panose="020B0503020204020204" pitchFamily="34" charset="-122"/>
                <a:ea typeface="微软雅黑" panose="020B0503020204020204" pitchFamily="34" charset="-122"/>
              </a:rPr>
              <a:t>突变肺癌的隐藏驱动因子</a:t>
            </a:r>
            <a:endParaRPr lang="en-US" altLang="zh-CN" sz="2000" b="1" u="sng" dirty="0">
              <a:solidFill>
                <a:srgbClr val="C0000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97F697C-BB13-40F1-96A5-D94E114250E3}"/>
              </a:ext>
            </a:extLst>
          </p:cNvPr>
          <p:cNvPicPr>
            <a:picLocks noChangeAspect="1"/>
          </p:cNvPicPr>
          <p:nvPr/>
        </p:nvPicPr>
        <p:blipFill>
          <a:blip r:embed="rId3"/>
          <a:stretch>
            <a:fillRect/>
          </a:stretch>
        </p:blipFill>
        <p:spPr>
          <a:xfrm>
            <a:off x="219185" y="4127765"/>
            <a:ext cx="3808167" cy="2286278"/>
          </a:xfrm>
          <a:prstGeom prst="rect">
            <a:avLst/>
          </a:prstGeom>
        </p:spPr>
      </p:pic>
      <p:pic>
        <p:nvPicPr>
          <p:cNvPr id="9" name="图片 8">
            <a:extLst>
              <a:ext uri="{FF2B5EF4-FFF2-40B4-BE49-F238E27FC236}">
                <a16:creationId xmlns:a16="http://schemas.microsoft.com/office/drawing/2014/main" id="{AEF8E694-56BE-4661-BAFB-F4DAE17E299C}"/>
              </a:ext>
            </a:extLst>
          </p:cNvPr>
          <p:cNvPicPr>
            <a:picLocks noChangeAspect="1"/>
          </p:cNvPicPr>
          <p:nvPr/>
        </p:nvPicPr>
        <p:blipFill>
          <a:blip r:embed="rId4"/>
          <a:stretch>
            <a:fillRect/>
          </a:stretch>
        </p:blipFill>
        <p:spPr>
          <a:xfrm>
            <a:off x="4113365" y="4144357"/>
            <a:ext cx="1686543" cy="2269686"/>
          </a:xfrm>
          <a:prstGeom prst="rect">
            <a:avLst/>
          </a:prstGeom>
        </p:spPr>
      </p:pic>
      <p:cxnSp>
        <p:nvCxnSpPr>
          <p:cNvPr id="10" name="直接连接符 9">
            <a:extLst>
              <a:ext uri="{FF2B5EF4-FFF2-40B4-BE49-F238E27FC236}">
                <a16:creationId xmlns:a16="http://schemas.microsoft.com/office/drawing/2014/main" id="{49EB5EA7-AD5C-446C-AECF-E7DE5F5F88F7}"/>
              </a:ext>
            </a:extLst>
          </p:cNvPr>
          <p:cNvCxnSpPr>
            <a:cxnSpLocks/>
          </p:cNvCxnSpPr>
          <p:nvPr/>
        </p:nvCxnSpPr>
        <p:spPr>
          <a:xfrm>
            <a:off x="6061166" y="917133"/>
            <a:ext cx="0" cy="5656217"/>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410EC2A3-A10D-4D67-B303-84F409425120}"/>
              </a:ext>
            </a:extLst>
          </p:cNvPr>
          <p:cNvSpPr txBox="1"/>
          <p:nvPr/>
        </p:nvSpPr>
        <p:spPr>
          <a:xfrm>
            <a:off x="6183086" y="786346"/>
            <a:ext cx="5676365" cy="2535951"/>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在小鼠中，抑制</a:t>
            </a:r>
            <a:r>
              <a:rPr lang="en-US" altLang="zh-CN" b="1" dirty="0">
                <a:latin typeface="微软雅黑" panose="020B0503020204020204" pitchFamily="34" charset="-122"/>
                <a:ea typeface="微软雅黑" panose="020B0503020204020204" pitchFamily="34" charset="-122"/>
              </a:rPr>
              <a:t>MYC</a:t>
            </a:r>
            <a:r>
              <a:rPr lang="zh-CN" altLang="en-US" b="1" dirty="0">
                <a:latin typeface="微软雅黑" panose="020B0503020204020204" pitchFamily="34" charset="-122"/>
                <a:ea typeface="微软雅黑" panose="020B0503020204020204" pitchFamily="34" charset="-122"/>
              </a:rPr>
              <a:t>可以根除由</a:t>
            </a:r>
            <a:r>
              <a:rPr lang="en-US" altLang="zh-CN" b="1" dirty="0">
                <a:latin typeface="微软雅黑" panose="020B0503020204020204" pitchFamily="34" charset="-122"/>
                <a:ea typeface="微软雅黑" panose="020B0503020204020204" pitchFamily="34" charset="-122"/>
              </a:rPr>
              <a:t>KRAS</a:t>
            </a:r>
            <a:r>
              <a:rPr lang="zh-CN" altLang="en-US" b="1" dirty="0">
                <a:latin typeface="微软雅黑" panose="020B0503020204020204" pitchFamily="34" charset="-122"/>
                <a:ea typeface="微软雅黑" panose="020B0503020204020204" pitchFamily="34" charset="-122"/>
              </a:rPr>
              <a:t>驱动的肺癌</a:t>
            </a:r>
          </a:p>
          <a:p>
            <a:pPr>
              <a:lnSpc>
                <a:spcPct val="150000"/>
              </a:lnSpc>
            </a:pPr>
            <a:r>
              <a:rPr lang="zh-CN" altLang="en-US" dirty="0">
                <a:latin typeface="微软雅黑" panose="020B0503020204020204" pitchFamily="34" charset="-122"/>
                <a:ea typeface="微软雅黑" panose="020B0503020204020204" pitchFamily="34" charset="-122"/>
              </a:rPr>
              <a:t>但是</a:t>
            </a:r>
            <a:r>
              <a:rPr lang="en-US" altLang="zh-CN" dirty="0">
                <a:latin typeface="微软雅黑" panose="020B0503020204020204" pitchFamily="34" charset="-122"/>
                <a:ea typeface="微软雅黑" panose="020B0503020204020204" pitchFamily="34" charset="-122"/>
              </a:rPr>
              <a:t> KRAS</a:t>
            </a:r>
            <a:r>
              <a:rPr lang="zh-CN" altLang="en-US" dirty="0">
                <a:latin typeface="微软雅黑" panose="020B0503020204020204" pitchFamily="34" charset="-122"/>
                <a:ea typeface="微软雅黑" panose="020B0503020204020204" pitchFamily="34" charset="-122"/>
              </a:rPr>
              <a:t>突变的肺癌样本中</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MYC</a:t>
            </a:r>
            <a:r>
              <a:rPr lang="zh-CN" altLang="en-US" dirty="0">
                <a:latin typeface="微软雅黑" panose="020B0503020204020204" pitchFamily="34" charset="-122"/>
                <a:ea typeface="微软雅黑" panose="020B0503020204020204" pitchFamily="34" charset="-122"/>
              </a:rPr>
              <a:t>的基因变异没有富集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MYC</a:t>
            </a:r>
            <a:r>
              <a:rPr lang="zh-CN" altLang="en-US" dirty="0">
                <a:latin typeface="微软雅黑" panose="020B0503020204020204" pitchFamily="34" charset="-122"/>
                <a:ea typeface="微软雅黑" panose="020B0503020204020204" pitchFamily="34" charset="-122"/>
              </a:rPr>
              <a:t>的表达也没有差异</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MYC</a:t>
            </a:r>
            <a:r>
              <a:rPr lang="zh-CN" altLang="en-US" dirty="0">
                <a:latin typeface="微软雅黑" panose="020B0503020204020204" pitchFamily="34" charset="-122"/>
                <a:ea typeface="微软雅黑" panose="020B0503020204020204" pitchFamily="34" charset="-122"/>
              </a:rPr>
              <a:t>的蛋白质活性却显著的升高</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latin typeface="微软雅黑" panose="020B0503020204020204" pitchFamily="34" charset="-122"/>
                <a:ea typeface="微软雅黑" panose="020B0503020204020204" pitchFamily="34" charset="-122"/>
              </a:rPr>
              <a:t>MYC</a:t>
            </a:r>
            <a:r>
              <a:rPr lang="zh-CN" altLang="en-US" b="1" dirty="0">
                <a:latin typeface="微软雅黑" panose="020B0503020204020204" pitchFamily="34" charset="-122"/>
                <a:ea typeface="微软雅黑" panose="020B0503020204020204" pitchFamily="34" charset="-122"/>
              </a:rPr>
              <a:t>是</a:t>
            </a:r>
            <a:r>
              <a:rPr lang="en-US" altLang="zh-CN" b="1" dirty="0">
                <a:latin typeface="微软雅黑" panose="020B0503020204020204" pitchFamily="34" charset="-122"/>
                <a:ea typeface="微软雅黑" panose="020B0503020204020204" pitchFamily="34" charset="-122"/>
              </a:rPr>
              <a:t>KRAS</a:t>
            </a:r>
            <a:r>
              <a:rPr lang="zh-CN" altLang="en-US" b="1" dirty="0">
                <a:latin typeface="微软雅黑" panose="020B0503020204020204" pitchFamily="34" charset="-122"/>
                <a:ea typeface="微软雅黑" panose="020B0503020204020204" pitchFamily="34" charset="-122"/>
              </a:rPr>
              <a:t>突变肺癌的隐藏驱动因子</a:t>
            </a:r>
          </a:p>
        </p:txBody>
      </p:sp>
      <p:pic>
        <p:nvPicPr>
          <p:cNvPr id="13" name="图片 12">
            <a:extLst>
              <a:ext uri="{FF2B5EF4-FFF2-40B4-BE49-F238E27FC236}">
                <a16:creationId xmlns:a16="http://schemas.microsoft.com/office/drawing/2014/main" id="{183399B0-F691-4422-B7B6-0F5F036B0089}"/>
              </a:ext>
            </a:extLst>
          </p:cNvPr>
          <p:cNvPicPr>
            <a:picLocks noChangeAspect="1"/>
          </p:cNvPicPr>
          <p:nvPr/>
        </p:nvPicPr>
        <p:blipFill>
          <a:blip r:embed="rId5"/>
          <a:stretch>
            <a:fillRect/>
          </a:stretch>
        </p:blipFill>
        <p:spPr>
          <a:xfrm>
            <a:off x="6379395" y="3348424"/>
            <a:ext cx="2559988" cy="2535951"/>
          </a:xfrm>
          <a:prstGeom prst="rect">
            <a:avLst/>
          </a:prstGeom>
        </p:spPr>
      </p:pic>
      <p:pic>
        <p:nvPicPr>
          <p:cNvPr id="14" name="图片 13">
            <a:extLst>
              <a:ext uri="{FF2B5EF4-FFF2-40B4-BE49-F238E27FC236}">
                <a16:creationId xmlns:a16="http://schemas.microsoft.com/office/drawing/2014/main" id="{E60EEC1A-CE1E-45BE-AAF4-99226DCA67F4}"/>
              </a:ext>
            </a:extLst>
          </p:cNvPr>
          <p:cNvPicPr>
            <a:picLocks noChangeAspect="1"/>
          </p:cNvPicPr>
          <p:nvPr/>
        </p:nvPicPr>
        <p:blipFill>
          <a:blip r:embed="rId6"/>
          <a:stretch>
            <a:fillRect/>
          </a:stretch>
        </p:blipFill>
        <p:spPr>
          <a:xfrm>
            <a:off x="8939383" y="3322297"/>
            <a:ext cx="2649588" cy="2241109"/>
          </a:xfrm>
          <a:prstGeom prst="rect">
            <a:avLst/>
          </a:prstGeom>
        </p:spPr>
      </p:pic>
      <p:pic>
        <p:nvPicPr>
          <p:cNvPr id="15" name="图片 14">
            <a:extLst>
              <a:ext uri="{FF2B5EF4-FFF2-40B4-BE49-F238E27FC236}">
                <a16:creationId xmlns:a16="http://schemas.microsoft.com/office/drawing/2014/main" id="{7FD4A639-DEA9-472B-922B-B9F9CEE6C090}"/>
              </a:ext>
            </a:extLst>
          </p:cNvPr>
          <p:cNvPicPr>
            <a:picLocks noChangeAspect="1"/>
          </p:cNvPicPr>
          <p:nvPr/>
        </p:nvPicPr>
        <p:blipFill>
          <a:blip r:embed="rId7"/>
          <a:stretch>
            <a:fillRect/>
          </a:stretch>
        </p:blipFill>
        <p:spPr>
          <a:xfrm>
            <a:off x="6957975" y="5738949"/>
            <a:ext cx="4151141" cy="834401"/>
          </a:xfrm>
          <a:prstGeom prst="rect">
            <a:avLst/>
          </a:prstGeom>
        </p:spPr>
      </p:pic>
    </p:spTree>
    <p:extLst>
      <p:ext uri="{BB962C8B-B14F-4D97-AF65-F5344CB8AC3E}">
        <p14:creationId xmlns:p14="http://schemas.microsoft.com/office/powerpoint/2010/main" val="106881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F0350D9-C688-4A24-9971-DAF4B69F4FFE}"/>
              </a:ext>
            </a:extLst>
          </p:cNvPr>
          <p:cNvPicPr>
            <a:picLocks noChangeAspect="1"/>
          </p:cNvPicPr>
          <p:nvPr/>
        </p:nvPicPr>
        <p:blipFill rotWithShape="1">
          <a:blip r:embed="rId2"/>
          <a:srcRect t="16762" b="5650"/>
          <a:stretch/>
        </p:blipFill>
        <p:spPr>
          <a:xfrm>
            <a:off x="169817" y="1184365"/>
            <a:ext cx="11643360" cy="5081496"/>
          </a:xfrm>
          <a:prstGeom prst="rect">
            <a:avLst/>
          </a:prstGeom>
        </p:spPr>
      </p:pic>
      <p:sp>
        <p:nvSpPr>
          <p:cNvPr id="5" name="标题 1">
            <a:extLst>
              <a:ext uri="{FF2B5EF4-FFF2-40B4-BE49-F238E27FC236}">
                <a16:creationId xmlns:a16="http://schemas.microsoft.com/office/drawing/2014/main" id="{9E5CDB26-9E01-4013-9DE0-801FAC6F10DB}"/>
              </a:ext>
            </a:extLst>
          </p:cNvPr>
          <p:cNvSpPr>
            <a:spLocks noGrp="1"/>
          </p:cNvSpPr>
          <p:nvPr>
            <p:ph type="title"/>
          </p:nvPr>
        </p:nvSpPr>
        <p:spPr>
          <a:xfrm>
            <a:off x="193184" y="38713"/>
            <a:ext cx="2810755" cy="747633"/>
          </a:xfrm>
        </p:spPr>
        <p:txBody>
          <a:bodyPr>
            <a:normAutofit/>
          </a:bodyPr>
          <a:lstStyle/>
          <a:p>
            <a:r>
              <a:rPr lang="zh-CN" altLang="en-US" sz="3200" b="1" dirty="0"/>
              <a:t>隐藏驱动因子</a:t>
            </a:r>
          </a:p>
        </p:txBody>
      </p:sp>
      <p:sp>
        <p:nvSpPr>
          <p:cNvPr id="6" name="矩形 5">
            <a:extLst>
              <a:ext uri="{FF2B5EF4-FFF2-40B4-BE49-F238E27FC236}">
                <a16:creationId xmlns:a16="http://schemas.microsoft.com/office/drawing/2014/main" id="{24333A25-80D4-4957-9CA8-07C7FF9CF3F4}"/>
              </a:ext>
            </a:extLst>
          </p:cNvPr>
          <p:cNvSpPr/>
          <p:nvPr/>
        </p:nvSpPr>
        <p:spPr>
          <a:xfrm>
            <a:off x="2856226" y="162717"/>
            <a:ext cx="7477624" cy="499624"/>
          </a:xfrm>
          <a:prstGeom prst="rect">
            <a:avLst/>
          </a:prstGeom>
        </p:spPr>
        <p:txBody>
          <a:bodyPr wrap="none">
            <a:spAutoFit/>
          </a:bodyPr>
          <a:lstStyle/>
          <a:p>
            <a:pPr>
              <a:lnSpc>
                <a:spcPct val="150000"/>
              </a:lnSpc>
            </a:pPr>
            <a:r>
              <a:rPr lang="en-US" altLang="zh-CN" sz="2000" b="1" u="sng" dirty="0">
                <a:solidFill>
                  <a:srgbClr val="C00000"/>
                </a:solidFill>
                <a:latin typeface="微软雅黑" panose="020B0503020204020204" pitchFamily="34" charset="-122"/>
                <a:ea typeface="微软雅黑" panose="020B0503020204020204" pitchFamily="34" charset="-122"/>
              </a:rPr>
              <a:t>Hippo kinase (Mst1/Stk4)</a:t>
            </a:r>
            <a:r>
              <a:rPr lang="zh-CN" altLang="en-US" sz="2000" b="1" u="sng" dirty="0">
                <a:solidFill>
                  <a:srgbClr val="C00000"/>
                </a:solidFill>
                <a:latin typeface="微软雅黑" panose="020B0503020204020204" pitchFamily="34" charset="-122"/>
                <a:ea typeface="微软雅黑" panose="020B0503020204020204" pitchFamily="34" charset="-122"/>
              </a:rPr>
              <a:t>是</a:t>
            </a:r>
            <a:r>
              <a:rPr lang="en-US" altLang="zh-CN" sz="2000" b="1" u="sng" dirty="0">
                <a:solidFill>
                  <a:srgbClr val="C00000"/>
                </a:solidFill>
                <a:latin typeface="微软雅黑" panose="020B0503020204020204" pitchFamily="34" charset="-122"/>
                <a:ea typeface="微软雅黑" panose="020B0503020204020204" pitchFamily="34" charset="-122"/>
              </a:rPr>
              <a:t>CD8α+</a:t>
            </a:r>
            <a:r>
              <a:rPr lang="zh-CN" altLang="en-US" sz="2000" b="1" u="sng" dirty="0">
                <a:solidFill>
                  <a:srgbClr val="C00000"/>
                </a:solidFill>
                <a:latin typeface="微软雅黑" panose="020B0503020204020204" pitchFamily="34" charset="-122"/>
                <a:ea typeface="微软雅黑" panose="020B0503020204020204" pitchFamily="34" charset="-122"/>
              </a:rPr>
              <a:t>树突细胞的隐藏驱动因子</a:t>
            </a:r>
            <a:endParaRPr lang="en-US" altLang="zh-CN" sz="2000" b="1" u="sng"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058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66C7160-BF52-4FC0-BCFD-C10BBC807EA0}"/>
              </a:ext>
            </a:extLst>
          </p:cNvPr>
          <p:cNvSpPr>
            <a:spLocks noGrp="1"/>
          </p:cNvSpPr>
          <p:nvPr>
            <p:ph type="title"/>
          </p:nvPr>
        </p:nvSpPr>
        <p:spPr>
          <a:xfrm>
            <a:off x="235797" y="1488"/>
            <a:ext cx="10234863" cy="1275834"/>
          </a:xfrm>
        </p:spPr>
        <p:txBody>
          <a:bodyPr/>
          <a:lstStyle/>
          <a:p>
            <a:r>
              <a:rPr lang="zh-CN" altLang="en-US" sz="3600" dirty="0"/>
              <a:t>算法开发 </a:t>
            </a:r>
            <a:r>
              <a:rPr kumimoji="1" lang="en-US" altLang="zh-CN" sz="2400" b="1" dirty="0">
                <a:solidFill>
                  <a:srgbClr val="C00000"/>
                </a:solidFill>
                <a:cs typeface="+mn-cs"/>
              </a:rPr>
              <a:t>NetBID2</a:t>
            </a:r>
            <a:r>
              <a:rPr kumimoji="1" lang="zh-CN" altLang="en-US" sz="2400" b="1" dirty="0">
                <a:solidFill>
                  <a:srgbClr val="C00000"/>
                </a:solidFill>
                <a:cs typeface="+mn-cs"/>
              </a:rPr>
              <a:t>算法挖掘隐藏驱动因子</a:t>
            </a:r>
          </a:p>
        </p:txBody>
      </p:sp>
      <p:sp>
        <p:nvSpPr>
          <p:cNvPr id="2" name="灯片编号占位符 1">
            <a:extLst>
              <a:ext uri="{FF2B5EF4-FFF2-40B4-BE49-F238E27FC236}">
                <a16:creationId xmlns:a16="http://schemas.microsoft.com/office/drawing/2014/main" id="{C59E4DB9-95B6-49BB-8EB1-B3C36D0E19A1}"/>
              </a:ext>
            </a:extLst>
          </p:cNvPr>
          <p:cNvSpPr>
            <a:spLocks noGrp="1"/>
          </p:cNvSpPr>
          <p:nvPr>
            <p:ph type="sldNum" sz="quarter" idx="12"/>
          </p:nvPr>
        </p:nvSpPr>
        <p:spPr/>
        <p:txBody>
          <a:bodyPr/>
          <a:lstStyle/>
          <a:p>
            <a:pPr algn="r">
              <a:defRPr/>
            </a:pPr>
            <a:fld id="{1A8A9F24-0303-4A46-BEC7-47102BFCF1F9}" type="slidenum">
              <a:rPr lang="zh-CN" altLang="en-US" smtClean="0"/>
              <a:pPr algn="r">
                <a:defRPr/>
              </a:pPr>
              <a:t>35</a:t>
            </a:fld>
            <a:endParaRPr lang="zh-CN" altLang="en-US" dirty="0"/>
          </a:p>
        </p:txBody>
      </p:sp>
      <p:pic>
        <p:nvPicPr>
          <p:cNvPr id="7" name="图片 6">
            <a:extLst>
              <a:ext uri="{FF2B5EF4-FFF2-40B4-BE49-F238E27FC236}">
                <a16:creationId xmlns:a16="http://schemas.microsoft.com/office/drawing/2014/main" id="{8E95DECF-E238-41BE-944C-F0C4488A03C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3216" y="1630528"/>
            <a:ext cx="4543281" cy="4966380"/>
          </a:xfrm>
          <a:prstGeom prst="rect">
            <a:avLst/>
          </a:prstGeom>
        </p:spPr>
      </p:pic>
      <p:sp>
        <p:nvSpPr>
          <p:cNvPr id="10" name="文本框 9">
            <a:extLst>
              <a:ext uri="{FF2B5EF4-FFF2-40B4-BE49-F238E27FC236}">
                <a16:creationId xmlns:a16="http://schemas.microsoft.com/office/drawing/2014/main" id="{E4507B64-BEB7-4B1F-A3C4-043C8B4250F6}"/>
              </a:ext>
            </a:extLst>
          </p:cNvPr>
          <p:cNvSpPr txBox="1"/>
          <p:nvPr/>
        </p:nvSpPr>
        <p:spPr>
          <a:xfrm>
            <a:off x="5152644" y="1471089"/>
            <a:ext cx="6470436" cy="4308359"/>
          </a:xfrm>
          <a:prstGeom prst="rect">
            <a:avLst/>
          </a:prstGeom>
          <a:noFill/>
        </p:spPr>
        <p:txBody>
          <a:bodyPr wrap="square" rtlCol="0">
            <a:spAutoFit/>
          </a:bodyPr>
          <a:lstStyle/>
          <a:p>
            <a:pPr>
              <a:lnSpc>
                <a:spcPct val="200000"/>
              </a:lnSpc>
            </a:pPr>
            <a:r>
              <a:rPr lang="en-US" altLang="zh-CN" sz="2000" b="1" dirty="0">
                <a:latin typeface="微软雅黑" panose="020B0503020204020204" pitchFamily="34" charset="-122"/>
                <a:ea typeface="微软雅黑" panose="020B0503020204020204" pitchFamily="34" charset="-122"/>
              </a:rPr>
              <a:t>(1) </a:t>
            </a:r>
            <a:r>
              <a:rPr lang="zh-CN" altLang="zh-CN" sz="2000" b="1" dirty="0">
                <a:latin typeface="微软雅黑" panose="020B0503020204020204" pitchFamily="34" charset="-122"/>
                <a:ea typeface="微软雅黑" panose="020B0503020204020204" pitchFamily="34" charset="-122"/>
              </a:rPr>
              <a:t>构建在特定生物学场景下数据驱动的转录调控网络</a:t>
            </a:r>
            <a:endParaRPr lang="en-US" altLang="zh-CN" sz="2000" b="1" dirty="0">
              <a:latin typeface="微软雅黑" panose="020B0503020204020204" pitchFamily="34" charset="-122"/>
              <a:ea typeface="微软雅黑" panose="020B0503020204020204" pitchFamily="34" charset="-122"/>
            </a:endParaRPr>
          </a:p>
          <a:p>
            <a:pPr>
              <a:lnSpc>
                <a:spcPct val="200000"/>
              </a:lnSpc>
            </a:pPr>
            <a:endParaRPr lang="en-US" altLang="zh-CN" sz="2000" b="1" dirty="0">
              <a:latin typeface="微软雅黑" panose="020B0503020204020204" pitchFamily="34" charset="-122"/>
              <a:ea typeface="微软雅黑" panose="020B0503020204020204" pitchFamily="34" charset="-122"/>
            </a:endParaRPr>
          </a:p>
          <a:p>
            <a:pPr>
              <a:lnSpc>
                <a:spcPct val="200000"/>
              </a:lnSpc>
            </a:pPr>
            <a:endParaRPr lang="en-US" altLang="zh-CN" sz="2000" b="1" dirty="0">
              <a:latin typeface="微软雅黑" panose="020B0503020204020204" pitchFamily="34" charset="-122"/>
              <a:ea typeface="微软雅黑" panose="020B0503020204020204" pitchFamily="34" charset="-122"/>
            </a:endParaRPr>
          </a:p>
          <a:p>
            <a:pPr>
              <a:lnSpc>
                <a:spcPct val="200000"/>
              </a:lnSpc>
            </a:pPr>
            <a:r>
              <a:rPr lang="en-US" altLang="zh-CN" sz="2000" b="1" dirty="0">
                <a:latin typeface="微软雅黑" panose="020B0503020204020204" pitchFamily="34" charset="-122"/>
                <a:ea typeface="微软雅黑" panose="020B0503020204020204" pitchFamily="34" charset="-122"/>
              </a:rPr>
              <a:t>(2) </a:t>
            </a:r>
            <a:r>
              <a:rPr lang="zh-CN" altLang="zh-CN" sz="2000" b="1" dirty="0">
                <a:latin typeface="微软雅黑" panose="020B0503020204020204" pitchFamily="34" charset="-122"/>
                <a:ea typeface="微软雅黑" panose="020B0503020204020204" pitchFamily="34" charset="-122"/>
              </a:rPr>
              <a:t>计算每个潜在驱动因子在每个样本中的活性值</a:t>
            </a:r>
            <a:endParaRPr lang="en-US" altLang="zh-CN" sz="2000" b="1" dirty="0">
              <a:latin typeface="微软雅黑" panose="020B0503020204020204" pitchFamily="34" charset="-122"/>
              <a:ea typeface="微软雅黑" panose="020B0503020204020204" pitchFamily="34" charset="-122"/>
            </a:endParaRPr>
          </a:p>
          <a:p>
            <a:pPr>
              <a:lnSpc>
                <a:spcPct val="200000"/>
              </a:lnSpc>
            </a:pPr>
            <a:endParaRPr lang="en-US" altLang="zh-CN" sz="2000" b="1" dirty="0">
              <a:latin typeface="微软雅黑" panose="020B0503020204020204" pitchFamily="34" charset="-122"/>
              <a:ea typeface="微软雅黑" panose="020B0503020204020204" pitchFamily="34" charset="-122"/>
            </a:endParaRPr>
          </a:p>
          <a:p>
            <a:pPr>
              <a:lnSpc>
                <a:spcPct val="200000"/>
              </a:lnSpc>
            </a:pPr>
            <a:endParaRPr lang="en-US" altLang="zh-CN" sz="2000" b="1" dirty="0">
              <a:latin typeface="微软雅黑" panose="020B0503020204020204" pitchFamily="34" charset="-122"/>
              <a:ea typeface="微软雅黑" panose="020B0503020204020204" pitchFamily="34" charset="-122"/>
            </a:endParaRPr>
          </a:p>
          <a:p>
            <a:pPr>
              <a:lnSpc>
                <a:spcPct val="200000"/>
              </a:lnSpc>
            </a:pPr>
            <a:r>
              <a:rPr lang="en-US" altLang="zh-CN" sz="2000" b="1" dirty="0">
                <a:latin typeface="微软雅黑" panose="020B0503020204020204" pitchFamily="34" charset="-122"/>
                <a:ea typeface="微软雅黑" panose="020B0503020204020204" pitchFamily="34" charset="-122"/>
              </a:rPr>
              <a:t>(3) </a:t>
            </a:r>
            <a:r>
              <a:rPr lang="zh-CN" altLang="zh-CN" sz="2000" b="1" dirty="0">
                <a:latin typeface="微软雅黑" panose="020B0503020204020204" pitchFamily="34" charset="-122"/>
                <a:ea typeface="微软雅黑" panose="020B0503020204020204" pitchFamily="34" charset="-122"/>
              </a:rPr>
              <a:t>寻找隐藏驱动因子并进行生物学问题分析</a:t>
            </a:r>
            <a:endParaRPr lang="en-US" altLang="zh-CN" sz="20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02B5D7D-7860-F3DB-D216-1B287137303A}"/>
              </a:ext>
            </a:extLst>
          </p:cNvPr>
          <p:cNvSpPr txBox="1"/>
          <p:nvPr/>
        </p:nvSpPr>
        <p:spPr>
          <a:xfrm>
            <a:off x="1200150" y="1090224"/>
            <a:ext cx="9644634"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 NetBID2 (data-driven </a:t>
            </a:r>
            <a:r>
              <a:rPr lang="zh-CN" altLang="en-US" sz="2000" b="1" dirty="0">
                <a:latin typeface="微软雅黑" panose="020B0503020204020204" pitchFamily="34" charset="-122"/>
                <a:ea typeface="微软雅黑" panose="020B0503020204020204" pitchFamily="34" charset="-122"/>
              </a:rPr>
              <a:t>net</a:t>
            </a:r>
            <a:r>
              <a:rPr lang="zh-CN" altLang="en-US" sz="2000" dirty="0">
                <a:latin typeface="微软雅黑" panose="020B0503020204020204" pitchFamily="34" charset="-122"/>
                <a:ea typeface="微软雅黑" panose="020B0503020204020204" pitchFamily="34" charset="-122"/>
              </a:rPr>
              <a:t>work-based </a:t>
            </a:r>
            <a:r>
              <a:rPr lang="zh-CN" altLang="en-US" sz="2000" b="1"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ayesian </a:t>
            </a:r>
            <a:r>
              <a:rPr lang="zh-CN" altLang="en-US" sz="2000" b="1" dirty="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nference of </a:t>
            </a:r>
            <a:r>
              <a:rPr lang="zh-CN" altLang="en-US" sz="2000" b="1"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rivers, version 2)</a:t>
            </a:r>
          </a:p>
        </p:txBody>
      </p:sp>
      <p:pic>
        <p:nvPicPr>
          <p:cNvPr id="5" name="图片 4">
            <a:extLst>
              <a:ext uri="{FF2B5EF4-FFF2-40B4-BE49-F238E27FC236}">
                <a16:creationId xmlns:a16="http://schemas.microsoft.com/office/drawing/2014/main" id="{19B41A92-4A6F-4FBC-B370-069A631CCF88}"/>
              </a:ext>
            </a:extLst>
          </p:cNvPr>
          <p:cNvPicPr>
            <a:picLocks noChangeAspect="1"/>
          </p:cNvPicPr>
          <p:nvPr/>
        </p:nvPicPr>
        <p:blipFill rotWithShape="1">
          <a:blip r:embed="rId4">
            <a:extLst>
              <a:ext uri="{28A0092B-C50C-407E-A947-70E740481C1C}">
                <a14:useLocalDpi xmlns:a14="http://schemas.microsoft.com/office/drawing/2010/main" val="0"/>
              </a:ext>
            </a:extLst>
          </a:blip>
          <a:srcRect t="2192" r="1031"/>
          <a:stretch/>
        </p:blipFill>
        <p:spPr>
          <a:xfrm>
            <a:off x="5695950" y="2105567"/>
            <a:ext cx="2190750" cy="1275834"/>
          </a:xfrm>
          <a:prstGeom prst="rect">
            <a:avLst/>
          </a:prstGeom>
        </p:spPr>
      </p:pic>
      <p:pic>
        <p:nvPicPr>
          <p:cNvPr id="9" name="图片 8">
            <a:extLst>
              <a:ext uri="{FF2B5EF4-FFF2-40B4-BE49-F238E27FC236}">
                <a16:creationId xmlns:a16="http://schemas.microsoft.com/office/drawing/2014/main" id="{2CDBD887-AC4C-432E-9DFE-7E30B4628AB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591919" y="2076971"/>
            <a:ext cx="1742929" cy="1307197"/>
          </a:xfrm>
          <a:prstGeom prst="rect">
            <a:avLst/>
          </a:prstGeom>
        </p:spPr>
      </p:pic>
      <p:grpSp>
        <p:nvGrpSpPr>
          <p:cNvPr id="15" name="组合 14">
            <a:extLst>
              <a:ext uri="{FF2B5EF4-FFF2-40B4-BE49-F238E27FC236}">
                <a16:creationId xmlns:a16="http://schemas.microsoft.com/office/drawing/2014/main" id="{291C5716-65C5-46CF-933C-CE4A66FBB77E}"/>
              </a:ext>
            </a:extLst>
          </p:cNvPr>
          <p:cNvGrpSpPr/>
          <p:nvPr/>
        </p:nvGrpSpPr>
        <p:grpSpPr>
          <a:xfrm>
            <a:off x="5575588" y="3916117"/>
            <a:ext cx="3092308" cy="1328614"/>
            <a:chOff x="1491069" y="4803314"/>
            <a:chExt cx="4264248" cy="1832139"/>
          </a:xfrm>
        </p:grpSpPr>
        <p:pic>
          <p:nvPicPr>
            <p:cNvPr id="16" name="图片 15">
              <a:extLst>
                <a:ext uri="{FF2B5EF4-FFF2-40B4-BE49-F238E27FC236}">
                  <a16:creationId xmlns:a16="http://schemas.microsoft.com/office/drawing/2014/main" id="{76556A0A-4D6C-4354-A6B1-E4E8C596FD1D}"/>
                </a:ext>
              </a:extLst>
            </p:cNvPr>
            <p:cNvPicPr>
              <a:picLocks noChangeAspect="1"/>
            </p:cNvPicPr>
            <p:nvPr/>
          </p:nvPicPr>
          <p:blipFill>
            <a:blip r:embed="rId6"/>
            <a:stretch>
              <a:fillRect/>
            </a:stretch>
          </p:blipFill>
          <p:spPr>
            <a:xfrm>
              <a:off x="1491069" y="5036360"/>
              <a:ext cx="4264248" cy="1599093"/>
            </a:xfrm>
            <a:prstGeom prst="rect">
              <a:avLst/>
            </a:prstGeom>
          </p:spPr>
        </p:pic>
        <p:sp>
          <p:nvSpPr>
            <p:cNvPr id="17" name="文本框 16">
              <a:extLst>
                <a:ext uri="{FF2B5EF4-FFF2-40B4-BE49-F238E27FC236}">
                  <a16:creationId xmlns:a16="http://schemas.microsoft.com/office/drawing/2014/main" id="{55D8AE0F-974B-4A9F-8726-37508D3E23DC}"/>
                </a:ext>
              </a:extLst>
            </p:cNvPr>
            <p:cNvSpPr txBox="1"/>
            <p:nvPr/>
          </p:nvSpPr>
          <p:spPr>
            <a:xfrm>
              <a:off x="4148803" y="4803314"/>
              <a:ext cx="1346741" cy="381978"/>
            </a:xfrm>
            <a:prstGeom prst="rect">
              <a:avLst/>
            </a:prstGeom>
            <a:noFill/>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rPr>
                <a:t>Activity</a:t>
              </a:r>
              <a:endParaRPr lang="zh-CN" altLang="en-US" sz="12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4F0C9708-D2EA-4CF2-B8E6-7C78F8DA44E1}"/>
                </a:ext>
              </a:extLst>
            </p:cNvPr>
            <p:cNvSpPr txBox="1"/>
            <p:nvPr/>
          </p:nvSpPr>
          <p:spPr>
            <a:xfrm>
              <a:off x="1713451" y="4803314"/>
              <a:ext cx="1346741" cy="381978"/>
            </a:xfrm>
            <a:prstGeom prst="rect">
              <a:avLst/>
            </a:prstGeom>
            <a:noFill/>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rPr>
                <a:t>Expression</a:t>
              </a:r>
              <a:endParaRPr lang="zh-CN" altLang="en-US" sz="1200" dirty="0">
                <a:latin typeface="微软雅黑" panose="020B0503020204020204" pitchFamily="34" charset="-122"/>
                <a:ea typeface="微软雅黑" panose="020B0503020204020204" pitchFamily="34" charset="-122"/>
              </a:endParaRPr>
            </a:p>
          </p:txBody>
        </p:sp>
      </p:grpSp>
      <p:sp>
        <p:nvSpPr>
          <p:cNvPr id="11" name="矩形 10">
            <a:extLst>
              <a:ext uri="{FF2B5EF4-FFF2-40B4-BE49-F238E27FC236}">
                <a16:creationId xmlns:a16="http://schemas.microsoft.com/office/drawing/2014/main" id="{19F83719-3021-4658-BBFA-2816F59D6F87}"/>
              </a:ext>
            </a:extLst>
          </p:cNvPr>
          <p:cNvSpPr/>
          <p:nvPr/>
        </p:nvSpPr>
        <p:spPr>
          <a:xfrm>
            <a:off x="3775367" y="1554908"/>
            <a:ext cx="1107996" cy="562783"/>
          </a:xfrm>
          <a:prstGeom prst="rect">
            <a:avLst/>
          </a:prstGeom>
        </p:spPr>
        <p:txBody>
          <a:bodyPr wrap="none">
            <a:spAutoFit/>
          </a:bodyPr>
          <a:lstStyle/>
          <a:p>
            <a:pPr>
              <a:lnSpc>
                <a:spcPct val="200000"/>
              </a:lnSpc>
            </a:pPr>
            <a:r>
              <a:rPr lang="zh-CN" altLang="en-US" b="1" dirty="0">
                <a:latin typeface="微软雅黑" panose="020B0503020204020204" pitchFamily="34" charset="-122"/>
                <a:ea typeface="微软雅黑" panose="020B0503020204020204" pitchFamily="34" charset="-122"/>
              </a:rPr>
              <a:t>核心步骤</a:t>
            </a:r>
            <a:endParaRPr lang="en-US" altLang="zh-CN" b="1"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36944442-B98A-4FE0-B88E-D9259634FA7A}"/>
              </a:ext>
            </a:extLst>
          </p:cNvPr>
          <p:cNvSpPr/>
          <p:nvPr/>
        </p:nvSpPr>
        <p:spPr>
          <a:xfrm>
            <a:off x="8829160" y="4085105"/>
            <a:ext cx="3216863" cy="830997"/>
          </a:xfrm>
          <a:prstGeom prst="rect">
            <a:avLst/>
          </a:prstGeom>
        </p:spPr>
        <p:txBody>
          <a:bodyPr wrap="square">
            <a:spAutoFit/>
          </a:bodyPr>
          <a:lstStyle/>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Weighted-Mean</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Mean/</a:t>
            </a:r>
            <a:r>
              <a:rPr lang="en-US" altLang="zh-CN" sz="1600" dirty="0" err="1">
                <a:latin typeface="微软雅黑" panose="020B0503020204020204" pitchFamily="34" charset="-122"/>
                <a:ea typeface="微软雅黑" panose="020B0503020204020204" pitchFamily="34" charset="-122"/>
              </a:rPr>
              <a:t>MaxMean</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absMean</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GSVA</a:t>
            </a:r>
            <a:endParaRPr lang="zh-CN" altLang="en-US" sz="16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E7FD51BF-4970-4137-9775-F837C4D0BBF2}"/>
              </a:ext>
            </a:extLst>
          </p:cNvPr>
          <p:cNvSpPr/>
          <p:nvPr/>
        </p:nvSpPr>
        <p:spPr>
          <a:xfrm>
            <a:off x="5555189" y="5765911"/>
            <a:ext cx="2387311" cy="83099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人工注释列表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小鼠</a:t>
            </a:r>
            <a:r>
              <a:rPr lang="en-US" altLang="zh-CN" sz="1600"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转录因子</a:t>
            </a: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信号蛋白</a:t>
            </a:r>
          </a:p>
        </p:txBody>
      </p:sp>
      <p:sp>
        <p:nvSpPr>
          <p:cNvPr id="22" name="矩形 21">
            <a:extLst>
              <a:ext uri="{FF2B5EF4-FFF2-40B4-BE49-F238E27FC236}">
                <a16:creationId xmlns:a16="http://schemas.microsoft.com/office/drawing/2014/main" id="{AF421E09-8E05-40D5-A8FA-BAFB47DDC812}"/>
              </a:ext>
            </a:extLst>
          </p:cNvPr>
          <p:cNvSpPr/>
          <p:nvPr/>
        </p:nvSpPr>
        <p:spPr>
          <a:xfrm>
            <a:off x="8093923" y="5765911"/>
            <a:ext cx="3525494" cy="83099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检测活性差异 </a:t>
            </a:r>
            <a:r>
              <a:rPr lang="en-US" altLang="zh-CN" sz="1600" dirty="0">
                <a:latin typeface="微软雅黑" panose="020B0503020204020204" pitchFamily="34" charset="-122"/>
                <a:ea typeface="微软雅黑" panose="020B0503020204020204" pitchFamily="34" charset="-122"/>
              </a:rPr>
              <a:t>(Case Vs. Control)</a:t>
            </a: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Bayesian linear model</a:t>
            </a: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其他工具</a:t>
            </a:r>
          </a:p>
        </p:txBody>
      </p:sp>
    </p:spTree>
    <p:extLst>
      <p:ext uri="{BB962C8B-B14F-4D97-AF65-F5344CB8AC3E}">
        <p14:creationId xmlns:p14="http://schemas.microsoft.com/office/powerpoint/2010/main" val="153570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20"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A308E0C-FEBC-4E23-B9AB-6843029122CC}"/>
              </a:ext>
            </a:extLst>
          </p:cNvPr>
          <p:cNvSpPr>
            <a:spLocks noGrp="1"/>
          </p:cNvSpPr>
          <p:nvPr>
            <p:ph type="sldNum" sz="quarter" idx="12"/>
          </p:nvPr>
        </p:nvSpPr>
        <p:spPr/>
        <p:txBody>
          <a:bodyPr/>
          <a:lstStyle/>
          <a:p>
            <a:pPr algn="r">
              <a:defRPr/>
            </a:pPr>
            <a:fld id="{1A8A9F24-0303-4A46-BEC7-47102BFCF1F9}" type="slidenum">
              <a:rPr lang="zh-CN" altLang="en-US" smtClean="0"/>
              <a:pPr algn="r">
                <a:defRPr/>
              </a:pPr>
              <a:t>36</a:t>
            </a:fld>
            <a:endParaRPr lang="zh-CN" altLang="en-US" dirty="0"/>
          </a:p>
        </p:txBody>
      </p:sp>
      <p:sp>
        <p:nvSpPr>
          <p:cNvPr id="5" name="标题 5">
            <a:extLst>
              <a:ext uri="{FF2B5EF4-FFF2-40B4-BE49-F238E27FC236}">
                <a16:creationId xmlns:a16="http://schemas.microsoft.com/office/drawing/2014/main" id="{C80DD65B-48AA-47A0-B7A9-37BD3D897196}"/>
              </a:ext>
            </a:extLst>
          </p:cNvPr>
          <p:cNvSpPr>
            <a:spLocks noGrp="1"/>
          </p:cNvSpPr>
          <p:nvPr>
            <p:ph type="title"/>
          </p:nvPr>
        </p:nvSpPr>
        <p:spPr>
          <a:xfrm>
            <a:off x="204536" y="38210"/>
            <a:ext cx="10234863" cy="1275834"/>
          </a:xfrm>
        </p:spPr>
        <p:txBody>
          <a:bodyPr/>
          <a:lstStyle/>
          <a:p>
            <a:r>
              <a:rPr lang="zh-CN" altLang="en-US" sz="3600" dirty="0"/>
              <a:t>算法评估 </a:t>
            </a:r>
            <a:r>
              <a:rPr kumimoji="1" lang="en-US" altLang="zh-CN" sz="2400" b="1" dirty="0">
                <a:solidFill>
                  <a:srgbClr val="C00000"/>
                </a:solidFill>
                <a:cs typeface="+mn-cs"/>
              </a:rPr>
              <a:t>NetBID2</a:t>
            </a:r>
            <a:r>
              <a:rPr kumimoji="1" lang="zh-CN" altLang="en-US" sz="2400" b="1" dirty="0">
                <a:solidFill>
                  <a:srgbClr val="C00000"/>
                </a:solidFill>
                <a:cs typeface="+mn-cs"/>
              </a:rPr>
              <a:t>算法挖掘隐藏驱动因子</a:t>
            </a:r>
          </a:p>
        </p:txBody>
      </p:sp>
      <p:graphicFrame>
        <p:nvGraphicFramePr>
          <p:cNvPr id="7" name="表格 6">
            <a:extLst>
              <a:ext uri="{FF2B5EF4-FFF2-40B4-BE49-F238E27FC236}">
                <a16:creationId xmlns:a16="http://schemas.microsoft.com/office/drawing/2014/main" id="{4F98A9AC-EBD6-4379-8AD6-9AA08FFA8C99}"/>
              </a:ext>
            </a:extLst>
          </p:cNvPr>
          <p:cNvGraphicFramePr>
            <a:graphicFrameLocks noGrp="1"/>
          </p:cNvGraphicFramePr>
          <p:nvPr/>
        </p:nvGraphicFramePr>
        <p:xfrm>
          <a:off x="3900814" y="4568900"/>
          <a:ext cx="4886716" cy="1736253"/>
        </p:xfrm>
        <a:graphic>
          <a:graphicData uri="http://schemas.openxmlformats.org/drawingml/2006/table">
            <a:tbl>
              <a:tblPr firstRow="1" firstCol="1" bandRow="1">
                <a:tableStyleId>{5940675A-B579-460E-94D1-54222C63F5DA}</a:tableStyleId>
              </a:tblPr>
              <a:tblGrid>
                <a:gridCol w="1262197">
                  <a:extLst>
                    <a:ext uri="{9D8B030D-6E8A-4147-A177-3AD203B41FA5}">
                      <a16:colId xmlns:a16="http://schemas.microsoft.com/office/drawing/2014/main" val="2158977630"/>
                    </a:ext>
                  </a:extLst>
                </a:gridCol>
                <a:gridCol w="1208787">
                  <a:extLst>
                    <a:ext uri="{9D8B030D-6E8A-4147-A177-3AD203B41FA5}">
                      <a16:colId xmlns:a16="http://schemas.microsoft.com/office/drawing/2014/main" val="57575438"/>
                    </a:ext>
                  </a:extLst>
                </a:gridCol>
                <a:gridCol w="1208787">
                  <a:extLst>
                    <a:ext uri="{9D8B030D-6E8A-4147-A177-3AD203B41FA5}">
                      <a16:colId xmlns:a16="http://schemas.microsoft.com/office/drawing/2014/main" val="3097435965"/>
                    </a:ext>
                  </a:extLst>
                </a:gridCol>
                <a:gridCol w="1206945">
                  <a:extLst>
                    <a:ext uri="{9D8B030D-6E8A-4147-A177-3AD203B41FA5}">
                      <a16:colId xmlns:a16="http://schemas.microsoft.com/office/drawing/2014/main" val="2255585433"/>
                    </a:ext>
                  </a:extLst>
                </a:gridCol>
              </a:tblGrid>
              <a:tr h="192917">
                <a:tc>
                  <a:txBody>
                    <a:bodyPr/>
                    <a:lstStyle/>
                    <a:p>
                      <a:pPr algn="ctr">
                        <a:spcAft>
                          <a:spcPts val="0"/>
                        </a:spcAft>
                      </a:pPr>
                      <a:r>
                        <a:rPr lang="en-US" sz="1100" b="1" kern="0" dirty="0">
                          <a:effectLst/>
                        </a:rPr>
                        <a:t>Regulon</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b="1" kern="0" dirty="0">
                          <a:effectLst/>
                        </a:rPr>
                        <a:t>NES.VIPER</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b="1" kern="0" dirty="0" err="1">
                          <a:effectLst/>
                        </a:rPr>
                        <a:t>p.VIPER</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b="1" kern="0" dirty="0">
                          <a:effectLst/>
                        </a:rPr>
                        <a:t>p.NetBID2</a:t>
                      </a:r>
                      <a:endParaRPr lang="zh-CN" sz="1100" b="1"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639758535"/>
                  </a:ext>
                </a:extLst>
              </a:tr>
              <a:tr h="192917">
                <a:tc>
                  <a:txBody>
                    <a:bodyPr/>
                    <a:lstStyle/>
                    <a:p>
                      <a:pPr algn="ctr">
                        <a:spcAft>
                          <a:spcPts val="0"/>
                        </a:spcAft>
                      </a:pPr>
                      <a:r>
                        <a:rPr lang="en-US" sz="1100" kern="0">
                          <a:effectLst/>
                        </a:rPr>
                        <a:t>Shmt2</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3.01</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0.0026</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1.4e-18</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296756328"/>
                  </a:ext>
                </a:extLst>
              </a:tr>
              <a:tr h="192917">
                <a:tc>
                  <a:txBody>
                    <a:bodyPr/>
                    <a:lstStyle/>
                    <a:p>
                      <a:pPr algn="ctr">
                        <a:spcAft>
                          <a:spcPts val="0"/>
                        </a:spcAft>
                      </a:pPr>
                      <a:r>
                        <a:rPr lang="en-US" sz="1100" kern="0">
                          <a:effectLst/>
                        </a:rPr>
                        <a:t>Cox10</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2.96</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0.00304</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3e-18</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03911292"/>
                  </a:ext>
                </a:extLst>
              </a:tr>
              <a:tr h="192917">
                <a:tc>
                  <a:txBody>
                    <a:bodyPr/>
                    <a:lstStyle/>
                    <a:p>
                      <a:pPr algn="ctr">
                        <a:spcAft>
                          <a:spcPts val="0"/>
                        </a:spcAft>
                      </a:pPr>
                      <a:r>
                        <a:rPr lang="en-US" sz="1100" kern="0">
                          <a:effectLst/>
                        </a:rPr>
                        <a:t>Shmt1</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2.88</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0.00392</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dirty="0">
                          <a:effectLst/>
                        </a:rPr>
                        <a:t>1.7e-18</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334497373"/>
                  </a:ext>
                </a:extLst>
              </a:tr>
              <a:tr h="192917">
                <a:tc>
                  <a:txBody>
                    <a:bodyPr/>
                    <a:lstStyle/>
                    <a:p>
                      <a:pPr algn="ctr">
                        <a:spcAft>
                          <a:spcPts val="0"/>
                        </a:spcAft>
                      </a:pPr>
                      <a:r>
                        <a:rPr lang="en-US" sz="1100" kern="0">
                          <a:effectLst/>
                        </a:rPr>
                        <a:t>Myc</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dirty="0">
                          <a:effectLst/>
                        </a:rPr>
                        <a:t>1.87</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0.0615</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dirty="0">
                          <a:effectLst/>
                        </a:rPr>
                        <a:t>2.3e-18</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584056570"/>
                  </a:ext>
                </a:extLst>
              </a:tr>
              <a:tr h="192917">
                <a:tc>
                  <a:txBody>
                    <a:bodyPr/>
                    <a:lstStyle/>
                    <a:p>
                      <a:pPr algn="ctr">
                        <a:spcAft>
                          <a:spcPts val="0"/>
                        </a:spcAft>
                      </a:pPr>
                      <a:r>
                        <a:rPr lang="en-US" sz="1100" kern="0">
                          <a:effectLst/>
                        </a:rPr>
                        <a:t>Atf3</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1.81</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0.0706</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1.4e-18</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670353547"/>
                  </a:ext>
                </a:extLst>
              </a:tr>
              <a:tr h="192917">
                <a:tc>
                  <a:txBody>
                    <a:bodyPr/>
                    <a:lstStyle/>
                    <a:p>
                      <a:pPr algn="ctr">
                        <a:spcAft>
                          <a:spcPts val="0"/>
                        </a:spcAft>
                      </a:pPr>
                      <a:r>
                        <a:rPr lang="en-US" sz="1100" kern="0">
                          <a:effectLst/>
                        </a:rPr>
                        <a:t>Akt1</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dirty="0">
                          <a:effectLst/>
                        </a:rPr>
                        <a:t>1.3</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0.194</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2.6e-12</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838042411"/>
                  </a:ext>
                </a:extLst>
              </a:tr>
              <a:tr h="192917">
                <a:tc>
                  <a:txBody>
                    <a:bodyPr/>
                    <a:lstStyle/>
                    <a:p>
                      <a:pPr algn="ctr">
                        <a:spcAft>
                          <a:spcPts val="0"/>
                        </a:spcAft>
                      </a:pPr>
                      <a:r>
                        <a:rPr lang="en-US" sz="1100" kern="0">
                          <a:effectLst/>
                        </a:rPr>
                        <a:t>Gabpa</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0.51</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0.609</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9.6e-15</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92062069"/>
                  </a:ext>
                </a:extLst>
              </a:tr>
              <a:tr h="192917">
                <a:tc>
                  <a:txBody>
                    <a:bodyPr/>
                    <a:lstStyle/>
                    <a:p>
                      <a:pPr algn="ctr">
                        <a:spcAft>
                          <a:spcPts val="0"/>
                        </a:spcAft>
                      </a:pPr>
                      <a:r>
                        <a:rPr lang="en-US" sz="1100" kern="0">
                          <a:effectLst/>
                        </a:rPr>
                        <a:t>Gsk3b</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-1</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a:effectLst/>
                        </a:rPr>
                        <a:t>0.318</a:t>
                      </a:r>
                      <a:endParaRPr lang="zh-CN" sz="11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ctr">
                        <a:spcAft>
                          <a:spcPts val="0"/>
                        </a:spcAft>
                      </a:pPr>
                      <a:r>
                        <a:rPr lang="en-US" sz="1100" kern="0" dirty="0">
                          <a:effectLst/>
                        </a:rPr>
                        <a:t>4e-12</a:t>
                      </a:r>
                      <a:endParaRPr lang="zh-CN" sz="11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091294515"/>
                  </a:ext>
                </a:extLst>
              </a:tr>
            </a:tbl>
          </a:graphicData>
        </a:graphic>
      </p:graphicFrame>
      <p:pic>
        <p:nvPicPr>
          <p:cNvPr id="8" name="Picture 1">
            <a:extLst>
              <a:ext uri="{FF2B5EF4-FFF2-40B4-BE49-F238E27FC236}">
                <a16:creationId xmlns:a16="http://schemas.microsoft.com/office/drawing/2014/main" id="{D24FF2A2-9B1D-D595-A686-0B0D1956F60C}"/>
              </a:ext>
            </a:extLst>
          </p:cNvPr>
          <p:cNvPicPr/>
          <p:nvPr/>
        </p:nvPicPr>
        <p:blipFill>
          <a:blip r:embed="rId2"/>
          <a:stretch>
            <a:fillRect/>
          </a:stretch>
        </p:blipFill>
        <p:spPr>
          <a:xfrm>
            <a:off x="1324237" y="1510663"/>
            <a:ext cx="8986520" cy="2296543"/>
          </a:xfrm>
          <a:prstGeom prst="rect">
            <a:avLst/>
          </a:prstGeom>
        </p:spPr>
      </p:pic>
      <p:pic>
        <p:nvPicPr>
          <p:cNvPr id="9" name="图片 8">
            <a:extLst>
              <a:ext uri="{FF2B5EF4-FFF2-40B4-BE49-F238E27FC236}">
                <a16:creationId xmlns:a16="http://schemas.microsoft.com/office/drawing/2014/main" id="{E3BF2F75-A184-4246-8F57-2281DB289769}"/>
              </a:ext>
            </a:extLst>
          </p:cNvPr>
          <p:cNvPicPr/>
          <p:nvPr/>
        </p:nvPicPr>
        <p:blipFill rotWithShape="1">
          <a:blip r:embed="rId3"/>
          <a:srcRect t="3406"/>
          <a:stretch/>
        </p:blipFill>
        <p:spPr bwMode="auto">
          <a:xfrm>
            <a:off x="1486707" y="4335143"/>
            <a:ext cx="2305050" cy="2203769"/>
          </a:xfrm>
          <a:prstGeom prst="rect">
            <a:avLst/>
          </a:prstGeom>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5180A782-D6E1-40C0-A5BC-17EA17D3D3FB}"/>
              </a:ext>
            </a:extLst>
          </p:cNvPr>
          <p:cNvSpPr txBox="1"/>
          <p:nvPr/>
        </p:nvSpPr>
        <p:spPr>
          <a:xfrm>
            <a:off x="1118936" y="1117425"/>
            <a:ext cx="9548495" cy="400110"/>
          </a:xfrm>
          <a:prstGeom prst="rect">
            <a:avLst/>
          </a:prstGeom>
          <a:noFill/>
        </p:spPr>
        <p:txBody>
          <a:bodyPr wrap="square">
            <a:spAutoFit/>
          </a:bodyPr>
          <a:lstStyle/>
          <a:p>
            <a:r>
              <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1. NetBID2 </a:t>
            </a:r>
            <a:r>
              <a:rPr lang="zh-CN" altLang="en-US"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预测的靶向调控基因和</a:t>
            </a:r>
            <a:r>
              <a:rPr lang="en-US" altLang="zh-CN" sz="2000" dirty="0" err="1">
                <a:solidFill>
                  <a:srgbClr val="063C78"/>
                </a:solidFill>
                <a:latin typeface="微软雅黑" panose="020B0503020204020204" pitchFamily="34" charset="-122"/>
                <a:ea typeface="微软雅黑" panose="020B0503020204020204" pitchFamily="34" charset="-122"/>
                <a:cs typeface="Arial" panose="020B0604020202020204" pitchFamily="34" charset="0"/>
              </a:rPr>
              <a:t>ChIP</a:t>
            </a:r>
            <a:r>
              <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-Seq/ATAC-Seq</a:t>
            </a:r>
            <a:r>
              <a:rPr lang="zh-CN" altLang="en-US"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实验结果有显著的一致性</a:t>
            </a:r>
            <a:endPar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2C5288E3-4E30-402B-9260-4A5096436C98}"/>
              </a:ext>
            </a:extLst>
          </p:cNvPr>
          <p:cNvSpPr txBox="1"/>
          <p:nvPr/>
        </p:nvSpPr>
        <p:spPr>
          <a:xfrm>
            <a:off x="1118936" y="3899427"/>
            <a:ext cx="9548495" cy="400110"/>
          </a:xfrm>
          <a:prstGeom prst="rect">
            <a:avLst/>
          </a:prstGeom>
          <a:noFill/>
        </p:spPr>
        <p:txBody>
          <a:bodyPr wrap="square">
            <a:spAutoFit/>
          </a:bodyPr>
          <a:lstStyle/>
          <a:p>
            <a:r>
              <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2. NetBID2 </a:t>
            </a:r>
            <a:r>
              <a:rPr lang="zh-CN" altLang="en-US"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比</a:t>
            </a:r>
            <a:r>
              <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VIPER</a:t>
            </a:r>
            <a:r>
              <a:rPr lang="zh-CN" altLang="en-US"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算法 </a:t>
            </a:r>
            <a:r>
              <a:rPr lang="en-US" altLang="zh-CN" sz="16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i="1"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2016. Nature Genetics </a:t>
            </a:r>
            <a:r>
              <a:rPr lang="en-US" altLang="zh-CN" sz="16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更能识别隐藏驱动因子</a:t>
            </a:r>
            <a:endPar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38461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B6E42C1-7D1F-4345-9C0C-571032A4D5FC}"/>
              </a:ext>
            </a:extLst>
          </p:cNvPr>
          <p:cNvPicPr>
            <a:picLocks noChangeAspect="1"/>
          </p:cNvPicPr>
          <p:nvPr/>
        </p:nvPicPr>
        <p:blipFill>
          <a:blip r:embed="rId3"/>
          <a:stretch>
            <a:fillRect/>
          </a:stretch>
        </p:blipFill>
        <p:spPr>
          <a:xfrm>
            <a:off x="0" y="1185453"/>
            <a:ext cx="7254147" cy="4831133"/>
          </a:xfrm>
          <a:prstGeom prst="rect">
            <a:avLst/>
          </a:prstGeom>
        </p:spPr>
      </p:pic>
      <p:sp>
        <p:nvSpPr>
          <p:cNvPr id="4" name="灯片编号占位符 3">
            <a:extLst>
              <a:ext uri="{FF2B5EF4-FFF2-40B4-BE49-F238E27FC236}">
                <a16:creationId xmlns:a16="http://schemas.microsoft.com/office/drawing/2014/main" id="{10BF169B-6347-41D7-8383-AA365F48F55A}"/>
              </a:ext>
            </a:extLst>
          </p:cNvPr>
          <p:cNvSpPr>
            <a:spLocks noGrp="1"/>
          </p:cNvSpPr>
          <p:nvPr>
            <p:ph type="sldNum" sz="quarter" idx="4294967295"/>
          </p:nvPr>
        </p:nvSpPr>
        <p:spPr>
          <a:xfrm>
            <a:off x="9448800" y="6356350"/>
            <a:ext cx="2743200" cy="365125"/>
          </a:xfrm>
        </p:spPr>
        <p:txBody>
          <a:bodyPr/>
          <a:lstStyle/>
          <a:p>
            <a:pPr algn="r">
              <a:defRPr/>
            </a:pPr>
            <a:fld id="{1A8A9F24-0303-4A46-BEC7-47102BFCF1F9}" type="slidenum">
              <a:rPr lang="zh-CN" altLang="en-US" smtClean="0"/>
              <a:pPr algn="r">
                <a:defRPr/>
              </a:pPr>
              <a:t>37</a:t>
            </a:fld>
            <a:endParaRPr lang="zh-CN" altLang="en-US" dirty="0"/>
          </a:p>
        </p:txBody>
      </p:sp>
      <p:sp>
        <p:nvSpPr>
          <p:cNvPr id="9" name="矩形 8">
            <a:extLst>
              <a:ext uri="{FF2B5EF4-FFF2-40B4-BE49-F238E27FC236}">
                <a16:creationId xmlns:a16="http://schemas.microsoft.com/office/drawing/2014/main" id="{8D74B8AA-5934-4DC3-8B5B-6DE6F1B1EA8C}"/>
              </a:ext>
            </a:extLst>
          </p:cNvPr>
          <p:cNvSpPr/>
          <p:nvPr/>
        </p:nvSpPr>
        <p:spPr>
          <a:xfrm>
            <a:off x="6044594" y="3742983"/>
            <a:ext cx="584326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https://yulab-stjude.shinyapps.io/NetBID2_Runner/</a:t>
            </a: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4FF7DF6-A691-40CE-A247-FA001883BB60}"/>
              </a:ext>
            </a:extLst>
          </p:cNvPr>
          <p:cNvSpPr/>
          <p:nvPr/>
        </p:nvSpPr>
        <p:spPr>
          <a:xfrm>
            <a:off x="185486" y="6053996"/>
            <a:ext cx="710242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https://cgc.sbgenomics.com/public/apps/stjude/netbid/netbid</a:t>
            </a:r>
          </a:p>
        </p:txBody>
      </p:sp>
      <p:sp>
        <p:nvSpPr>
          <p:cNvPr id="12" name="矩形 11">
            <a:extLst>
              <a:ext uri="{FF2B5EF4-FFF2-40B4-BE49-F238E27FC236}">
                <a16:creationId xmlns:a16="http://schemas.microsoft.com/office/drawing/2014/main" id="{0570E4F4-0A4E-43DF-9086-01832AFB9B9C}"/>
              </a:ext>
            </a:extLst>
          </p:cNvPr>
          <p:cNvSpPr/>
          <p:nvPr/>
        </p:nvSpPr>
        <p:spPr>
          <a:xfrm>
            <a:off x="185486" y="672014"/>
            <a:ext cx="3190297"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https://github.com/jyyulab/NetBID</a:t>
            </a:r>
          </a:p>
        </p:txBody>
      </p:sp>
      <p:sp>
        <p:nvSpPr>
          <p:cNvPr id="13" name="矩形 12">
            <a:extLst>
              <a:ext uri="{FF2B5EF4-FFF2-40B4-BE49-F238E27FC236}">
                <a16:creationId xmlns:a16="http://schemas.microsoft.com/office/drawing/2014/main" id="{CA808D8E-1CED-4D28-AF08-878DF4EA4581}"/>
              </a:ext>
            </a:extLst>
          </p:cNvPr>
          <p:cNvSpPr/>
          <p:nvPr/>
        </p:nvSpPr>
        <p:spPr>
          <a:xfrm>
            <a:off x="3843086" y="672014"/>
            <a:ext cx="3717684"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https://github.com/jyyulab/NetBID_shiny</a:t>
            </a:r>
          </a:p>
        </p:txBody>
      </p:sp>
      <p:pic>
        <p:nvPicPr>
          <p:cNvPr id="15" name="图片 14">
            <a:extLst>
              <a:ext uri="{FF2B5EF4-FFF2-40B4-BE49-F238E27FC236}">
                <a16:creationId xmlns:a16="http://schemas.microsoft.com/office/drawing/2014/main" id="{784CB194-B202-480A-AEAB-5D642537D00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225572" y="1294423"/>
            <a:ext cx="4185395" cy="2431038"/>
          </a:xfrm>
          <a:prstGeom prst="rect">
            <a:avLst/>
          </a:prstGeom>
        </p:spPr>
      </p:pic>
      <p:pic>
        <p:nvPicPr>
          <p:cNvPr id="17" name="图片 16">
            <a:extLst>
              <a:ext uri="{FF2B5EF4-FFF2-40B4-BE49-F238E27FC236}">
                <a16:creationId xmlns:a16="http://schemas.microsoft.com/office/drawing/2014/main" id="{B4554BC0-EF4C-437C-B6D2-CD88BC13F05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225572" y="4112315"/>
            <a:ext cx="3886311" cy="2571750"/>
          </a:xfrm>
          <a:prstGeom prst="rect">
            <a:avLst/>
          </a:prstGeom>
        </p:spPr>
      </p:pic>
      <p:sp>
        <p:nvSpPr>
          <p:cNvPr id="10" name="矩形 9">
            <a:extLst>
              <a:ext uri="{FF2B5EF4-FFF2-40B4-BE49-F238E27FC236}">
                <a16:creationId xmlns:a16="http://schemas.microsoft.com/office/drawing/2014/main" id="{55CB8EB3-218A-4F61-A968-976E691F4431}"/>
              </a:ext>
            </a:extLst>
          </p:cNvPr>
          <p:cNvSpPr/>
          <p:nvPr/>
        </p:nvSpPr>
        <p:spPr>
          <a:xfrm>
            <a:off x="6100057" y="1007803"/>
            <a:ext cx="579395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https://yulab-stjude.shinyapps.io/NetBID2_Viewer/</a:t>
            </a:r>
          </a:p>
        </p:txBody>
      </p:sp>
      <p:sp>
        <p:nvSpPr>
          <p:cNvPr id="18" name="文本框 17">
            <a:extLst>
              <a:ext uri="{FF2B5EF4-FFF2-40B4-BE49-F238E27FC236}">
                <a16:creationId xmlns:a16="http://schemas.microsoft.com/office/drawing/2014/main" id="{40C14B98-AAD1-45F7-A883-F792896F5FDA}"/>
              </a:ext>
            </a:extLst>
          </p:cNvPr>
          <p:cNvSpPr txBox="1"/>
          <p:nvPr/>
        </p:nvSpPr>
        <p:spPr>
          <a:xfrm>
            <a:off x="185487" y="103430"/>
            <a:ext cx="7163512" cy="400110"/>
          </a:xfrm>
          <a:prstGeom prst="rect">
            <a:avLst/>
          </a:prstGeom>
          <a:noFill/>
        </p:spPr>
        <p:txBody>
          <a:bodyPr wrap="square">
            <a:spAutoFit/>
          </a:bodyPr>
          <a:lstStyle/>
          <a:p>
            <a:r>
              <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3. NetBID2/</a:t>
            </a:r>
            <a:r>
              <a:rPr lang="en-US" altLang="zh-CN" sz="2000" dirty="0" err="1">
                <a:solidFill>
                  <a:srgbClr val="063C78"/>
                </a:solidFill>
                <a:latin typeface="微软雅黑" panose="020B0503020204020204" pitchFamily="34" charset="-122"/>
                <a:ea typeface="微软雅黑" panose="020B0503020204020204" pitchFamily="34" charset="-122"/>
                <a:cs typeface="Arial" panose="020B0604020202020204" pitchFamily="34" charset="0"/>
              </a:rPr>
              <a:t>NetBID_shiny</a:t>
            </a:r>
            <a:r>
              <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有效辅助隐藏驱动因子分析全流程</a:t>
            </a:r>
            <a:endParaRPr lang="en-US" altLang="zh-CN" sz="2000" dirty="0">
              <a:solidFill>
                <a:srgbClr val="063C7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B1FC61E2-6661-4A01-A25D-59A459FC0747}"/>
              </a:ext>
            </a:extLst>
          </p:cNvPr>
          <p:cNvSpPr/>
          <p:nvPr/>
        </p:nvSpPr>
        <p:spPr>
          <a:xfrm>
            <a:off x="7287914" y="149596"/>
            <a:ext cx="1709122" cy="307777"/>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(72+26 functions)</a:t>
            </a:r>
          </a:p>
        </p:txBody>
      </p:sp>
    </p:spTree>
    <p:extLst>
      <p:ext uri="{BB962C8B-B14F-4D97-AF65-F5344CB8AC3E}">
        <p14:creationId xmlns:p14="http://schemas.microsoft.com/office/powerpoint/2010/main" val="21756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0" grpId="0"/>
      <p:bldP spid="18"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66C7160-BF52-4FC0-BCFD-C10BBC807EA0}"/>
              </a:ext>
            </a:extLst>
          </p:cNvPr>
          <p:cNvSpPr>
            <a:spLocks noGrp="1"/>
          </p:cNvSpPr>
          <p:nvPr>
            <p:ph type="title"/>
          </p:nvPr>
        </p:nvSpPr>
        <p:spPr>
          <a:xfrm>
            <a:off x="160501" y="17171"/>
            <a:ext cx="10234863" cy="1275834"/>
          </a:xfrm>
        </p:spPr>
        <p:txBody>
          <a:bodyPr/>
          <a:lstStyle/>
          <a:p>
            <a:r>
              <a:rPr lang="zh-CN" altLang="en-US" sz="3600" dirty="0"/>
              <a:t>算法应用 </a:t>
            </a:r>
            <a:r>
              <a:rPr kumimoji="1" lang="zh-CN" altLang="en-US" sz="2400" b="1" dirty="0">
                <a:solidFill>
                  <a:srgbClr val="C00000"/>
                </a:solidFill>
                <a:cs typeface="+mn-cs"/>
              </a:rPr>
              <a:t>挖掘大脑发育早期隐藏驱动因子</a:t>
            </a:r>
            <a:r>
              <a:rPr kumimoji="1" lang="en-US" altLang="zh-CN" sz="2400" b="1" i="1" dirty="0">
                <a:solidFill>
                  <a:srgbClr val="C00000"/>
                </a:solidFill>
                <a:cs typeface="+mn-cs"/>
              </a:rPr>
              <a:t>SYTL3</a:t>
            </a:r>
            <a:endParaRPr kumimoji="1" lang="zh-CN" altLang="en-US" sz="2400" b="1" i="1" dirty="0">
              <a:solidFill>
                <a:srgbClr val="C00000"/>
              </a:solidFill>
              <a:cs typeface="+mn-cs"/>
            </a:endParaRPr>
          </a:p>
        </p:txBody>
      </p:sp>
      <p:sp>
        <p:nvSpPr>
          <p:cNvPr id="2" name="灯片编号占位符 1">
            <a:extLst>
              <a:ext uri="{FF2B5EF4-FFF2-40B4-BE49-F238E27FC236}">
                <a16:creationId xmlns:a16="http://schemas.microsoft.com/office/drawing/2014/main" id="{C59E4DB9-95B6-49BB-8EB1-B3C36D0E19A1}"/>
              </a:ext>
            </a:extLst>
          </p:cNvPr>
          <p:cNvSpPr>
            <a:spLocks noGrp="1"/>
          </p:cNvSpPr>
          <p:nvPr>
            <p:ph type="sldNum" sz="quarter" idx="12"/>
          </p:nvPr>
        </p:nvSpPr>
        <p:spPr/>
        <p:txBody>
          <a:bodyPr/>
          <a:lstStyle/>
          <a:p>
            <a:pPr algn="r">
              <a:defRPr/>
            </a:pPr>
            <a:fld id="{1A8A9F24-0303-4A46-BEC7-47102BFCF1F9}" type="slidenum">
              <a:rPr lang="zh-CN" altLang="en-US" smtClean="0"/>
              <a:pPr algn="r">
                <a:defRPr/>
              </a:pPr>
              <a:t>38</a:t>
            </a:fld>
            <a:endParaRPr lang="zh-CN" altLang="en-US" dirty="0"/>
          </a:p>
        </p:txBody>
      </p:sp>
      <p:sp>
        <p:nvSpPr>
          <p:cNvPr id="14" name="矩形 13">
            <a:extLst>
              <a:ext uri="{FF2B5EF4-FFF2-40B4-BE49-F238E27FC236}">
                <a16:creationId xmlns:a16="http://schemas.microsoft.com/office/drawing/2014/main" id="{70F3208C-9549-4365-9D9E-96CFC4D0A693}"/>
              </a:ext>
            </a:extLst>
          </p:cNvPr>
          <p:cNvSpPr/>
          <p:nvPr/>
        </p:nvSpPr>
        <p:spPr>
          <a:xfrm>
            <a:off x="-14415" y="1131420"/>
            <a:ext cx="3613286" cy="400110"/>
          </a:xfrm>
          <a:prstGeom prst="rect">
            <a:avLst/>
          </a:prstGeom>
        </p:spPr>
        <p:txBody>
          <a:bodyPr wrap="square">
            <a:spAutoFit/>
          </a:bodyPr>
          <a:lstStyle/>
          <a:p>
            <a:pPr algn="ctr"/>
            <a:r>
              <a:rPr lang="zh-CN" altLang="en-US" sz="2000" b="1" u="sng"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大脑发育转录谱</a:t>
            </a:r>
            <a:r>
              <a:rPr lang="en-US" altLang="zh-CN" sz="2000" b="1" u="sng" dirty="0" err="1">
                <a:solidFill>
                  <a:schemeClr val="accent1"/>
                </a:solidFill>
                <a:latin typeface="微软雅黑" panose="020B0503020204020204" pitchFamily="34" charset="-122"/>
                <a:ea typeface="微软雅黑" panose="020B0503020204020204" pitchFamily="34" charset="-122"/>
                <a:cs typeface="Arial" panose="020B0604020202020204" pitchFamily="34" charset="0"/>
              </a:rPr>
              <a:t>BrainSpan</a:t>
            </a:r>
            <a:endParaRPr lang="zh-CN" altLang="en-US" sz="2000" u="sng"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27149A04-DA15-4B5E-AAF4-322B6D00F490}"/>
              </a:ext>
            </a:extLst>
          </p:cNvPr>
          <p:cNvSpPr/>
          <p:nvPr/>
        </p:nvSpPr>
        <p:spPr>
          <a:xfrm>
            <a:off x="8688875" y="138473"/>
            <a:ext cx="2339103" cy="830997"/>
          </a:xfrm>
          <a:prstGeom prst="rect">
            <a:avLst/>
          </a:prstGeom>
        </p:spPr>
        <p:txBody>
          <a:bodyPr wrap="none">
            <a:spAutoFit/>
          </a:bodyPr>
          <a:lstStyle/>
          <a:p>
            <a:pPr algn="ctr"/>
            <a:r>
              <a:rPr lang="zh-CN" altLang="en-US" sz="2400" b="1" u="sng"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生物信息学部分</a:t>
            </a:r>
            <a:endParaRPr lang="en-US" altLang="zh-CN" sz="2400" b="1" u="sng"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2400" b="1" dirty="0">
                <a:solidFill>
                  <a:srgbClr val="7030A0"/>
                </a:solidFill>
                <a:latin typeface="微软雅黑" panose="020B0503020204020204" pitchFamily="34" charset="-122"/>
                <a:ea typeface="微软雅黑" panose="020B0503020204020204" pitchFamily="34" charset="-122"/>
                <a:cs typeface="Arial" panose="020B0604020202020204" pitchFamily="34" charset="0"/>
              </a:rPr>
              <a:t>NetBID2</a:t>
            </a:r>
            <a:r>
              <a:rPr lang="zh-CN" altLang="en-US" sz="2400" b="1" dirty="0">
                <a:solidFill>
                  <a:srgbClr val="7030A0"/>
                </a:solidFill>
                <a:latin typeface="微软雅黑" panose="020B0503020204020204" pitchFamily="34" charset="-122"/>
                <a:ea typeface="微软雅黑" panose="020B0503020204020204" pitchFamily="34" charset="-122"/>
                <a:cs typeface="Arial" panose="020B0604020202020204" pitchFamily="34" charset="0"/>
              </a:rPr>
              <a:t>算法</a:t>
            </a:r>
            <a:endParaRPr lang="zh-CN" altLang="en-US" sz="2400" dirty="0">
              <a:solidFill>
                <a:srgbClr val="7030A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FA996EF5-6511-436F-4DA1-6786284192B6}"/>
              </a:ext>
            </a:extLst>
          </p:cNvPr>
          <p:cNvSpPr txBox="1"/>
          <p:nvPr/>
        </p:nvSpPr>
        <p:spPr>
          <a:xfrm>
            <a:off x="3598871" y="1230418"/>
            <a:ext cx="6796493" cy="400110"/>
          </a:xfrm>
          <a:prstGeom prst="rect">
            <a:avLst/>
          </a:prstGeom>
          <a:noFill/>
        </p:spPr>
        <p:txBody>
          <a:bodyPr wrap="square">
            <a:spAutoFit/>
          </a:bodyPr>
          <a:lstStyle/>
          <a:p>
            <a:r>
              <a:rPr lang="en-US" altLang="zh-CN" sz="2000" b="1"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1. </a:t>
            </a:r>
            <a:r>
              <a:rPr lang="en-US" altLang="zh-CN" sz="2000" b="1" i="1"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SYTL3 </a:t>
            </a:r>
            <a:r>
              <a:rPr lang="zh-CN" altLang="en-US" sz="2000" b="1"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在大脑发育早期有最高调控活性 </a:t>
            </a:r>
            <a:r>
              <a:rPr lang="en-US" altLang="zh-CN" sz="2000" b="1" dirty="0">
                <a:solidFill>
                  <a:srgbClr val="063C78"/>
                </a:solidFill>
                <a:latin typeface="微软雅黑" panose="020B0503020204020204" pitchFamily="34" charset="-122"/>
                <a:ea typeface="微软雅黑" panose="020B0503020204020204" pitchFamily="34" charset="-122"/>
                <a:cs typeface="Arial" panose="020B0604020202020204" pitchFamily="34" charset="0"/>
              </a:rPr>
              <a:t>(12-13pcw)</a:t>
            </a:r>
          </a:p>
        </p:txBody>
      </p:sp>
      <p:pic>
        <p:nvPicPr>
          <p:cNvPr id="49" name="图片 48">
            <a:extLst>
              <a:ext uri="{FF2B5EF4-FFF2-40B4-BE49-F238E27FC236}">
                <a16:creationId xmlns:a16="http://schemas.microsoft.com/office/drawing/2014/main" id="{03BDB49F-65D2-5E92-1C67-DFE10FE2DEB9}"/>
              </a:ext>
            </a:extLst>
          </p:cNvPr>
          <p:cNvPicPr>
            <a:picLocks noChangeAspect="1"/>
          </p:cNvPicPr>
          <p:nvPr/>
        </p:nvPicPr>
        <p:blipFill rotWithShape="1">
          <a:blip r:embed="rId3"/>
          <a:srcRect l="70913" t="63929" r="4275"/>
          <a:stretch/>
        </p:blipFill>
        <p:spPr>
          <a:xfrm>
            <a:off x="488186" y="1562281"/>
            <a:ext cx="2544009" cy="2384712"/>
          </a:xfrm>
          <a:prstGeom prst="rect">
            <a:avLst/>
          </a:prstGeom>
        </p:spPr>
      </p:pic>
      <p:pic>
        <p:nvPicPr>
          <p:cNvPr id="51" name="图片 50">
            <a:extLst>
              <a:ext uri="{FF2B5EF4-FFF2-40B4-BE49-F238E27FC236}">
                <a16:creationId xmlns:a16="http://schemas.microsoft.com/office/drawing/2014/main" id="{5ED95519-C88C-7110-6F89-01838C6A3B4D}"/>
              </a:ext>
            </a:extLst>
          </p:cNvPr>
          <p:cNvPicPr>
            <a:picLocks noChangeAspect="1"/>
          </p:cNvPicPr>
          <p:nvPr/>
        </p:nvPicPr>
        <p:blipFill rotWithShape="1">
          <a:blip r:embed="rId4"/>
          <a:srcRect b="4091"/>
          <a:stretch/>
        </p:blipFill>
        <p:spPr>
          <a:xfrm>
            <a:off x="6756354" y="1741602"/>
            <a:ext cx="4285753" cy="2035206"/>
          </a:xfrm>
          <a:prstGeom prst="rect">
            <a:avLst/>
          </a:prstGeom>
          <a:ln>
            <a:solidFill>
              <a:schemeClr val="tx1"/>
            </a:solidFill>
          </a:ln>
        </p:spPr>
      </p:pic>
      <p:pic>
        <p:nvPicPr>
          <p:cNvPr id="52" name="图片 51">
            <a:extLst>
              <a:ext uri="{FF2B5EF4-FFF2-40B4-BE49-F238E27FC236}">
                <a16:creationId xmlns:a16="http://schemas.microsoft.com/office/drawing/2014/main" id="{E18345AA-74B7-3876-4BEB-A18EE5E31452}"/>
              </a:ext>
            </a:extLst>
          </p:cNvPr>
          <p:cNvPicPr>
            <a:picLocks noChangeAspect="1"/>
          </p:cNvPicPr>
          <p:nvPr/>
        </p:nvPicPr>
        <p:blipFill>
          <a:blip r:embed="rId5"/>
          <a:stretch>
            <a:fillRect/>
          </a:stretch>
        </p:blipFill>
        <p:spPr>
          <a:xfrm>
            <a:off x="8160690" y="3961557"/>
            <a:ext cx="1697737" cy="1315311"/>
          </a:xfrm>
          <a:prstGeom prst="rect">
            <a:avLst/>
          </a:prstGeom>
          <a:ln>
            <a:solidFill>
              <a:schemeClr val="tx1"/>
            </a:solidFill>
          </a:ln>
        </p:spPr>
      </p:pic>
      <p:pic>
        <p:nvPicPr>
          <p:cNvPr id="53" name="图片 52">
            <a:extLst>
              <a:ext uri="{FF2B5EF4-FFF2-40B4-BE49-F238E27FC236}">
                <a16:creationId xmlns:a16="http://schemas.microsoft.com/office/drawing/2014/main" id="{C95B35AC-AD03-6FCE-8D8E-F9FDDA909736}"/>
              </a:ext>
            </a:extLst>
          </p:cNvPr>
          <p:cNvPicPr>
            <a:picLocks noChangeAspect="1"/>
          </p:cNvPicPr>
          <p:nvPr/>
        </p:nvPicPr>
        <p:blipFill>
          <a:blip r:embed="rId6"/>
          <a:stretch>
            <a:fillRect/>
          </a:stretch>
        </p:blipFill>
        <p:spPr>
          <a:xfrm>
            <a:off x="6043872" y="3961557"/>
            <a:ext cx="1906493" cy="1315311"/>
          </a:xfrm>
          <a:prstGeom prst="rect">
            <a:avLst/>
          </a:prstGeom>
          <a:ln>
            <a:solidFill>
              <a:schemeClr val="tx1"/>
            </a:solidFill>
          </a:ln>
        </p:spPr>
      </p:pic>
      <p:pic>
        <p:nvPicPr>
          <p:cNvPr id="54" name="图片 53">
            <a:extLst>
              <a:ext uri="{FF2B5EF4-FFF2-40B4-BE49-F238E27FC236}">
                <a16:creationId xmlns:a16="http://schemas.microsoft.com/office/drawing/2014/main" id="{50E1073A-35C6-93F2-3AE6-A366A50275BF}"/>
              </a:ext>
            </a:extLst>
          </p:cNvPr>
          <p:cNvPicPr>
            <a:picLocks noChangeAspect="1"/>
          </p:cNvPicPr>
          <p:nvPr/>
        </p:nvPicPr>
        <p:blipFill rotWithShape="1">
          <a:blip r:embed="rId7"/>
          <a:srcRect b="6344"/>
          <a:stretch/>
        </p:blipFill>
        <p:spPr>
          <a:xfrm>
            <a:off x="2062852" y="4510819"/>
            <a:ext cx="3706158" cy="767238"/>
          </a:xfrm>
          <a:prstGeom prst="rect">
            <a:avLst/>
          </a:prstGeom>
          <a:ln>
            <a:solidFill>
              <a:schemeClr val="tx1"/>
            </a:solidFill>
          </a:ln>
        </p:spPr>
      </p:pic>
      <p:pic>
        <p:nvPicPr>
          <p:cNvPr id="55" name="图片 54">
            <a:extLst>
              <a:ext uri="{FF2B5EF4-FFF2-40B4-BE49-F238E27FC236}">
                <a16:creationId xmlns:a16="http://schemas.microsoft.com/office/drawing/2014/main" id="{68ECB99E-80E8-2BE7-CF8C-DD533775C516}"/>
              </a:ext>
            </a:extLst>
          </p:cNvPr>
          <p:cNvPicPr>
            <a:picLocks noChangeAspect="1"/>
          </p:cNvPicPr>
          <p:nvPr/>
        </p:nvPicPr>
        <p:blipFill rotWithShape="1">
          <a:blip r:embed="rId8"/>
          <a:srcRect b="3822"/>
          <a:stretch/>
        </p:blipFill>
        <p:spPr>
          <a:xfrm>
            <a:off x="10065259" y="3961557"/>
            <a:ext cx="1953697" cy="1315311"/>
          </a:xfrm>
          <a:prstGeom prst="rect">
            <a:avLst/>
          </a:prstGeom>
          <a:ln>
            <a:solidFill>
              <a:schemeClr val="tx1"/>
            </a:solidFill>
          </a:ln>
        </p:spPr>
      </p:pic>
      <p:cxnSp>
        <p:nvCxnSpPr>
          <p:cNvPr id="56" name="直接箭头连接符 55">
            <a:extLst>
              <a:ext uri="{FF2B5EF4-FFF2-40B4-BE49-F238E27FC236}">
                <a16:creationId xmlns:a16="http://schemas.microsoft.com/office/drawing/2014/main" id="{81B1A798-C9A1-6342-2EBD-DE19028EF0FA}"/>
              </a:ext>
            </a:extLst>
          </p:cNvPr>
          <p:cNvCxnSpPr>
            <a:cxnSpLocks/>
          </p:cNvCxnSpPr>
          <p:nvPr/>
        </p:nvCxnSpPr>
        <p:spPr>
          <a:xfrm flipH="1">
            <a:off x="7460770" y="3544956"/>
            <a:ext cx="1347157" cy="343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851F42B3-60C5-BD9D-2437-04AE7E990F9A}"/>
              </a:ext>
            </a:extLst>
          </p:cNvPr>
          <p:cNvCxnSpPr>
            <a:cxnSpLocks/>
          </p:cNvCxnSpPr>
          <p:nvPr/>
        </p:nvCxnSpPr>
        <p:spPr>
          <a:xfrm flipH="1">
            <a:off x="8937059" y="3544956"/>
            <a:ext cx="8544" cy="4166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729DD906-0AB3-A352-50FD-4292B1B8C4CF}"/>
              </a:ext>
            </a:extLst>
          </p:cNvPr>
          <p:cNvCxnSpPr>
            <a:cxnSpLocks/>
          </p:cNvCxnSpPr>
          <p:nvPr/>
        </p:nvCxnSpPr>
        <p:spPr>
          <a:xfrm>
            <a:off x="9112727" y="3544956"/>
            <a:ext cx="1423146" cy="343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B08A5DC5-F040-0A64-843F-FE39C152113A}"/>
              </a:ext>
            </a:extLst>
          </p:cNvPr>
          <p:cNvSpPr/>
          <p:nvPr/>
        </p:nvSpPr>
        <p:spPr>
          <a:xfrm>
            <a:off x="6491942" y="5304940"/>
            <a:ext cx="901209"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Arial" panose="020B0604020202020204" pitchFamily="34" charset="0"/>
              </a:rPr>
              <a:t>mRNA</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矩形 59">
            <a:extLst>
              <a:ext uri="{FF2B5EF4-FFF2-40B4-BE49-F238E27FC236}">
                <a16:creationId xmlns:a16="http://schemas.microsoft.com/office/drawing/2014/main" id="{E4724242-6E9A-CB5F-956C-C877496820CD}"/>
              </a:ext>
            </a:extLst>
          </p:cNvPr>
          <p:cNvSpPr/>
          <p:nvPr/>
        </p:nvSpPr>
        <p:spPr>
          <a:xfrm>
            <a:off x="8221272" y="5304940"/>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Arial" panose="020B0604020202020204" pitchFamily="34" charset="0"/>
              </a:rPr>
              <a:t>蛋白质水平</a:t>
            </a:r>
          </a:p>
        </p:txBody>
      </p:sp>
      <p:sp>
        <p:nvSpPr>
          <p:cNvPr id="61" name="矩形 60">
            <a:extLst>
              <a:ext uri="{FF2B5EF4-FFF2-40B4-BE49-F238E27FC236}">
                <a16:creationId xmlns:a16="http://schemas.microsoft.com/office/drawing/2014/main" id="{5EFCE5B5-8792-14A5-8B7A-AC31CAC12753}"/>
              </a:ext>
            </a:extLst>
          </p:cNvPr>
          <p:cNvSpPr/>
          <p:nvPr/>
        </p:nvSpPr>
        <p:spPr>
          <a:xfrm>
            <a:off x="9690370" y="5304940"/>
            <a:ext cx="249780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Arial" panose="020B0604020202020204" pitchFamily="34" charset="0"/>
              </a:rPr>
              <a:t>NetBID2</a:t>
            </a:r>
            <a:r>
              <a:rPr lang="zh-CN" altLang="en-US" dirty="0">
                <a:latin typeface="微软雅黑" panose="020B0503020204020204" pitchFamily="34" charset="-122"/>
                <a:ea typeface="微软雅黑" panose="020B0503020204020204" pitchFamily="34" charset="-122"/>
                <a:cs typeface="Arial" panose="020B0604020202020204" pitchFamily="34" charset="0"/>
              </a:rPr>
              <a:t>预测调控活性</a:t>
            </a:r>
          </a:p>
        </p:txBody>
      </p:sp>
      <p:sp>
        <p:nvSpPr>
          <p:cNvPr id="62" name="椭圆 61">
            <a:extLst>
              <a:ext uri="{FF2B5EF4-FFF2-40B4-BE49-F238E27FC236}">
                <a16:creationId xmlns:a16="http://schemas.microsoft.com/office/drawing/2014/main" id="{FDA7F957-7C84-BD0C-DC37-5237A8F042C2}"/>
              </a:ext>
            </a:extLst>
          </p:cNvPr>
          <p:cNvSpPr/>
          <p:nvPr/>
        </p:nvSpPr>
        <p:spPr>
          <a:xfrm>
            <a:off x="11376197" y="3783494"/>
            <a:ext cx="642759" cy="8059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id="{F7441480-0CE3-F52B-EFD9-A6179F8663F7}"/>
              </a:ext>
            </a:extLst>
          </p:cNvPr>
          <p:cNvSpPr/>
          <p:nvPr/>
        </p:nvSpPr>
        <p:spPr>
          <a:xfrm>
            <a:off x="3278158" y="4179823"/>
            <a:ext cx="1148969" cy="338554"/>
          </a:xfrm>
          <a:prstGeom prst="rect">
            <a:avLst/>
          </a:prstGeom>
        </p:spPr>
        <p:txBody>
          <a:bodyPr wrap="none">
            <a:spAutoFit/>
          </a:bodyPr>
          <a:lstStyle/>
          <a:p>
            <a:r>
              <a:rPr lang="en-US" altLang="zh-CN" sz="1600" dirty="0">
                <a:latin typeface="微软雅黑" panose="020B0503020204020204" pitchFamily="34" charset="-122"/>
                <a:ea typeface="微软雅黑" panose="020B0503020204020204" pitchFamily="34" charset="-122"/>
              </a:rPr>
              <a:t>SYTL3-KO</a:t>
            </a:r>
            <a:endParaRPr lang="zh-CN" altLang="en-US" sz="1600" dirty="0">
              <a:latin typeface="微软雅黑" panose="020B0503020204020204" pitchFamily="34" charset="-122"/>
              <a:ea typeface="微软雅黑" panose="020B0503020204020204" pitchFamily="34" charset="-122"/>
            </a:endParaRPr>
          </a:p>
        </p:txBody>
      </p:sp>
      <p:pic>
        <p:nvPicPr>
          <p:cNvPr id="68" name="图片 67">
            <a:extLst>
              <a:ext uri="{FF2B5EF4-FFF2-40B4-BE49-F238E27FC236}">
                <a16:creationId xmlns:a16="http://schemas.microsoft.com/office/drawing/2014/main" id="{D95E2577-9BE9-4854-F9B1-A6C2F76FC698}"/>
              </a:ext>
            </a:extLst>
          </p:cNvPr>
          <p:cNvPicPr>
            <a:picLocks noChangeAspect="1"/>
          </p:cNvPicPr>
          <p:nvPr/>
        </p:nvPicPr>
        <p:blipFill>
          <a:blip r:embed="rId9"/>
          <a:stretch>
            <a:fillRect/>
          </a:stretch>
        </p:blipFill>
        <p:spPr>
          <a:xfrm>
            <a:off x="276809" y="4018959"/>
            <a:ext cx="1763058" cy="2286386"/>
          </a:xfrm>
          <a:prstGeom prst="rect">
            <a:avLst/>
          </a:prstGeom>
        </p:spPr>
      </p:pic>
      <p:sp>
        <p:nvSpPr>
          <p:cNvPr id="71" name="椭圆 70">
            <a:extLst>
              <a:ext uri="{FF2B5EF4-FFF2-40B4-BE49-F238E27FC236}">
                <a16:creationId xmlns:a16="http://schemas.microsoft.com/office/drawing/2014/main" id="{7879422E-51EC-98B1-BD99-0C9D6F945150}"/>
              </a:ext>
            </a:extLst>
          </p:cNvPr>
          <p:cNvSpPr/>
          <p:nvPr/>
        </p:nvSpPr>
        <p:spPr>
          <a:xfrm>
            <a:off x="1220969" y="3952370"/>
            <a:ext cx="642759" cy="21477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箭头: 上 73">
            <a:extLst>
              <a:ext uri="{FF2B5EF4-FFF2-40B4-BE49-F238E27FC236}">
                <a16:creationId xmlns:a16="http://schemas.microsoft.com/office/drawing/2014/main" id="{BA14546C-8993-D16C-F4FC-FB8CA80D8880}"/>
              </a:ext>
            </a:extLst>
          </p:cNvPr>
          <p:cNvSpPr/>
          <p:nvPr/>
        </p:nvSpPr>
        <p:spPr>
          <a:xfrm rot="5400000">
            <a:off x="6121613" y="2483939"/>
            <a:ext cx="318462" cy="490544"/>
          </a:xfrm>
          <a:prstGeom prst="up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C60BFE9D-9C63-24F6-165E-AAB4153FB240}"/>
              </a:ext>
            </a:extLst>
          </p:cNvPr>
          <p:cNvSpPr/>
          <p:nvPr/>
        </p:nvSpPr>
        <p:spPr>
          <a:xfrm>
            <a:off x="6018114" y="5699970"/>
            <a:ext cx="5745144" cy="400110"/>
          </a:xfrm>
          <a:prstGeom prst="rect">
            <a:avLst/>
          </a:prstGeom>
        </p:spPr>
        <p:txBody>
          <a:bodyPr wrap="square">
            <a:spAutoFit/>
          </a:bodyPr>
          <a:lstStyle/>
          <a:p>
            <a:pPr algn="ctr"/>
            <a:r>
              <a:rPr lang="en-US" altLang="zh-CN" sz="2000" b="1" dirty="0">
                <a:solidFill>
                  <a:srgbClr val="063C78"/>
                </a:solidFill>
                <a:latin typeface="微软雅黑" panose="020B0503020204020204" pitchFamily="34" charset="-122"/>
                <a:ea typeface="微软雅黑" panose="020B0503020204020204" pitchFamily="34" charset="-122"/>
              </a:rPr>
              <a:t>2. </a:t>
            </a:r>
            <a:r>
              <a:rPr lang="en-US" altLang="zh-CN" sz="2000" b="1" i="1" dirty="0">
                <a:solidFill>
                  <a:srgbClr val="063C78"/>
                </a:solidFill>
                <a:latin typeface="微软雅黑" panose="020B0503020204020204" pitchFamily="34" charset="-122"/>
                <a:ea typeface="微软雅黑" panose="020B0503020204020204" pitchFamily="34" charset="-122"/>
              </a:rPr>
              <a:t>SYTL3 </a:t>
            </a:r>
            <a:r>
              <a:rPr lang="zh-CN" altLang="en-US" sz="2000" b="1" dirty="0">
                <a:solidFill>
                  <a:srgbClr val="063C78"/>
                </a:solidFill>
                <a:latin typeface="微软雅黑" panose="020B0503020204020204" pitchFamily="34" charset="-122"/>
                <a:ea typeface="微软雅黑" panose="020B0503020204020204" pitchFamily="34" charset="-122"/>
              </a:rPr>
              <a:t>特异性的在神经元阶段有调控活性</a:t>
            </a:r>
          </a:p>
        </p:txBody>
      </p:sp>
      <p:sp>
        <p:nvSpPr>
          <p:cNvPr id="76" name="矩形 75">
            <a:extLst>
              <a:ext uri="{FF2B5EF4-FFF2-40B4-BE49-F238E27FC236}">
                <a16:creationId xmlns:a16="http://schemas.microsoft.com/office/drawing/2014/main" id="{E7E83345-909B-97F1-5D55-B60AF603F7CC}"/>
              </a:ext>
            </a:extLst>
          </p:cNvPr>
          <p:cNvSpPr/>
          <p:nvPr/>
        </p:nvSpPr>
        <p:spPr>
          <a:xfrm>
            <a:off x="2177298" y="5376377"/>
            <a:ext cx="3538793" cy="707886"/>
          </a:xfrm>
          <a:prstGeom prst="rect">
            <a:avLst/>
          </a:prstGeom>
        </p:spPr>
        <p:txBody>
          <a:bodyPr wrap="square">
            <a:spAutoFit/>
          </a:bodyPr>
          <a:lstStyle/>
          <a:p>
            <a:pPr algn="ctr"/>
            <a:r>
              <a:rPr lang="en-US" altLang="zh-CN" sz="2000" b="1" dirty="0">
                <a:solidFill>
                  <a:srgbClr val="063C78"/>
                </a:solidFill>
                <a:latin typeface="微软雅黑" panose="020B0503020204020204" pitchFamily="34" charset="-122"/>
                <a:ea typeface="微软雅黑" panose="020B0503020204020204" pitchFamily="34" charset="-122"/>
              </a:rPr>
              <a:t>3. </a:t>
            </a:r>
            <a:r>
              <a:rPr lang="en-US" altLang="zh-CN" sz="2000" b="1" i="1" dirty="0">
                <a:solidFill>
                  <a:srgbClr val="063C78"/>
                </a:solidFill>
                <a:latin typeface="微软雅黑" panose="020B0503020204020204" pitchFamily="34" charset="-122"/>
                <a:ea typeface="微软雅黑" panose="020B0503020204020204" pitchFamily="34" charset="-122"/>
              </a:rPr>
              <a:t>SYTL3</a:t>
            </a:r>
            <a:r>
              <a:rPr lang="en-US" altLang="zh-CN" sz="2000" b="1" dirty="0">
                <a:solidFill>
                  <a:srgbClr val="063C78"/>
                </a:solidFill>
                <a:latin typeface="微软雅黑" panose="020B0503020204020204" pitchFamily="34" charset="-122"/>
                <a:ea typeface="微软雅黑" panose="020B0503020204020204" pitchFamily="34" charset="-122"/>
              </a:rPr>
              <a:t>-KO</a:t>
            </a:r>
            <a:r>
              <a:rPr lang="zh-CN" altLang="en-US" sz="2000" b="1" dirty="0">
                <a:solidFill>
                  <a:srgbClr val="063C78"/>
                </a:solidFill>
                <a:latin typeface="微软雅黑" panose="020B0503020204020204" pitchFamily="34" charset="-122"/>
                <a:ea typeface="微软雅黑" panose="020B0503020204020204" pitchFamily="34" charset="-122"/>
              </a:rPr>
              <a:t>在神经元阶段</a:t>
            </a:r>
            <a:endParaRPr lang="en-US" altLang="zh-CN" sz="2000" b="1" dirty="0">
              <a:solidFill>
                <a:srgbClr val="063C78"/>
              </a:solidFill>
              <a:latin typeface="微软雅黑" panose="020B0503020204020204" pitchFamily="34" charset="-122"/>
              <a:ea typeface="微软雅黑" panose="020B0503020204020204" pitchFamily="34" charset="-122"/>
            </a:endParaRPr>
          </a:p>
          <a:p>
            <a:pPr algn="ctr"/>
            <a:r>
              <a:rPr lang="zh-CN" altLang="en-US" sz="2000" b="1" dirty="0">
                <a:solidFill>
                  <a:srgbClr val="063C78"/>
                </a:solidFill>
                <a:latin typeface="微软雅黑" panose="020B0503020204020204" pitchFamily="34" charset="-122"/>
                <a:ea typeface="微软雅黑" panose="020B0503020204020204" pitchFamily="34" charset="-122"/>
              </a:rPr>
              <a:t>预测调控活性值显著降低</a:t>
            </a:r>
          </a:p>
        </p:txBody>
      </p:sp>
      <p:sp>
        <p:nvSpPr>
          <p:cNvPr id="77" name="箭头: 上 76">
            <a:extLst>
              <a:ext uri="{FF2B5EF4-FFF2-40B4-BE49-F238E27FC236}">
                <a16:creationId xmlns:a16="http://schemas.microsoft.com/office/drawing/2014/main" id="{D41EC95D-E586-188A-2002-3AF8F6CF844B}"/>
              </a:ext>
            </a:extLst>
          </p:cNvPr>
          <p:cNvSpPr/>
          <p:nvPr/>
        </p:nvSpPr>
        <p:spPr>
          <a:xfrm rot="16200000">
            <a:off x="5743585" y="4981762"/>
            <a:ext cx="246352" cy="339447"/>
          </a:xfrm>
          <a:prstGeom prst="up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223E2FF5-18F8-C226-7040-D35F73C9F96C}"/>
              </a:ext>
            </a:extLst>
          </p:cNvPr>
          <p:cNvSpPr/>
          <p:nvPr/>
        </p:nvSpPr>
        <p:spPr>
          <a:xfrm>
            <a:off x="1472344" y="6292935"/>
            <a:ext cx="10341973" cy="461665"/>
          </a:xfrm>
          <a:prstGeom prst="rect">
            <a:avLst/>
          </a:prstGeom>
        </p:spPr>
        <p:txBody>
          <a:bodyPr wrap="square">
            <a:spAutoFit/>
          </a:bodyPr>
          <a:lstStyle/>
          <a:p>
            <a:pPr algn="ctr"/>
            <a:r>
              <a:rPr lang="zh-CN" altLang="en-US" sz="2400" u="sng" dirty="0">
                <a:solidFill>
                  <a:srgbClr val="C00000"/>
                </a:solidFill>
                <a:latin typeface="微软雅黑" panose="020B0503020204020204" pitchFamily="34" charset="-122"/>
                <a:ea typeface="微软雅黑" panose="020B0503020204020204" pitchFamily="34" charset="-122"/>
              </a:rPr>
              <a:t>结论</a:t>
            </a:r>
            <a:r>
              <a:rPr lang="en-US" altLang="zh-CN" sz="2400" u="sng" dirty="0">
                <a:solidFill>
                  <a:srgbClr val="C00000"/>
                </a:solidFill>
                <a:latin typeface="微软雅黑" panose="020B0503020204020204" pitchFamily="34" charset="-122"/>
                <a:ea typeface="微软雅黑" panose="020B0503020204020204" pitchFamily="34" charset="-122"/>
              </a:rPr>
              <a:t>1</a:t>
            </a:r>
            <a:r>
              <a:rPr lang="zh-CN" altLang="en-US" sz="2400" u="sng" dirty="0">
                <a:solidFill>
                  <a:srgbClr val="C00000"/>
                </a:solidFill>
                <a:latin typeface="微软雅黑" panose="020B0503020204020204" pitchFamily="34" charset="-122"/>
                <a:ea typeface="微软雅黑" panose="020B0503020204020204" pitchFamily="34" charset="-122"/>
              </a:rPr>
              <a:t>：</a:t>
            </a:r>
            <a:r>
              <a:rPr lang="en-US" altLang="zh-CN" sz="2400" i="1" u="sng" dirty="0">
                <a:solidFill>
                  <a:srgbClr val="C00000"/>
                </a:solidFill>
                <a:latin typeface="微软雅黑" panose="020B0503020204020204" pitchFamily="34" charset="-122"/>
                <a:ea typeface="微软雅黑" panose="020B0503020204020204" pitchFamily="34" charset="-122"/>
              </a:rPr>
              <a:t>SYTL3 </a:t>
            </a:r>
            <a:r>
              <a:rPr lang="zh-CN" altLang="en-US" sz="2400" u="sng" dirty="0">
                <a:solidFill>
                  <a:srgbClr val="C00000"/>
                </a:solidFill>
                <a:latin typeface="微软雅黑" panose="020B0503020204020204" pitchFamily="34" charset="-122"/>
                <a:ea typeface="微软雅黑" panose="020B0503020204020204" pitchFamily="34" charset="-122"/>
              </a:rPr>
              <a:t>为大脑发育早期隐藏调控因子，可能和神经元迁移相关</a:t>
            </a:r>
          </a:p>
        </p:txBody>
      </p:sp>
      <p:pic>
        <p:nvPicPr>
          <p:cNvPr id="30" name="Picture 3" descr="See the source image">
            <a:extLst>
              <a:ext uri="{FF2B5EF4-FFF2-40B4-BE49-F238E27FC236}">
                <a16:creationId xmlns:a16="http://schemas.microsoft.com/office/drawing/2014/main" id="{FEC2F4DB-D42E-47A1-A7AD-E9909A7A573C}"/>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066198" y="1820602"/>
            <a:ext cx="2760496" cy="1749958"/>
          </a:xfrm>
          <a:prstGeom prst="rect">
            <a:avLst/>
          </a:prstGeom>
          <a:noFill/>
          <a:extLst>
            <a:ext uri="{909E8E84-426E-40DD-AFC4-6F175D3DCCD1}">
              <a14:hiddenFill xmlns:a14="http://schemas.microsoft.com/office/drawing/2010/main">
                <a:solidFill>
                  <a:srgbClr val="FFFFFF"/>
                </a:solidFill>
              </a14:hiddenFill>
            </a:ext>
          </a:extLst>
        </p:spPr>
      </p:pic>
      <p:sp>
        <p:nvSpPr>
          <p:cNvPr id="31" name="椭圆 30">
            <a:extLst>
              <a:ext uri="{FF2B5EF4-FFF2-40B4-BE49-F238E27FC236}">
                <a16:creationId xmlns:a16="http://schemas.microsoft.com/office/drawing/2014/main" id="{3DC3A7A3-438E-4092-87D3-012A006B19E3}"/>
              </a:ext>
            </a:extLst>
          </p:cNvPr>
          <p:cNvSpPr/>
          <p:nvPr/>
        </p:nvSpPr>
        <p:spPr>
          <a:xfrm>
            <a:off x="947251" y="1846749"/>
            <a:ext cx="256868" cy="16697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2207509B-9DBB-414F-9FF0-4E5EBB2FF47F}"/>
              </a:ext>
            </a:extLst>
          </p:cNvPr>
          <p:cNvSpPr/>
          <p:nvPr/>
        </p:nvSpPr>
        <p:spPr>
          <a:xfrm>
            <a:off x="3733525" y="2937281"/>
            <a:ext cx="302142" cy="6683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213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59" grpId="0"/>
      <p:bldP spid="60" grpId="0"/>
      <p:bldP spid="61" grpId="0"/>
      <p:bldP spid="62" grpId="0" animBg="1"/>
      <p:bldP spid="64" grpId="0"/>
      <p:bldP spid="71" grpId="0" animBg="1"/>
      <p:bldP spid="74" grpId="0" animBg="1"/>
      <p:bldP spid="75" grpId="0"/>
      <p:bldP spid="76" grpId="0"/>
      <p:bldP spid="77" grpId="0" animBg="1"/>
      <p:bldP spid="78" grpId="0"/>
      <p:bldP spid="31" grpId="0" animBg="1"/>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EDFA6-C154-E5DD-5594-5746BD604DB9}"/>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743045EB-67C3-1443-3E1A-E2BD3D35D028}"/>
              </a:ext>
            </a:extLst>
          </p:cNvPr>
          <p:cNvSpPr>
            <a:spLocks noGrp="1"/>
          </p:cNvSpPr>
          <p:nvPr>
            <p:ph type="title"/>
          </p:nvPr>
        </p:nvSpPr>
        <p:spPr>
          <a:xfrm>
            <a:off x="226020" y="-5316"/>
            <a:ext cx="10234863" cy="1275834"/>
          </a:xfrm>
        </p:spPr>
        <p:txBody>
          <a:bodyPr/>
          <a:lstStyle/>
          <a:p>
            <a:r>
              <a:rPr lang="zh-CN" altLang="en-US" sz="3600" dirty="0"/>
              <a:t>算法应用 </a:t>
            </a:r>
            <a:r>
              <a:rPr kumimoji="1" lang="zh-CN" altLang="en-US" sz="2400" b="1" dirty="0">
                <a:solidFill>
                  <a:srgbClr val="C00000"/>
                </a:solidFill>
                <a:cs typeface="+mn-cs"/>
              </a:rPr>
              <a:t>挖掘大脑发育早期隐藏驱动因子</a:t>
            </a:r>
            <a:r>
              <a:rPr kumimoji="1" lang="en-US" altLang="zh-CN" sz="2400" b="1" i="1" dirty="0">
                <a:solidFill>
                  <a:srgbClr val="C00000"/>
                </a:solidFill>
                <a:cs typeface="+mn-cs"/>
              </a:rPr>
              <a:t>SYTL3</a:t>
            </a:r>
            <a:endParaRPr kumimoji="1" lang="zh-CN" altLang="en-US" sz="2400" b="1" i="1" dirty="0">
              <a:solidFill>
                <a:srgbClr val="C00000"/>
              </a:solidFill>
              <a:cs typeface="+mn-cs"/>
            </a:endParaRPr>
          </a:p>
        </p:txBody>
      </p:sp>
      <p:sp>
        <p:nvSpPr>
          <p:cNvPr id="2" name="灯片编号占位符 1">
            <a:extLst>
              <a:ext uri="{FF2B5EF4-FFF2-40B4-BE49-F238E27FC236}">
                <a16:creationId xmlns:a16="http://schemas.microsoft.com/office/drawing/2014/main" id="{F6D970DF-B74C-A80C-EC70-98D1F8F58F6F}"/>
              </a:ext>
            </a:extLst>
          </p:cNvPr>
          <p:cNvSpPr>
            <a:spLocks noGrp="1"/>
          </p:cNvSpPr>
          <p:nvPr>
            <p:ph type="sldNum" sz="quarter" idx="12"/>
          </p:nvPr>
        </p:nvSpPr>
        <p:spPr/>
        <p:txBody>
          <a:bodyPr/>
          <a:lstStyle/>
          <a:p>
            <a:pPr algn="r">
              <a:defRPr/>
            </a:pPr>
            <a:fld id="{1A8A9F24-0303-4A46-BEC7-47102BFCF1F9}" type="slidenum">
              <a:rPr lang="zh-CN" altLang="en-US" smtClean="0"/>
              <a:pPr algn="r">
                <a:defRPr/>
              </a:pPr>
              <a:t>39</a:t>
            </a:fld>
            <a:endParaRPr lang="zh-CN" altLang="en-US" dirty="0"/>
          </a:p>
        </p:txBody>
      </p:sp>
      <p:pic>
        <p:nvPicPr>
          <p:cNvPr id="22" name="图片 21">
            <a:extLst>
              <a:ext uri="{FF2B5EF4-FFF2-40B4-BE49-F238E27FC236}">
                <a16:creationId xmlns:a16="http://schemas.microsoft.com/office/drawing/2014/main" id="{A4796D7F-AFD6-E269-0307-4D680A159028}"/>
              </a:ext>
            </a:extLst>
          </p:cNvPr>
          <p:cNvPicPr>
            <a:picLocks noChangeAspect="1"/>
          </p:cNvPicPr>
          <p:nvPr/>
        </p:nvPicPr>
        <p:blipFill>
          <a:blip r:embed="rId3"/>
          <a:stretch>
            <a:fillRect/>
          </a:stretch>
        </p:blipFill>
        <p:spPr>
          <a:xfrm>
            <a:off x="3873172" y="1514859"/>
            <a:ext cx="8048964" cy="3437673"/>
          </a:xfrm>
          <a:prstGeom prst="rect">
            <a:avLst/>
          </a:prstGeom>
        </p:spPr>
      </p:pic>
      <p:sp>
        <p:nvSpPr>
          <p:cNvPr id="23" name="矩形 22">
            <a:extLst>
              <a:ext uri="{FF2B5EF4-FFF2-40B4-BE49-F238E27FC236}">
                <a16:creationId xmlns:a16="http://schemas.microsoft.com/office/drawing/2014/main" id="{B4705A34-F0FF-EE57-4584-C7D27331F627}"/>
              </a:ext>
            </a:extLst>
          </p:cNvPr>
          <p:cNvSpPr/>
          <p:nvPr/>
        </p:nvSpPr>
        <p:spPr>
          <a:xfrm>
            <a:off x="8733962" y="124578"/>
            <a:ext cx="2339102" cy="830997"/>
          </a:xfrm>
          <a:prstGeom prst="rect">
            <a:avLst/>
          </a:prstGeom>
        </p:spPr>
        <p:txBody>
          <a:bodyPr wrap="none">
            <a:spAutoFit/>
          </a:bodyPr>
          <a:lstStyle/>
          <a:p>
            <a:pPr algn="ctr"/>
            <a:r>
              <a:rPr lang="zh-CN" altLang="en-US" sz="2400" b="1" u="sng"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神经生物学部分</a:t>
            </a:r>
            <a:endParaRPr lang="en-US" altLang="zh-CN" sz="2400" b="1" u="sng"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2400" b="1" dirty="0">
                <a:solidFill>
                  <a:srgbClr val="7030A0"/>
                </a:solidFill>
                <a:latin typeface="微软雅黑" panose="020B0503020204020204" pitchFamily="34" charset="-122"/>
                <a:ea typeface="微软雅黑" panose="020B0503020204020204" pitchFamily="34" charset="-122"/>
                <a:cs typeface="Arial" panose="020B0604020202020204" pitchFamily="34" charset="0"/>
              </a:rPr>
              <a:t>实验验证</a:t>
            </a:r>
          </a:p>
        </p:txBody>
      </p:sp>
      <p:sp>
        <p:nvSpPr>
          <p:cNvPr id="4" name="矩形 3">
            <a:extLst>
              <a:ext uri="{FF2B5EF4-FFF2-40B4-BE49-F238E27FC236}">
                <a16:creationId xmlns:a16="http://schemas.microsoft.com/office/drawing/2014/main" id="{E5B7557C-08CA-CCF8-DC2F-E0A1E6273EA9}"/>
              </a:ext>
            </a:extLst>
          </p:cNvPr>
          <p:cNvSpPr/>
          <p:nvPr/>
        </p:nvSpPr>
        <p:spPr>
          <a:xfrm>
            <a:off x="7378270" y="5158715"/>
            <a:ext cx="4540084" cy="646331"/>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实验五：</a:t>
            </a:r>
            <a:r>
              <a:rPr lang="zh-CN" altLang="en-US" dirty="0">
                <a:latin typeface="微软雅黑" panose="020B0503020204020204" pitchFamily="34" charset="-122"/>
                <a:ea typeface="微软雅黑" panose="020B0503020204020204" pitchFamily="34" charset="-122"/>
              </a:rPr>
              <a:t>皮层神经元电生理实验</a:t>
            </a:r>
            <a:endParaRPr lang="en-US" altLang="zh-CN" dirty="0">
              <a:latin typeface="微软雅黑" panose="020B0503020204020204" pitchFamily="34" charset="-122"/>
              <a:ea typeface="微软雅黑" panose="020B0503020204020204" pitchFamily="34" charset="-122"/>
            </a:endParaRPr>
          </a:p>
          <a:p>
            <a:pPr algn="ctr"/>
            <a:r>
              <a:rPr lang="en-US" altLang="zh-CN" dirty="0">
                <a:solidFill>
                  <a:srgbClr val="063C78"/>
                </a:solidFill>
                <a:latin typeface="微软雅黑" panose="020B0503020204020204" pitchFamily="34" charset="-122"/>
                <a:ea typeface="微软雅黑" panose="020B0503020204020204" pitchFamily="34" charset="-122"/>
              </a:rPr>
              <a:t>SYTL3-KO</a:t>
            </a:r>
            <a:r>
              <a:rPr lang="zh-CN" altLang="en-US" dirty="0">
                <a:solidFill>
                  <a:srgbClr val="063C78"/>
                </a:solidFill>
                <a:latin typeface="微软雅黑" panose="020B0503020204020204" pitchFamily="34" charset="-122"/>
                <a:ea typeface="微软雅黑" panose="020B0503020204020204" pitchFamily="34" charset="-122"/>
              </a:rPr>
              <a:t>中神经递质释放频率显著降低</a:t>
            </a:r>
          </a:p>
        </p:txBody>
      </p:sp>
      <p:sp>
        <p:nvSpPr>
          <p:cNvPr id="7" name="矩形 6">
            <a:extLst>
              <a:ext uri="{FF2B5EF4-FFF2-40B4-BE49-F238E27FC236}">
                <a16:creationId xmlns:a16="http://schemas.microsoft.com/office/drawing/2014/main" id="{C7AF233A-9459-F903-D3B7-7F4F73F4843E}"/>
              </a:ext>
            </a:extLst>
          </p:cNvPr>
          <p:cNvSpPr/>
          <p:nvPr/>
        </p:nvSpPr>
        <p:spPr>
          <a:xfrm>
            <a:off x="226020" y="6133962"/>
            <a:ext cx="11408344" cy="461665"/>
          </a:xfrm>
          <a:prstGeom prst="rect">
            <a:avLst/>
          </a:prstGeom>
        </p:spPr>
        <p:txBody>
          <a:bodyPr wrap="square">
            <a:spAutoFit/>
          </a:bodyPr>
          <a:lstStyle/>
          <a:p>
            <a:pPr algn="ctr"/>
            <a:r>
              <a:rPr lang="zh-CN" altLang="en-US" sz="2400" u="sng" dirty="0">
                <a:solidFill>
                  <a:srgbClr val="C00000"/>
                </a:solidFill>
                <a:latin typeface="微软雅黑" panose="020B0503020204020204" pitchFamily="34" charset="-122"/>
                <a:ea typeface="微软雅黑" panose="020B0503020204020204" pitchFamily="34" charset="-122"/>
              </a:rPr>
              <a:t>结论</a:t>
            </a:r>
            <a:r>
              <a:rPr lang="en-US" altLang="zh-CN" sz="2400" u="sng" dirty="0">
                <a:solidFill>
                  <a:srgbClr val="C00000"/>
                </a:solidFill>
                <a:latin typeface="微软雅黑" panose="020B0503020204020204" pitchFamily="34" charset="-122"/>
                <a:ea typeface="微软雅黑" panose="020B0503020204020204" pitchFamily="34" charset="-122"/>
              </a:rPr>
              <a:t>2</a:t>
            </a:r>
            <a:r>
              <a:rPr lang="zh-CN" altLang="en-US" sz="2400" u="sng" dirty="0">
                <a:solidFill>
                  <a:srgbClr val="C00000"/>
                </a:solidFill>
                <a:latin typeface="微软雅黑" panose="020B0503020204020204" pitchFamily="34" charset="-122"/>
                <a:ea typeface="微软雅黑" panose="020B0503020204020204" pitchFamily="34" charset="-122"/>
              </a:rPr>
              <a:t>：</a:t>
            </a:r>
            <a:r>
              <a:rPr lang="en-US" altLang="zh-CN" sz="2400" i="1" u="sng" dirty="0">
                <a:solidFill>
                  <a:srgbClr val="C00000"/>
                </a:solidFill>
                <a:latin typeface="微软雅黑" panose="020B0503020204020204" pitchFamily="34" charset="-122"/>
                <a:ea typeface="微软雅黑" panose="020B0503020204020204" pitchFamily="34" charset="-122"/>
              </a:rPr>
              <a:t>SYTL3 </a:t>
            </a:r>
            <a:r>
              <a:rPr lang="zh-CN" altLang="en-US" sz="2400" u="sng" dirty="0">
                <a:solidFill>
                  <a:srgbClr val="C00000"/>
                </a:solidFill>
                <a:latin typeface="微软雅黑" panose="020B0503020204020204" pitchFamily="34" charset="-122"/>
                <a:ea typeface="微软雅黑" panose="020B0503020204020204" pitchFamily="34" charset="-122"/>
              </a:rPr>
              <a:t>调控神经递质释放，并通过基质金属蛋白酶</a:t>
            </a:r>
            <a:r>
              <a:rPr lang="en-US" altLang="zh-CN" sz="2400" u="sng" dirty="0">
                <a:solidFill>
                  <a:srgbClr val="C00000"/>
                </a:solidFill>
                <a:latin typeface="微软雅黑" panose="020B0503020204020204" pitchFamily="34" charset="-122"/>
                <a:ea typeface="微软雅黑" panose="020B0503020204020204" pitchFamily="34" charset="-122"/>
              </a:rPr>
              <a:t>(MMP)</a:t>
            </a:r>
            <a:r>
              <a:rPr lang="zh-CN" altLang="en-US" sz="2400" u="sng" dirty="0">
                <a:solidFill>
                  <a:srgbClr val="C00000"/>
                </a:solidFill>
                <a:latin typeface="微软雅黑" panose="020B0503020204020204" pitchFamily="34" charset="-122"/>
                <a:ea typeface="微软雅黑" panose="020B0503020204020204" pitchFamily="34" charset="-122"/>
              </a:rPr>
              <a:t>调控神经元迁移</a:t>
            </a:r>
          </a:p>
        </p:txBody>
      </p:sp>
      <p:sp>
        <p:nvSpPr>
          <p:cNvPr id="8" name="矩形 7">
            <a:extLst>
              <a:ext uri="{FF2B5EF4-FFF2-40B4-BE49-F238E27FC236}">
                <a16:creationId xmlns:a16="http://schemas.microsoft.com/office/drawing/2014/main" id="{EB5047EB-742B-2ED2-293C-09417AAEB5AA}"/>
              </a:ext>
            </a:extLst>
          </p:cNvPr>
          <p:cNvSpPr/>
          <p:nvPr/>
        </p:nvSpPr>
        <p:spPr>
          <a:xfrm>
            <a:off x="226020" y="1274508"/>
            <a:ext cx="2686889" cy="923330"/>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实验一：</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比较 </a:t>
            </a:r>
            <a:r>
              <a:rPr lang="en-US" altLang="zh-CN" dirty="0">
                <a:latin typeface="微软雅黑" panose="020B0503020204020204" pitchFamily="34" charset="-122"/>
                <a:ea typeface="微软雅黑" panose="020B0503020204020204" pitchFamily="34" charset="-122"/>
              </a:rPr>
              <a:t>SYTL3-KO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Ctrl</a:t>
            </a:r>
          </a:p>
          <a:p>
            <a:r>
              <a:rPr lang="en-US" altLang="zh-CN" dirty="0" err="1">
                <a:latin typeface="微软雅黑" panose="020B0503020204020204" pitchFamily="34" charset="-122"/>
                <a:ea typeface="微软雅黑" panose="020B0503020204020204" pitchFamily="34" charset="-122"/>
              </a:rPr>
              <a:t>hESC</a:t>
            </a:r>
            <a:r>
              <a:rPr lang="zh-CN" altLang="en-US" dirty="0">
                <a:latin typeface="微软雅黑" panose="020B0503020204020204" pitchFamily="34" charset="-122"/>
                <a:ea typeface="微软雅黑" panose="020B0503020204020204" pitchFamily="34" charset="-122"/>
              </a:rPr>
              <a:t>分化到</a:t>
            </a:r>
            <a:r>
              <a:rPr lang="en-US" altLang="zh-CN" dirty="0">
                <a:latin typeface="微软雅黑" panose="020B0503020204020204" pitchFamily="34" charset="-122"/>
                <a:ea typeface="微软雅黑" panose="020B0503020204020204" pitchFamily="34" charset="-122"/>
              </a:rPr>
              <a:t>neuron</a:t>
            </a:r>
            <a:r>
              <a:rPr lang="zh-CN" altLang="en-US" dirty="0">
                <a:latin typeface="微软雅黑" panose="020B0503020204020204" pitchFamily="34" charset="-122"/>
                <a:ea typeface="微软雅黑" panose="020B0503020204020204" pitchFamily="34" charset="-122"/>
              </a:rPr>
              <a:t>阶段</a:t>
            </a:r>
          </a:p>
        </p:txBody>
      </p:sp>
      <p:sp>
        <p:nvSpPr>
          <p:cNvPr id="13" name="矩形 12">
            <a:extLst>
              <a:ext uri="{FF2B5EF4-FFF2-40B4-BE49-F238E27FC236}">
                <a16:creationId xmlns:a16="http://schemas.microsoft.com/office/drawing/2014/main" id="{147BEE7F-030A-7412-94DA-8B5EC271B880}"/>
              </a:ext>
            </a:extLst>
          </p:cNvPr>
          <p:cNvSpPr/>
          <p:nvPr/>
        </p:nvSpPr>
        <p:spPr>
          <a:xfrm>
            <a:off x="226020" y="2722887"/>
            <a:ext cx="3188896" cy="923330"/>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实验二：</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比较 </a:t>
            </a:r>
            <a:r>
              <a:rPr lang="en-US" altLang="zh-CN" dirty="0">
                <a:latin typeface="微软雅黑" panose="020B0503020204020204" pitchFamily="34" charset="-122"/>
                <a:ea typeface="微软雅黑" panose="020B0503020204020204" pitchFamily="34" charset="-122"/>
              </a:rPr>
              <a:t>SYTL3-Knockdown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Ctrl </a:t>
            </a:r>
            <a:r>
              <a:rPr lang="zh-CN" altLang="en-US" dirty="0">
                <a:latin typeface="微软雅黑" panose="020B0503020204020204" pitchFamily="34" charset="-122"/>
                <a:ea typeface="微软雅黑" panose="020B0503020204020204" pitchFamily="34" charset="-122"/>
              </a:rPr>
              <a:t>小鼠皮层神经元</a:t>
            </a:r>
          </a:p>
        </p:txBody>
      </p:sp>
      <p:sp>
        <p:nvSpPr>
          <p:cNvPr id="16" name="矩形 15">
            <a:extLst>
              <a:ext uri="{FF2B5EF4-FFF2-40B4-BE49-F238E27FC236}">
                <a16:creationId xmlns:a16="http://schemas.microsoft.com/office/drawing/2014/main" id="{5D3C9530-2045-0281-2749-555E221887F1}"/>
              </a:ext>
            </a:extLst>
          </p:cNvPr>
          <p:cNvSpPr/>
          <p:nvPr/>
        </p:nvSpPr>
        <p:spPr>
          <a:xfrm>
            <a:off x="226020" y="4347253"/>
            <a:ext cx="3412897" cy="923330"/>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实验三：</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比较 </a:t>
            </a:r>
            <a:r>
              <a:rPr lang="en-US" altLang="zh-CN" dirty="0">
                <a:latin typeface="微软雅黑" panose="020B0503020204020204" pitchFamily="34" charset="-122"/>
                <a:ea typeface="微软雅黑" panose="020B0503020204020204" pitchFamily="34" charset="-122"/>
              </a:rPr>
              <a:t>SYTL3-KO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Ctrl </a:t>
            </a:r>
            <a:r>
              <a:rPr lang="en-US" altLang="zh-CN" dirty="0" err="1">
                <a:latin typeface="微软雅黑" panose="020B0503020204020204" pitchFamily="34" charset="-122"/>
                <a:ea typeface="微软雅黑" panose="020B0503020204020204" pitchFamily="34" charset="-122"/>
              </a:rPr>
              <a:t>hESC</a:t>
            </a:r>
            <a:r>
              <a:rPr lang="zh-CN" altLang="en-US" dirty="0">
                <a:latin typeface="微软雅黑" panose="020B0503020204020204" pitchFamily="34" charset="-122"/>
                <a:ea typeface="微软雅黑" panose="020B0503020204020204" pitchFamily="34" charset="-122"/>
              </a:rPr>
              <a:t>分化到皮质脑类器官</a:t>
            </a:r>
          </a:p>
        </p:txBody>
      </p:sp>
      <p:sp>
        <p:nvSpPr>
          <p:cNvPr id="20" name="矩形 19">
            <a:extLst>
              <a:ext uri="{FF2B5EF4-FFF2-40B4-BE49-F238E27FC236}">
                <a16:creationId xmlns:a16="http://schemas.microsoft.com/office/drawing/2014/main" id="{ABBEB575-AEBB-EB93-7F8C-87C838789C63}"/>
              </a:ext>
            </a:extLst>
          </p:cNvPr>
          <p:cNvSpPr/>
          <p:nvPr/>
        </p:nvSpPr>
        <p:spPr>
          <a:xfrm>
            <a:off x="3384716" y="5150734"/>
            <a:ext cx="4117380" cy="646331"/>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实验四：</a:t>
            </a:r>
            <a:r>
              <a:rPr lang="zh-CN" altLang="en-US" dirty="0">
                <a:latin typeface="微软雅黑" panose="020B0503020204020204" pitchFamily="34" charset="-122"/>
                <a:ea typeface="微软雅黑" panose="020B0503020204020204" pitchFamily="34" charset="-122"/>
              </a:rPr>
              <a:t>给出假说</a:t>
            </a:r>
            <a:endParaRPr lang="en-US" altLang="zh-CN" dirty="0">
              <a:latin typeface="微软雅黑" panose="020B0503020204020204" pitchFamily="34" charset="-122"/>
              <a:ea typeface="微软雅黑" panose="020B0503020204020204" pitchFamily="34" charset="-122"/>
            </a:endParaRPr>
          </a:p>
          <a:p>
            <a:pPr algn="ctr"/>
            <a:r>
              <a:rPr lang="zh-CN" altLang="en-US" dirty="0">
                <a:solidFill>
                  <a:srgbClr val="063C78"/>
                </a:solidFill>
                <a:latin typeface="微软雅黑" panose="020B0503020204020204" pitchFamily="34" charset="-122"/>
                <a:ea typeface="微软雅黑" panose="020B0503020204020204" pitchFamily="34" charset="-122"/>
              </a:rPr>
              <a:t>验证</a:t>
            </a:r>
            <a:r>
              <a:rPr lang="en-US" altLang="zh-CN" i="1" dirty="0">
                <a:solidFill>
                  <a:srgbClr val="063C78"/>
                </a:solidFill>
                <a:latin typeface="微软雅黑" panose="020B0503020204020204" pitchFamily="34" charset="-122"/>
                <a:ea typeface="微软雅黑" panose="020B0503020204020204" pitchFamily="34" charset="-122"/>
              </a:rPr>
              <a:t>SYTL3 </a:t>
            </a:r>
            <a:r>
              <a:rPr lang="zh-CN" altLang="en-US" dirty="0">
                <a:solidFill>
                  <a:srgbClr val="063C78"/>
                </a:solidFill>
                <a:latin typeface="微软雅黑" panose="020B0503020204020204" pitchFamily="34" charset="-122"/>
                <a:ea typeface="微软雅黑" panose="020B0503020204020204" pitchFamily="34" charset="-122"/>
              </a:rPr>
              <a:t>通过</a:t>
            </a:r>
            <a:r>
              <a:rPr lang="en-US" altLang="zh-CN" dirty="0">
                <a:solidFill>
                  <a:srgbClr val="063C78"/>
                </a:solidFill>
                <a:latin typeface="微软雅黑" panose="020B0503020204020204" pitchFamily="34" charset="-122"/>
                <a:ea typeface="微软雅黑" panose="020B0503020204020204" pitchFamily="34" charset="-122"/>
              </a:rPr>
              <a:t>MMP</a:t>
            </a:r>
            <a:r>
              <a:rPr lang="zh-CN" altLang="en-US" dirty="0">
                <a:solidFill>
                  <a:srgbClr val="063C78"/>
                </a:solidFill>
                <a:latin typeface="微软雅黑" panose="020B0503020204020204" pitchFamily="34" charset="-122"/>
                <a:ea typeface="微软雅黑" panose="020B0503020204020204" pitchFamily="34" charset="-122"/>
              </a:rPr>
              <a:t>介导神经元迁移</a:t>
            </a:r>
          </a:p>
        </p:txBody>
      </p:sp>
      <p:sp>
        <p:nvSpPr>
          <p:cNvPr id="3" name="矩形 2">
            <a:extLst>
              <a:ext uri="{FF2B5EF4-FFF2-40B4-BE49-F238E27FC236}">
                <a16:creationId xmlns:a16="http://schemas.microsoft.com/office/drawing/2014/main" id="{EEB567F8-5DCE-4B1E-836B-C0AED9F19A67}"/>
              </a:ext>
            </a:extLst>
          </p:cNvPr>
          <p:cNvSpPr/>
          <p:nvPr/>
        </p:nvSpPr>
        <p:spPr>
          <a:xfrm>
            <a:off x="226020" y="2179024"/>
            <a:ext cx="3647152" cy="369332"/>
          </a:xfrm>
          <a:prstGeom prst="rect">
            <a:avLst/>
          </a:prstGeom>
        </p:spPr>
        <p:txBody>
          <a:bodyPr wrap="none">
            <a:spAutoFit/>
          </a:bodyPr>
          <a:lstStyle/>
          <a:p>
            <a:r>
              <a:rPr lang="zh-CN" altLang="en-US" dirty="0">
                <a:solidFill>
                  <a:srgbClr val="063C78"/>
                </a:solidFill>
                <a:latin typeface="微软雅黑" panose="020B0503020204020204" pitchFamily="34" charset="-122"/>
                <a:ea typeface="微软雅黑" panose="020B0503020204020204" pitchFamily="34" charset="-122"/>
              </a:rPr>
              <a:t>更多散在神经元从神经球中迁移出</a:t>
            </a:r>
          </a:p>
        </p:txBody>
      </p:sp>
      <p:sp>
        <p:nvSpPr>
          <p:cNvPr id="14" name="矩形 13">
            <a:extLst>
              <a:ext uri="{FF2B5EF4-FFF2-40B4-BE49-F238E27FC236}">
                <a16:creationId xmlns:a16="http://schemas.microsoft.com/office/drawing/2014/main" id="{50C953CA-F04C-47C2-B621-A424AE09504B}"/>
              </a:ext>
            </a:extLst>
          </p:cNvPr>
          <p:cNvSpPr/>
          <p:nvPr/>
        </p:nvSpPr>
        <p:spPr>
          <a:xfrm>
            <a:off x="226020" y="3613781"/>
            <a:ext cx="2814873" cy="369332"/>
          </a:xfrm>
          <a:prstGeom prst="rect">
            <a:avLst/>
          </a:prstGeom>
        </p:spPr>
        <p:txBody>
          <a:bodyPr wrap="none">
            <a:spAutoFit/>
          </a:bodyPr>
          <a:lstStyle/>
          <a:p>
            <a:r>
              <a:rPr lang="zh-CN" altLang="en-US" dirty="0">
                <a:solidFill>
                  <a:srgbClr val="063C78"/>
                </a:solidFill>
                <a:latin typeface="微软雅黑" panose="020B0503020204020204" pitchFamily="34" charset="-122"/>
                <a:ea typeface="微软雅黑" panose="020B0503020204020204" pitchFamily="34" charset="-122"/>
              </a:rPr>
              <a:t>加入</a:t>
            </a:r>
            <a:r>
              <a:rPr lang="en-US" altLang="zh-CN" dirty="0">
                <a:solidFill>
                  <a:srgbClr val="063C78"/>
                </a:solidFill>
                <a:latin typeface="微软雅黑" panose="020B0503020204020204" pitchFamily="34" charset="-122"/>
                <a:ea typeface="微软雅黑" panose="020B0503020204020204" pitchFamily="34" charset="-122"/>
              </a:rPr>
              <a:t>Sytl3</a:t>
            </a:r>
            <a:r>
              <a:rPr lang="zh-CN" altLang="en-US" dirty="0">
                <a:solidFill>
                  <a:srgbClr val="063C78"/>
                </a:solidFill>
                <a:latin typeface="微软雅黑" panose="020B0503020204020204" pitchFamily="34" charset="-122"/>
                <a:ea typeface="微软雅黑" panose="020B0503020204020204" pitchFamily="34" charset="-122"/>
              </a:rPr>
              <a:t>可以</a:t>
            </a:r>
            <a:r>
              <a:rPr lang="en-US" altLang="zh-CN" dirty="0">
                <a:solidFill>
                  <a:srgbClr val="063C78"/>
                </a:solidFill>
                <a:latin typeface="微软雅黑" panose="020B0503020204020204" pitchFamily="34" charset="-122"/>
                <a:ea typeface="微软雅黑" panose="020B0503020204020204" pitchFamily="34" charset="-122"/>
              </a:rPr>
              <a:t>rescue</a:t>
            </a:r>
            <a:r>
              <a:rPr lang="zh-CN" altLang="en-US" dirty="0">
                <a:solidFill>
                  <a:srgbClr val="063C78"/>
                </a:solidFill>
                <a:latin typeface="微软雅黑" panose="020B0503020204020204" pitchFamily="34" charset="-122"/>
                <a:ea typeface="微软雅黑" panose="020B0503020204020204" pitchFamily="34" charset="-122"/>
              </a:rPr>
              <a:t>表型</a:t>
            </a:r>
          </a:p>
        </p:txBody>
      </p:sp>
      <p:sp>
        <p:nvSpPr>
          <p:cNvPr id="15" name="矩形 14">
            <a:extLst>
              <a:ext uri="{FF2B5EF4-FFF2-40B4-BE49-F238E27FC236}">
                <a16:creationId xmlns:a16="http://schemas.microsoft.com/office/drawing/2014/main" id="{CF22AFEF-FDAA-4BDB-A6F3-73B988CC13F1}"/>
              </a:ext>
            </a:extLst>
          </p:cNvPr>
          <p:cNvSpPr/>
          <p:nvPr/>
        </p:nvSpPr>
        <p:spPr>
          <a:xfrm>
            <a:off x="226020" y="5226934"/>
            <a:ext cx="3311161" cy="646331"/>
          </a:xfrm>
          <a:prstGeom prst="rect">
            <a:avLst/>
          </a:prstGeom>
        </p:spPr>
        <p:txBody>
          <a:bodyPr wrap="square">
            <a:spAutoFit/>
          </a:bodyPr>
          <a:lstStyle/>
          <a:p>
            <a:r>
              <a:rPr lang="en-US" altLang="zh-CN" dirty="0">
                <a:solidFill>
                  <a:srgbClr val="063C78"/>
                </a:solidFill>
                <a:latin typeface="微软雅黑" panose="020B0503020204020204" pitchFamily="34" charset="-122"/>
                <a:ea typeface="微软雅黑" panose="020B0503020204020204" pitchFamily="34" charset="-122"/>
              </a:rPr>
              <a:t>SYTL3-KO</a:t>
            </a:r>
            <a:r>
              <a:rPr lang="zh-CN" altLang="en-US" dirty="0">
                <a:solidFill>
                  <a:srgbClr val="063C78"/>
                </a:solidFill>
                <a:latin typeface="微软雅黑" panose="020B0503020204020204" pitchFamily="34" charset="-122"/>
                <a:ea typeface="微软雅黑" panose="020B0503020204020204" pitchFamily="34" charset="-122"/>
              </a:rPr>
              <a:t>只影响神经元的迁移 （而不是</a:t>
            </a:r>
            <a:r>
              <a:rPr lang="en-US" altLang="zh-CN" dirty="0">
                <a:solidFill>
                  <a:srgbClr val="063C78"/>
                </a:solidFill>
                <a:latin typeface="微软雅黑" panose="020B0503020204020204" pitchFamily="34" charset="-122"/>
                <a:ea typeface="微软雅黑" panose="020B0503020204020204" pitchFamily="34" charset="-122"/>
              </a:rPr>
              <a:t>NPC</a:t>
            </a:r>
            <a:r>
              <a:rPr lang="zh-CN" altLang="en-US" dirty="0">
                <a:solidFill>
                  <a:srgbClr val="063C78"/>
                </a:solidFill>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491FF258-8DC7-4989-969B-04B637B960EB}"/>
              </a:ext>
            </a:extLst>
          </p:cNvPr>
          <p:cNvSpPr/>
          <p:nvPr/>
        </p:nvSpPr>
        <p:spPr>
          <a:xfrm>
            <a:off x="3638917" y="3029006"/>
            <a:ext cx="3005803" cy="584775"/>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 模拟皮质神经发育过程中的</a:t>
            </a:r>
            <a:br>
              <a:rPr lang="en-US" altLang="zh-CN" sz="1600"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结构自组织和细胞变化</a:t>
            </a:r>
          </a:p>
        </p:txBody>
      </p:sp>
    </p:spTree>
    <p:extLst>
      <p:ext uri="{BB962C8B-B14F-4D97-AF65-F5344CB8AC3E}">
        <p14:creationId xmlns:p14="http://schemas.microsoft.com/office/powerpoint/2010/main" val="295356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3" grpId="0"/>
      <p:bldP spid="16" grpId="0"/>
      <p:bldP spid="20" grpId="0"/>
      <p:bldP spid="3" grpId="0"/>
      <p:bldP spid="14" grpId="0"/>
      <p:bldP spid="15"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59E72E88-6BCA-4F5E-BBED-9ADB64B889D3}"/>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4</a:t>
            </a:fld>
            <a:endParaRPr lang="zh-CN" altLang="en-US" dirty="0"/>
          </a:p>
        </p:txBody>
      </p:sp>
      <p:sp>
        <p:nvSpPr>
          <p:cNvPr id="8" name="标题 1">
            <a:extLst>
              <a:ext uri="{FF2B5EF4-FFF2-40B4-BE49-F238E27FC236}">
                <a16:creationId xmlns:a16="http://schemas.microsoft.com/office/drawing/2014/main" id="{90CD589A-129B-428B-809A-6DA1D18A1086}"/>
              </a:ext>
            </a:extLst>
          </p:cNvPr>
          <p:cNvSpPr txBox="1">
            <a:spLocks/>
          </p:cNvSpPr>
          <p:nvPr/>
        </p:nvSpPr>
        <p:spPr>
          <a:xfrm>
            <a:off x="199836" y="285750"/>
            <a:ext cx="11992164" cy="10580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4000" dirty="0"/>
              <a:t>Motif discovery </a:t>
            </a:r>
            <a:r>
              <a:rPr lang="en-US" altLang="zh-CN" sz="4000" dirty="0">
                <a:sym typeface="Wingdings" panose="05000000000000000000" pitchFamily="2" charset="2"/>
              </a:rPr>
              <a:t> </a:t>
            </a:r>
            <a:r>
              <a:rPr lang="en-US" altLang="zh-CN" sz="4000" dirty="0"/>
              <a:t>MEME</a:t>
            </a:r>
            <a:endParaRPr lang="zh-CN" altLang="en-US" sz="4000" dirty="0"/>
          </a:p>
        </p:txBody>
      </p:sp>
      <p:sp>
        <p:nvSpPr>
          <p:cNvPr id="9" name="矩形 8">
            <a:extLst>
              <a:ext uri="{FF2B5EF4-FFF2-40B4-BE49-F238E27FC236}">
                <a16:creationId xmlns:a16="http://schemas.microsoft.com/office/drawing/2014/main" id="{19BD02FA-57E7-4BF0-9ED6-830B7DF8EFC7}"/>
              </a:ext>
            </a:extLst>
          </p:cNvPr>
          <p:cNvSpPr/>
          <p:nvPr/>
        </p:nvSpPr>
        <p:spPr>
          <a:xfrm>
            <a:off x="468529" y="1013258"/>
            <a:ext cx="3101359"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如何描述一个</a:t>
            </a:r>
            <a:r>
              <a:rPr lang="en-US" altLang="zh-CN" dirty="0">
                <a:solidFill>
                  <a:srgbClr val="060607"/>
                </a:solidFill>
                <a:latin typeface="微软雅黑" panose="020B0503020204020204" pitchFamily="34" charset="-122"/>
                <a:ea typeface="微软雅黑" panose="020B0503020204020204" pitchFamily="34" charset="-122"/>
              </a:rPr>
              <a:t>TF</a:t>
            </a:r>
            <a:r>
              <a:rPr lang="zh-CN" altLang="en-US" dirty="0">
                <a:solidFill>
                  <a:srgbClr val="060607"/>
                </a:solidFill>
                <a:latin typeface="微软雅黑" panose="020B0503020204020204" pitchFamily="34" charset="-122"/>
                <a:ea typeface="微软雅黑" panose="020B0503020204020204" pitchFamily="34" charset="-122"/>
              </a:rPr>
              <a:t>的</a:t>
            </a:r>
            <a:r>
              <a:rPr lang="en-US" altLang="zh-CN" dirty="0">
                <a:solidFill>
                  <a:srgbClr val="060607"/>
                </a:solidFill>
                <a:latin typeface="微软雅黑" panose="020B0503020204020204" pitchFamily="34" charset="-122"/>
                <a:ea typeface="微软雅黑" panose="020B0503020204020204" pitchFamily="34" charset="-122"/>
              </a:rPr>
              <a:t>motif ?</a:t>
            </a:r>
            <a:endParaRPr lang="zh-CN" altLang="en-US" dirty="0">
              <a:solidFill>
                <a:srgbClr val="060607"/>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E5E00DB1-20EA-47FB-8DAF-9175112264A1}"/>
              </a:ext>
            </a:extLst>
          </p:cNvPr>
          <p:cNvPicPr>
            <a:picLocks noChangeAspect="1"/>
          </p:cNvPicPr>
          <p:nvPr/>
        </p:nvPicPr>
        <p:blipFill rotWithShape="1">
          <a:blip r:embed="rId3">
            <a:extLst>
              <a:ext uri="{28A0092B-C50C-407E-A947-70E740481C1C}">
                <a14:useLocalDpi xmlns:a14="http://schemas.microsoft.com/office/drawing/2010/main" val="0"/>
              </a:ext>
            </a:extLst>
          </a:blip>
          <a:srcRect l="52095"/>
          <a:stretch/>
        </p:blipFill>
        <p:spPr>
          <a:xfrm>
            <a:off x="545270" y="1871698"/>
            <a:ext cx="3159579" cy="1874957"/>
          </a:xfrm>
          <a:prstGeom prst="rect">
            <a:avLst/>
          </a:prstGeom>
        </p:spPr>
      </p:pic>
      <p:pic>
        <p:nvPicPr>
          <p:cNvPr id="12" name="图片 11">
            <a:extLst>
              <a:ext uri="{FF2B5EF4-FFF2-40B4-BE49-F238E27FC236}">
                <a16:creationId xmlns:a16="http://schemas.microsoft.com/office/drawing/2014/main" id="{C7161D57-B7A2-4E3E-818F-D7E6258F2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396" y="1085077"/>
            <a:ext cx="4764075" cy="1315848"/>
          </a:xfrm>
          <a:prstGeom prst="rect">
            <a:avLst/>
          </a:prstGeom>
        </p:spPr>
      </p:pic>
      <p:sp>
        <p:nvSpPr>
          <p:cNvPr id="13" name="矩形 12">
            <a:extLst>
              <a:ext uri="{FF2B5EF4-FFF2-40B4-BE49-F238E27FC236}">
                <a16:creationId xmlns:a16="http://schemas.microsoft.com/office/drawing/2014/main" id="{69524BEA-7105-4EB3-96A2-CB850952BC80}"/>
              </a:ext>
            </a:extLst>
          </p:cNvPr>
          <p:cNvSpPr/>
          <p:nvPr/>
        </p:nvSpPr>
        <p:spPr>
          <a:xfrm>
            <a:off x="6231834" y="6356350"/>
            <a:ext cx="5584423" cy="461665"/>
          </a:xfrm>
          <a:prstGeom prst="rect">
            <a:avLst/>
          </a:prstGeom>
        </p:spPr>
        <p:txBody>
          <a:bodyPr wrap="square">
            <a:spAutoFit/>
          </a:bodyPr>
          <a:lstStyle/>
          <a:p>
            <a:r>
              <a:rPr lang="en-US" altLang="zh-CN" sz="1200" dirty="0">
                <a:solidFill>
                  <a:srgbClr val="222222"/>
                </a:solidFill>
                <a:latin typeface="Arial" panose="020B0604020202020204" pitchFamily="34" charset="0"/>
              </a:rPr>
              <a:t>Bailey, Timothy L., and Charles Elkan. "Fitting a mixture model by expectation maximization to discover motifs in </a:t>
            </a:r>
            <a:r>
              <a:rPr lang="en-US" altLang="zh-CN" sz="1200" dirty="0" err="1">
                <a:solidFill>
                  <a:srgbClr val="222222"/>
                </a:solidFill>
                <a:latin typeface="Arial" panose="020B0604020202020204" pitchFamily="34" charset="0"/>
              </a:rPr>
              <a:t>bipolymers</a:t>
            </a:r>
            <a:r>
              <a:rPr lang="en-US" altLang="zh-CN" sz="1200" dirty="0">
                <a:solidFill>
                  <a:srgbClr val="222222"/>
                </a:solidFill>
                <a:latin typeface="Arial" panose="020B0604020202020204" pitchFamily="34" charset="0"/>
              </a:rPr>
              <a:t>." (1994): 28-36.</a:t>
            </a:r>
            <a:endParaRPr lang="zh-CN" altLang="en-US" sz="1200" dirty="0"/>
          </a:p>
        </p:txBody>
      </p:sp>
      <p:sp>
        <p:nvSpPr>
          <p:cNvPr id="14" name="矩形 13">
            <a:extLst>
              <a:ext uri="{FF2B5EF4-FFF2-40B4-BE49-F238E27FC236}">
                <a16:creationId xmlns:a16="http://schemas.microsoft.com/office/drawing/2014/main" id="{339ACAD4-CC51-4DDA-A462-9B825F2814A4}"/>
              </a:ext>
            </a:extLst>
          </p:cNvPr>
          <p:cNvSpPr/>
          <p:nvPr/>
        </p:nvSpPr>
        <p:spPr>
          <a:xfrm>
            <a:off x="468529" y="4291202"/>
            <a:ext cx="11347728"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latin typeface="微软雅黑" panose="020B0503020204020204" pitchFamily="34" charset="-122"/>
                <a:ea typeface="微软雅黑" panose="020B0503020204020204" pitchFamily="34" charset="-122"/>
              </a:rPr>
              <a:t>MEME (</a:t>
            </a:r>
            <a:r>
              <a:rPr lang="en-US" altLang="zh-CN" b="1" dirty="0">
                <a:latin typeface="微软雅黑" panose="020B0503020204020204" pitchFamily="34" charset="-122"/>
                <a:ea typeface="微软雅黑" panose="020B0503020204020204" pitchFamily="34" charset="-122"/>
              </a:rPr>
              <a:t>Multiple EM for Motif Elicitation</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混合模型</a:t>
            </a:r>
            <a:r>
              <a:rPr lang="en-US" altLang="zh-CN" dirty="0">
                <a:latin typeface="微软雅黑" panose="020B0503020204020204" pitchFamily="34" charset="-122"/>
                <a:ea typeface="微软雅黑" panose="020B0503020204020204" pitchFamily="34" charset="-122"/>
              </a:rPr>
              <a:t>+EM</a:t>
            </a:r>
            <a:r>
              <a:rPr lang="zh-CN" altLang="en-US" dirty="0">
                <a:latin typeface="微软雅黑" panose="020B0503020204020204" pitchFamily="34" charset="-122"/>
                <a:ea typeface="微软雅黑" panose="020B0503020204020204" pitchFamily="34" charset="-122"/>
              </a:rPr>
              <a:t>算法</a:t>
            </a:r>
            <a:r>
              <a:rPr lang="en-US" altLang="zh-CN" dirty="0">
                <a:latin typeface="微软雅黑" panose="020B0503020204020204" pitchFamily="34" charset="-122"/>
                <a:ea typeface="微软雅黑" panose="020B0503020204020204" pitchFamily="34" charset="-122"/>
              </a:rPr>
              <a:t>)</a:t>
            </a:r>
          </a:p>
          <a:p>
            <a:r>
              <a:rPr lang="zh-CN" altLang="en-US" u="sng" dirty="0">
                <a:latin typeface="微软雅黑" panose="020B0503020204020204" pitchFamily="34" charset="-122"/>
                <a:ea typeface="微软雅黑" panose="020B0503020204020204" pitchFamily="34" charset="-122"/>
              </a:rPr>
              <a:t>输入</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unaligned sequence + width of the motif</a:t>
            </a:r>
          </a:p>
          <a:p>
            <a:r>
              <a:rPr lang="zh-CN" altLang="en-US" u="sng"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 model of each motif + optimal classifier + alignment of the motif</a:t>
            </a: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D29B890-E7C5-4102-9FF7-B78C3794C47A}"/>
              </a:ext>
            </a:extLst>
          </p:cNvPr>
          <p:cNvSpPr/>
          <p:nvPr/>
        </p:nvSpPr>
        <p:spPr>
          <a:xfrm>
            <a:off x="468530" y="5433507"/>
            <a:ext cx="11347728"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latin typeface="微软雅黑" panose="020B0503020204020204" pitchFamily="34" charset="-122"/>
                <a:ea typeface="微软雅黑" panose="020B0503020204020204" pitchFamily="34" charset="-122"/>
              </a:rPr>
              <a:t>MEME</a:t>
            </a:r>
            <a:r>
              <a:rPr lang="zh-CN" altLang="en-US" dirty="0">
                <a:latin typeface="微软雅黑" panose="020B0503020204020204" pitchFamily="34" charset="-122"/>
                <a:ea typeface="微软雅黑" panose="020B0503020204020204" pitchFamily="34" charset="-122"/>
              </a:rPr>
              <a:t>的设计思路：</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Find an initial motif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use EM to improve the motif  until values in PWM do not improve  output </a:t>
            </a:r>
            <a:endParaRPr lang="zh-CN" alt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36631894-015C-417A-A8B9-A0FDB9D8D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9895" y="2400925"/>
            <a:ext cx="3538530" cy="1074509"/>
          </a:xfrm>
          <a:prstGeom prst="rect">
            <a:avLst/>
          </a:prstGeom>
        </p:spPr>
      </p:pic>
    </p:spTree>
    <p:extLst>
      <p:ext uri="{BB962C8B-B14F-4D97-AF65-F5344CB8AC3E}">
        <p14:creationId xmlns:p14="http://schemas.microsoft.com/office/powerpoint/2010/main" val="9499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C6758FB-0194-D24E-16F1-4C0D6082824B}"/>
              </a:ext>
            </a:extLst>
          </p:cNvPr>
          <p:cNvSpPr>
            <a:spLocks noGrp="1"/>
          </p:cNvSpPr>
          <p:nvPr>
            <p:ph type="sldNum" sz="quarter" idx="12"/>
          </p:nvPr>
        </p:nvSpPr>
        <p:spPr/>
        <p:txBody>
          <a:bodyPr/>
          <a:lstStyle/>
          <a:p>
            <a:pPr algn="r">
              <a:defRPr/>
            </a:pPr>
            <a:fld id="{1A8A9F24-0303-4A46-BEC7-47102BFCF1F9}" type="slidenum">
              <a:rPr lang="zh-CN" altLang="en-US" smtClean="0"/>
              <a:pPr algn="r">
                <a:defRPr/>
              </a:pPr>
              <a:t>40</a:t>
            </a:fld>
            <a:endParaRPr lang="zh-CN" altLang="en-US" dirty="0"/>
          </a:p>
        </p:txBody>
      </p:sp>
      <p:sp>
        <p:nvSpPr>
          <p:cNvPr id="5" name="标题 1">
            <a:extLst>
              <a:ext uri="{FF2B5EF4-FFF2-40B4-BE49-F238E27FC236}">
                <a16:creationId xmlns:a16="http://schemas.microsoft.com/office/drawing/2014/main" id="{1314B615-AAF6-045C-E31C-5F5FB908A9D8}"/>
              </a:ext>
            </a:extLst>
          </p:cNvPr>
          <p:cNvSpPr>
            <a:spLocks noGrp="1"/>
          </p:cNvSpPr>
          <p:nvPr>
            <p:ph type="title"/>
          </p:nvPr>
        </p:nvSpPr>
        <p:spPr>
          <a:xfrm>
            <a:off x="212969" y="22973"/>
            <a:ext cx="10515600" cy="1325563"/>
          </a:xfrm>
        </p:spPr>
        <p:txBody>
          <a:bodyPr>
            <a:normAutofit/>
          </a:bodyPr>
          <a:lstStyle/>
          <a:p>
            <a:r>
              <a:rPr lang="zh-CN" altLang="en-US" sz="3600" b="1" dirty="0">
                <a:cs typeface="Arial" panose="020B0604020202020204" pitchFamily="34" charset="0"/>
              </a:rPr>
              <a:t>展望思考：</a:t>
            </a:r>
            <a:r>
              <a:rPr kumimoji="1" lang="zh-CN" altLang="en-US" sz="3600" b="1" dirty="0"/>
              <a:t>运用转录组挖掘疾病隐藏驱动因子</a:t>
            </a:r>
            <a:endParaRPr lang="en-US" altLang="zh-CN" sz="3600" b="1" dirty="0">
              <a:cs typeface="Arial" panose="020B0604020202020204" pitchFamily="34" charset="0"/>
            </a:endParaRPr>
          </a:p>
        </p:txBody>
      </p:sp>
      <p:sp>
        <p:nvSpPr>
          <p:cNvPr id="24" name="文本框 23">
            <a:extLst>
              <a:ext uri="{FF2B5EF4-FFF2-40B4-BE49-F238E27FC236}">
                <a16:creationId xmlns:a16="http://schemas.microsoft.com/office/drawing/2014/main" id="{CEC638C0-960B-96C1-2570-ECDA979E6B4F}"/>
              </a:ext>
            </a:extLst>
          </p:cNvPr>
          <p:cNvSpPr txBox="1"/>
          <p:nvPr/>
        </p:nvSpPr>
        <p:spPr>
          <a:xfrm>
            <a:off x="596271" y="1165001"/>
            <a:ext cx="11186154" cy="2332946"/>
          </a:xfrm>
          <a:prstGeom prst="rect">
            <a:avLst/>
          </a:prstGeom>
          <a:noFill/>
        </p:spPr>
        <p:txBody>
          <a:bodyPr wrap="square">
            <a:spAutoFit/>
          </a:bodyPr>
          <a:lstStyle/>
          <a:p>
            <a:pPr marR="0" lvl="0" algn="l" defTabSz="914400" rtl="0" eaLnBrk="0" fontAlgn="base" latinLnBrk="0" hangingPunct="0">
              <a:lnSpc>
                <a:spcPct val="100000"/>
              </a:lnSpc>
              <a:spcBef>
                <a:spcPct val="30000"/>
              </a:spcBef>
              <a:spcAft>
                <a:spcPct val="0"/>
              </a:spcAft>
              <a:buClrTx/>
              <a:buSzTx/>
              <a:tabLst/>
              <a:defRPr/>
            </a:pPr>
            <a:r>
              <a:rPr lang="zh-CN" altLang="en-US" sz="2800" b="1" dirty="0">
                <a:latin typeface="微软雅黑" panose="020B0503020204020204" pitchFamily="34" charset="-122"/>
                <a:ea typeface="微软雅黑" panose="020B0503020204020204" pitchFamily="34" charset="-122"/>
              </a:rPr>
              <a:t>研究发现：</a:t>
            </a:r>
            <a:endParaRPr lang="en-US" altLang="zh-CN" sz="2800" b="1" dirty="0">
              <a:latin typeface="微软雅黑" panose="020B0503020204020204" pitchFamily="34" charset="-122"/>
              <a:ea typeface="微软雅黑" panose="020B0503020204020204" pitchFamily="34" charset="-122"/>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sz="2400" dirty="0">
                <a:latin typeface="微软雅黑" panose="020B0503020204020204" pitchFamily="34" charset="-122"/>
                <a:ea typeface="微软雅黑" panose="020B0503020204020204" pitchFamily="34" charset="-122"/>
              </a:rPr>
              <a:t>NetBID2</a:t>
            </a:r>
            <a:r>
              <a:rPr lang="zh-CN" altLang="en-US" sz="2400" dirty="0">
                <a:latin typeface="微软雅黑" panose="020B0503020204020204" pitchFamily="34" charset="-122"/>
                <a:ea typeface="微软雅黑" panose="020B0503020204020204" pitchFamily="34" charset="-122"/>
              </a:rPr>
              <a:t>预测活性比基因表达、蛋白质表达和湿实验结果更相符</a:t>
            </a:r>
            <a:endParaRPr lang="en-US" altLang="zh-CN" sz="2400" dirty="0">
              <a:latin typeface="微软雅黑" panose="020B0503020204020204" pitchFamily="34" charset="-122"/>
              <a:ea typeface="微软雅黑" panose="020B0503020204020204" pitchFamily="34" charset="-122"/>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2400" dirty="0">
                <a:latin typeface="微软雅黑" panose="020B0503020204020204" pitchFamily="34" charset="-122"/>
                <a:ea typeface="微软雅黑" panose="020B0503020204020204" pitchFamily="34" charset="-122"/>
              </a:rPr>
              <a:t>在疾病组学数据中，显著差异活性的驱动因子比显著差异表达的基因在不同研究间有更强的一致性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数据未发表</a:t>
            </a:r>
            <a:r>
              <a:rPr lang="en-US" altLang="zh-CN" sz="2400" dirty="0">
                <a:latin typeface="微软雅黑" panose="020B0503020204020204" pitchFamily="34" charset="-122"/>
                <a:ea typeface="微软雅黑" panose="020B0503020204020204" pitchFamily="34" charset="-122"/>
              </a:rPr>
              <a:t>)</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sz="2400" dirty="0">
                <a:latin typeface="微软雅黑" panose="020B0503020204020204" pitchFamily="34" charset="-122"/>
                <a:ea typeface="微软雅黑" panose="020B0503020204020204" pitchFamily="34" charset="-122"/>
              </a:rPr>
              <a:t>NetBID2</a:t>
            </a:r>
            <a:r>
              <a:rPr lang="zh-CN" altLang="en-US" sz="2400" dirty="0">
                <a:latin typeface="微软雅黑" panose="020B0503020204020204" pitchFamily="34" charset="-122"/>
                <a:ea typeface="微软雅黑" panose="020B0503020204020204" pitchFamily="34" charset="-122"/>
              </a:rPr>
              <a:t>联合基因负荷分析流程，可辅助新基因挖掘</a:t>
            </a:r>
            <a:endParaRPr lang="en-US" altLang="zh-CN" sz="2400" dirty="0">
              <a:latin typeface="微软雅黑" panose="020B0503020204020204" pitchFamily="34" charset="-122"/>
              <a:ea typeface="微软雅黑" panose="020B0503020204020204" pitchFamily="34" charset="-122"/>
            </a:endParaRPr>
          </a:p>
        </p:txBody>
      </p:sp>
      <p:pic>
        <p:nvPicPr>
          <p:cNvPr id="25" name="图形 24" descr="放大镜下的虫子">
            <a:extLst>
              <a:ext uri="{FF2B5EF4-FFF2-40B4-BE49-F238E27FC236}">
                <a16:creationId xmlns:a16="http://schemas.microsoft.com/office/drawing/2014/main" id="{DF494C51-E279-AD11-28E5-46AA62276E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566" y="3901481"/>
            <a:ext cx="1059718" cy="1059718"/>
          </a:xfrm>
          <a:prstGeom prst="rect">
            <a:avLst/>
          </a:prstGeom>
        </p:spPr>
      </p:pic>
      <p:cxnSp>
        <p:nvCxnSpPr>
          <p:cNvPr id="26" name="直接连接符 25">
            <a:extLst>
              <a:ext uri="{FF2B5EF4-FFF2-40B4-BE49-F238E27FC236}">
                <a16:creationId xmlns:a16="http://schemas.microsoft.com/office/drawing/2014/main" id="{ECBC4AEA-047A-99D0-26BD-F59A1DBF47C1}"/>
              </a:ext>
            </a:extLst>
          </p:cNvPr>
          <p:cNvCxnSpPr>
            <a:cxnSpLocks/>
          </p:cNvCxnSpPr>
          <p:nvPr/>
        </p:nvCxnSpPr>
        <p:spPr>
          <a:xfrm>
            <a:off x="298781" y="3672056"/>
            <a:ext cx="11594438" cy="23986"/>
          </a:xfrm>
          <a:prstGeom prst="line">
            <a:avLst/>
          </a:prstGeom>
          <a:ln w="12700">
            <a:solidFill>
              <a:schemeClr val="accent4">
                <a:lumMod val="75000"/>
                <a:alpha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7" name="AutoShape 2" descr="Graph Neural Networks - Associate Professorship of Simulation of ...">
            <a:extLst>
              <a:ext uri="{FF2B5EF4-FFF2-40B4-BE49-F238E27FC236}">
                <a16:creationId xmlns:a16="http://schemas.microsoft.com/office/drawing/2014/main" id="{F8209BFD-39BB-CCDB-10E2-C831FC4D67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nvGrpSpPr>
          <p:cNvPr id="36" name="组合 35">
            <a:extLst>
              <a:ext uri="{FF2B5EF4-FFF2-40B4-BE49-F238E27FC236}">
                <a16:creationId xmlns:a16="http://schemas.microsoft.com/office/drawing/2014/main" id="{A3A2D20B-15F8-486D-8C58-AA2196731539}"/>
              </a:ext>
            </a:extLst>
          </p:cNvPr>
          <p:cNvGrpSpPr/>
          <p:nvPr/>
        </p:nvGrpSpPr>
        <p:grpSpPr>
          <a:xfrm>
            <a:off x="1361670" y="3829560"/>
            <a:ext cx="4264248" cy="2095079"/>
            <a:chOff x="1491069" y="4540374"/>
            <a:chExt cx="4264248" cy="2095079"/>
          </a:xfrm>
        </p:grpSpPr>
        <p:pic>
          <p:nvPicPr>
            <p:cNvPr id="31" name="图片 30">
              <a:extLst>
                <a:ext uri="{FF2B5EF4-FFF2-40B4-BE49-F238E27FC236}">
                  <a16:creationId xmlns:a16="http://schemas.microsoft.com/office/drawing/2014/main" id="{1299DAD9-33D9-26D6-3B0A-42901A319F3B}"/>
                </a:ext>
              </a:extLst>
            </p:cNvPr>
            <p:cNvPicPr>
              <a:picLocks noChangeAspect="1"/>
            </p:cNvPicPr>
            <p:nvPr/>
          </p:nvPicPr>
          <p:blipFill>
            <a:blip r:embed="rId5"/>
            <a:stretch>
              <a:fillRect/>
            </a:stretch>
          </p:blipFill>
          <p:spPr>
            <a:xfrm>
              <a:off x="1491069" y="5036360"/>
              <a:ext cx="4264248" cy="1599093"/>
            </a:xfrm>
            <a:prstGeom prst="rect">
              <a:avLst/>
            </a:prstGeom>
          </p:spPr>
        </p:pic>
        <p:sp>
          <p:nvSpPr>
            <p:cNvPr id="33" name="文本框 32">
              <a:extLst>
                <a:ext uri="{FF2B5EF4-FFF2-40B4-BE49-F238E27FC236}">
                  <a16:creationId xmlns:a16="http://schemas.microsoft.com/office/drawing/2014/main" id="{14997935-73F7-66D8-3693-BB52730DCA8C}"/>
                </a:ext>
              </a:extLst>
            </p:cNvPr>
            <p:cNvSpPr txBox="1"/>
            <p:nvPr/>
          </p:nvSpPr>
          <p:spPr>
            <a:xfrm>
              <a:off x="4148803" y="4803314"/>
              <a:ext cx="1346741" cy="369332"/>
            </a:xfrm>
            <a:prstGeom prst="rect">
              <a:avLst/>
            </a:prstGeom>
            <a:noFill/>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Activity</a:t>
              </a:r>
              <a:endParaRPr lang="zh-CN" altLang="en-US"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875EB97C-1E0D-5A6F-0FD9-2DB3D3555C31}"/>
                </a:ext>
              </a:extLst>
            </p:cNvPr>
            <p:cNvSpPr txBox="1"/>
            <p:nvPr/>
          </p:nvSpPr>
          <p:spPr>
            <a:xfrm>
              <a:off x="1713451" y="4803314"/>
              <a:ext cx="1346741" cy="369332"/>
            </a:xfrm>
            <a:prstGeom prst="rect">
              <a:avLst/>
            </a:prstGeom>
            <a:noFill/>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Expression</a:t>
              </a:r>
              <a:endParaRPr lang="zh-CN" altLang="en-US"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65C81A37-9073-CB15-8B31-DB8C6E20CFC8}"/>
                </a:ext>
              </a:extLst>
            </p:cNvPr>
            <p:cNvSpPr txBox="1"/>
            <p:nvPr/>
          </p:nvSpPr>
          <p:spPr>
            <a:xfrm>
              <a:off x="2949822" y="4540374"/>
              <a:ext cx="1346741" cy="369332"/>
            </a:xfrm>
            <a:prstGeom prst="rect">
              <a:avLst/>
            </a:prstGeom>
            <a:noFill/>
          </p:spPr>
          <p:txBody>
            <a:bodyPr wrap="square">
              <a:spAutoFit/>
            </a:bodyPr>
            <a:lstStyle/>
            <a:p>
              <a:pPr algn="ctr"/>
              <a:r>
                <a:rPr lang="en-US" altLang="zh-CN" sz="1800" b="1" dirty="0">
                  <a:latin typeface="微软雅黑" panose="020B0503020204020204" pitchFamily="34" charset="-122"/>
                  <a:ea typeface="微软雅黑" panose="020B0503020204020204" pitchFamily="34" charset="-122"/>
                </a:rPr>
                <a:t>NetBID2</a:t>
              </a:r>
              <a:endParaRPr lang="zh-CN" altLang="en-US" b="1" dirty="0">
                <a:latin typeface="微软雅黑" panose="020B0503020204020204" pitchFamily="34" charset="-122"/>
                <a:ea typeface="微软雅黑" panose="020B0503020204020204" pitchFamily="34" charset="-122"/>
              </a:endParaRPr>
            </a:p>
          </p:txBody>
        </p:sp>
      </p:grpSp>
      <p:sp>
        <p:nvSpPr>
          <p:cNvPr id="37" name="文本框 36">
            <a:extLst>
              <a:ext uri="{FF2B5EF4-FFF2-40B4-BE49-F238E27FC236}">
                <a16:creationId xmlns:a16="http://schemas.microsoft.com/office/drawing/2014/main" id="{E78143D3-E1EF-E981-A7EC-F340D40A6C9B}"/>
              </a:ext>
            </a:extLst>
          </p:cNvPr>
          <p:cNvSpPr txBox="1"/>
          <p:nvPr/>
        </p:nvSpPr>
        <p:spPr>
          <a:xfrm>
            <a:off x="5885027" y="3870349"/>
            <a:ext cx="2902013" cy="369332"/>
          </a:xfrm>
          <a:prstGeom prst="rect">
            <a:avLst/>
          </a:prstGeom>
          <a:noFill/>
        </p:spPr>
        <p:txBody>
          <a:bodyPr wrap="square">
            <a:spAutoFit/>
          </a:bodyPr>
          <a:lstStyle/>
          <a:p>
            <a:pPr algn="ctr"/>
            <a:r>
              <a:rPr lang="en-US" altLang="zh-CN" sz="1800" b="1" dirty="0">
                <a:latin typeface="微软雅黑" panose="020B0503020204020204" pitchFamily="34" charset="-122"/>
                <a:ea typeface="微软雅黑" panose="020B0503020204020204" pitchFamily="34" charset="-122"/>
              </a:rPr>
              <a:t>Graph neural network</a:t>
            </a:r>
            <a:endParaRPr lang="zh-CN" altLang="en-US" b="1"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1E5D72FB-B56B-0079-8A73-CE1983CB4031}"/>
              </a:ext>
            </a:extLst>
          </p:cNvPr>
          <p:cNvSpPr txBox="1"/>
          <p:nvPr/>
        </p:nvSpPr>
        <p:spPr>
          <a:xfrm>
            <a:off x="904875" y="6019562"/>
            <a:ext cx="992505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latin typeface="微软雅黑" panose="020B0503020204020204" pitchFamily="34" charset="-122"/>
                <a:ea typeface="微软雅黑" panose="020B0503020204020204" pitchFamily="34" charset="-122"/>
              </a:rPr>
              <a:t>算法：</a:t>
            </a:r>
            <a:r>
              <a:rPr lang="en-US" altLang="zh-CN" sz="1800" dirty="0">
                <a:effectLst/>
                <a:latin typeface="微软雅黑" panose="020B0503020204020204" pitchFamily="34" charset="-122"/>
                <a:ea typeface="微软雅黑" panose="020B0503020204020204" pitchFamily="34" charset="-122"/>
              </a:rPr>
              <a:t>NetBID2 </a:t>
            </a:r>
            <a:r>
              <a:rPr lang="zh-CN" altLang="en-US" sz="1800" dirty="0">
                <a:effectLst/>
                <a:latin typeface="微软雅黑" panose="020B0503020204020204" pitchFamily="34" charset="-122"/>
                <a:ea typeface="微软雅黑" panose="020B0503020204020204" pitchFamily="34" charset="-122"/>
              </a:rPr>
              <a:t>算法是否可以通过图神经网络</a:t>
            </a:r>
            <a:r>
              <a:rPr lang="en-US" altLang="zh-CN" sz="1800" dirty="0">
                <a:effectLst/>
                <a:latin typeface="微软雅黑" panose="020B0503020204020204" pitchFamily="34" charset="-122"/>
                <a:ea typeface="微软雅黑" panose="020B0503020204020204" pitchFamily="34" charset="-122"/>
              </a:rPr>
              <a:t>GNN</a:t>
            </a:r>
            <a:r>
              <a:rPr lang="zh-CN" altLang="en-US" sz="1800" dirty="0">
                <a:effectLst/>
                <a:latin typeface="微软雅黑" panose="020B0503020204020204" pitchFamily="34" charset="-122"/>
                <a:ea typeface="微软雅黑" panose="020B0503020204020204" pitchFamily="34" charset="-122"/>
              </a:rPr>
              <a:t>进行更加本质的刻画</a:t>
            </a:r>
            <a:r>
              <a:rPr lang="en-US" altLang="zh-CN" sz="1800" dirty="0">
                <a:effectLst/>
                <a:latin typeface="微软雅黑" panose="020B0503020204020204" pitchFamily="34" charset="-122"/>
                <a:ea typeface="微软雅黑" panose="020B0503020204020204" pitchFamily="34" charset="-122"/>
              </a:rPr>
              <a:t>, </a:t>
            </a:r>
            <a:r>
              <a:rPr lang="zh-CN" altLang="en-US" sz="1800" dirty="0">
                <a:effectLst/>
                <a:latin typeface="微软雅黑" panose="020B0503020204020204" pitchFamily="34" charset="-122"/>
                <a:ea typeface="微软雅黑" panose="020B0503020204020204" pitchFamily="34" charset="-122"/>
              </a:rPr>
              <a:t>或者算法改进？</a:t>
            </a: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4D3C2094-F9D9-42B2-AA4B-1C5616016BDA}"/>
              </a:ext>
            </a:extLst>
          </p:cNvPr>
          <p:cNvPicPr>
            <a:picLocks noChangeAspect="1"/>
          </p:cNvPicPr>
          <p:nvPr/>
        </p:nvPicPr>
        <p:blipFill>
          <a:blip r:embed="rId6"/>
          <a:stretch>
            <a:fillRect/>
          </a:stretch>
        </p:blipFill>
        <p:spPr>
          <a:xfrm>
            <a:off x="6019800" y="4239681"/>
            <a:ext cx="2592430" cy="1679444"/>
          </a:xfrm>
          <a:prstGeom prst="rect">
            <a:avLst/>
          </a:prstGeom>
        </p:spPr>
      </p:pic>
      <p:sp>
        <p:nvSpPr>
          <p:cNvPr id="28" name="文本框 27">
            <a:extLst>
              <a:ext uri="{FF2B5EF4-FFF2-40B4-BE49-F238E27FC236}">
                <a16:creationId xmlns:a16="http://schemas.microsoft.com/office/drawing/2014/main" id="{D799C223-C807-47FD-B7CC-90A0D1F3ACF5}"/>
              </a:ext>
            </a:extLst>
          </p:cNvPr>
          <p:cNvSpPr txBox="1"/>
          <p:nvPr/>
        </p:nvSpPr>
        <p:spPr>
          <a:xfrm>
            <a:off x="904875" y="6360266"/>
            <a:ext cx="8642074" cy="376726"/>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latin typeface="微软雅黑" panose="020B0503020204020204" pitchFamily="34" charset="-122"/>
                <a:ea typeface="微软雅黑" panose="020B0503020204020204" pitchFamily="34" charset="-122"/>
              </a:rPr>
              <a:t>应用：</a:t>
            </a:r>
            <a:r>
              <a:rPr lang="en-US" altLang="zh-CN" sz="1800" dirty="0">
                <a:effectLst/>
                <a:latin typeface="微软雅黑" panose="020B0503020204020204" pitchFamily="34" charset="-122"/>
                <a:ea typeface="微软雅黑" panose="020B0503020204020204" pitchFamily="34" charset="-122"/>
              </a:rPr>
              <a:t>NetBID2 </a:t>
            </a:r>
            <a:r>
              <a:rPr lang="zh-CN" altLang="en-US" sz="1800" dirty="0">
                <a:effectLst/>
                <a:latin typeface="微软雅黑" panose="020B0503020204020204" pitchFamily="34" charset="-122"/>
                <a:ea typeface="微软雅黑" panose="020B0503020204020204" pitchFamily="34" charset="-122"/>
              </a:rPr>
              <a:t>算法如何辅助罕见病精准诊疗？</a:t>
            </a:r>
            <a:endParaRPr lang="en-US" altLang="zh-CN"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3FB3B926-3C55-480B-914B-074F92EAE303}"/>
              </a:ext>
            </a:extLst>
          </p:cNvPr>
          <p:cNvSpPr/>
          <p:nvPr/>
        </p:nvSpPr>
        <p:spPr>
          <a:xfrm>
            <a:off x="8196988" y="2863733"/>
            <a:ext cx="3814499" cy="553998"/>
          </a:xfrm>
          <a:prstGeom prst="rect">
            <a:avLst/>
          </a:prstGeom>
        </p:spPr>
        <p:txBody>
          <a:bodyPr wrap="square">
            <a:spAutoFit/>
          </a:bodyPr>
          <a:lstStyle/>
          <a:p>
            <a:r>
              <a:rPr lang="en-US" altLang="zh-CN" sz="1000" dirty="0">
                <a:latin typeface="微软雅黑" panose="020B0503020204020204" pitchFamily="34" charset="-122"/>
                <a:ea typeface="微软雅黑" panose="020B0503020204020204" pitchFamily="34" charset="-122"/>
              </a:rPr>
              <a:t>Chen HY,  Zhou W. Rare-variant collapsing analyses identified risk genes for neonatal acute respiratory distress syndrome.</a:t>
            </a:r>
            <a:r>
              <a:rPr lang="en-US" altLang="zh-CN" sz="1000" b="1" dirty="0">
                <a:latin typeface="微软雅黑" panose="020B0503020204020204" pitchFamily="34" charset="-122"/>
                <a:ea typeface="微软雅黑" panose="020B0503020204020204" pitchFamily="34" charset="-122"/>
              </a:rPr>
              <a:t> </a:t>
            </a:r>
            <a:r>
              <a:rPr lang="en-US" altLang="zh-CN" sz="1000" b="1" dirty="0" err="1">
                <a:latin typeface="微软雅黑" panose="020B0503020204020204" pitchFamily="34" charset="-122"/>
                <a:ea typeface="微软雅黑" panose="020B0503020204020204" pitchFamily="34" charset="-122"/>
              </a:rPr>
              <a:t>Comput</a:t>
            </a:r>
            <a:r>
              <a:rPr lang="en-US" altLang="zh-CN" sz="1000" b="1" dirty="0">
                <a:latin typeface="微软雅黑" panose="020B0503020204020204" pitchFamily="34" charset="-122"/>
                <a:ea typeface="微软雅黑" panose="020B0503020204020204" pitchFamily="34" charset="-122"/>
              </a:rPr>
              <a:t> Struct </a:t>
            </a:r>
            <a:r>
              <a:rPr lang="en-US" altLang="zh-CN" sz="1000" b="1" dirty="0" err="1">
                <a:latin typeface="微软雅黑" panose="020B0503020204020204" pitchFamily="34" charset="-122"/>
                <a:ea typeface="微软雅黑" panose="020B0503020204020204" pitchFamily="34" charset="-122"/>
              </a:rPr>
              <a:t>Biotechnol</a:t>
            </a:r>
            <a:r>
              <a:rPr lang="en-US" altLang="zh-CN" sz="1000" dirty="0">
                <a:latin typeface="微软雅黑" panose="020B0503020204020204" pitchFamily="34" charset="-122"/>
                <a:ea typeface="微软雅黑" panose="020B0503020204020204" pitchFamily="34" charset="-122"/>
              </a:rPr>
              <a:t> J. 2022 </a:t>
            </a:r>
          </a:p>
        </p:txBody>
      </p:sp>
    </p:spTree>
    <p:extLst>
      <p:ext uri="{BB962C8B-B14F-4D97-AF65-F5344CB8AC3E}">
        <p14:creationId xmlns:p14="http://schemas.microsoft.com/office/powerpoint/2010/main" val="332073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7" grpId="0"/>
      <p:bldP spid="39" grpId="0"/>
      <p:bldP spid="28"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C981E2-E6CE-414B-89B3-4042E20B3455}"/>
              </a:ext>
            </a:extLst>
          </p:cNvPr>
          <p:cNvSpPr>
            <a:spLocks noGrp="1"/>
          </p:cNvSpPr>
          <p:nvPr>
            <p:ph type="sldNum" sz="quarter" idx="12"/>
          </p:nvPr>
        </p:nvSpPr>
        <p:spPr/>
        <p:txBody>
          <a:bodyPr/>
          <a:lstStyle/>
          <a:p>
            <a:fld id="{DF849393-7876-44FF-8BC7-6C3A91957E85}" type="slidenum">
              <a:rPr lang="zh-CN" altLang="en-US" smtClean="0"/>
              <a:t>41</a:t>
            </a:fld>
            <a:endParaRPr lang="zh-CN" altLang="en-US"/>
          </a:p>
        </p:txBody>
      </p:sp>
      <p:sp>
        <p:nvSpPr>
          <p:cNvPr id="7" name="标题 2">
            <a:extLst>
              <a:ext uri="{FF2B5EF4-FFF2-40B4-BE49-F238E27FC236}">
                <a16:creationId xmlns:a16="http://schemas.microsoft.com/office/drawing/2014/main" id="{E1F86A16-0C20-46D9-86B2-091A60B3C6CF}"/>
              </a:ext>
            </a:extLst>
          </p:cNvPr>
          <p:cNvSpPr txBox="1">
            <a:spLocks/>
          </p:cNvSpPr>
          <p:nvPr/>
        </p:nvSpPr>
        <p:spPr>
          <a:xfrm>
            <a:off x="831850" y="1709738"/>
            <a:ext cx="11449488"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第二节：表观组学分析案例和公共数据库资源</a:t>
            </a:r>
          </a:p>
        </p:txBody>
      </p:sp>
    </p:spTree>
    <p:extLst>
      <p:ext uri="{BB962C8B-B14F-4D97-AF65-F5344CB8AC3E}">
        <p14:creationId xmlns:p14="http://schemas.microsoft.com/office/powerpoint/2010/main" val="666147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3565EC1-3355-4B5A-9251-294C542D2043}"/>
              </a:ext>
            </a:extLst>
          </p:cNvPr>
          <p:cNvSpPr>
            <a:spLocks noGrp="1"/>
          </p:cNvSpPr>
          <p:nvPr>
            <p:ph type="sldNum" sz="quarter" idx="12"/>
          </p:nvPr>
        </p:nvSpPr>
        <p:spPr/>
        <p:txBody>
          <a:bodyPr/>
          <a:lstStyle/>
          <a:p>
            <a:fld id="{DF849393-7876-44FF-8BC7-6C3A91957E85}" type="slidenum">
              <a:rPr lang="zh-CN" altLang="en-US" smtClean="0"/>
              <a:t>42</a:t>
            </a:fld>
            <a:endParaRPr lang="zh-CN" altLang="en-US" dirty="0"/>
          </a:p>
        </p:txBody>
      </p:sp>
      <p:sp>
        <p:nvSpPr>
          <p:cNvPr id="5" name="标题 1">
            <a:extLst>
              <a:ext uri="{FF2B5EF4-FFF2-40B4-BE49-F238E27FC236}">
                <a16:creationId xmlns:a16="http://schemas.microsoft.com/office/drawing/2014/main" id="{A5D78E1B-F059-4EC7-9564-4264ABB397DD}"/>
              </a:ext>
            </a:extLst>
          </p:cNvPr>
          <p:cNvSpPr>
            <a:spLocks noGrp="1"/>
          </p:cNvSpPr>
          <p:nvPr>
            <p:ph type="title"/>
          </p:nvPr>
        </p:nvSpPr>
        <p:spPr>
          <a:xfrm>
            <a:off x="199836" y="18255"/>
            <a:ext cx="11992164" cy="1325563"/>
          </a:xfrm>
        </p:spPr>
        <p:txBody>
          <a:bodyPr/>
          <a:lstStyle/>
          <a:p>
            <a:r>
              <a:rPr lang="en-US" altLang="zh-CN" dirty="0" err="1"/>
              <a:t>ChIP</a:t>
            </a:r>
            <a:r>
              <a:rPr lang="en-US" altLang="zh-CN" dirty="0"/>
              <a:t>-seq</a:t>
            </a:r>
            <a:r>
              <a:rPr lang="zh-CN" altLang="en-US" dirty="0"/>
              <a:t>公共数据库</a:t>
            </a:r>
          </a:p>
        </p:txBody>
      </p:sp>
      <p:pic>
        <p:nvPicPr>
          <p:cNvPr id="6" name="图片 5">
            <a:extLst>
              <a:ext uri="{FF2B5EF4-FFF2-40B4-BE49-F238E27FC236}">
                <a16:creationId xmlns:a16="http://schemas.microsoft.com/office/drawing/2014/main" id="{C52D9F0E-6FE0-469A-8DF3-3F8C6F59B00D}"/>
              </a:ext>
            </a:extLst>
          </p:cNvPr>
          <p:cNvPicPr>
            <a:picLocks noChangeAspect="1"/>
          </p:cNvPicPr>
          <p:nvPr/>
        </p:nvPicPr>
        <p:blipFill>
          <a:blip r:embed="rId2"/>
          <a:stretch>
            <a:fillRect/>
          </a:stretch>
        </p:blipFill>
        <p:spPr>
          <a:xfrm>
            <a:off x="1243732" y="1627405"/>
            <a:ext cx="10035531" cy="3304382"/>
          </a:xfrm>
          <a:prstGeom prst="rect">
            <a:avLst/>
          </a:prstGeom>
        </p:spPr>
      </p:pic>
      <p:sp>
        <p:nvSpPr>
          <p:cNvPr id="7" name="矩形 6">
            <a:extLst>
              <a:ext uri="{FF2B5EF4-FFF2-40B4-BE49-F238E27FC236}">
                <a16:creationId xmlns:a16="http://schemas.microsoft.com/office/drawing/2014/main" id="{34D8890C-C091-4D05-9B3B-F60403AA59C1}"/>
              </a:ext>
            </a:extLst>
          </p:cNvPr>
          <p:cNvSpPr/>
          <p:nvPr/>
        </p:nvSpPr>
        <p:spPr>
          <a:xfrm>
            <a:off x="5183263" y="6259810"/>
            <a:ext cx="6096000" cy="461665"/>
          </a:xfrm>
          <a:prstGeom prst="rect">
            <a:avLst/>
          </a:prstGeom>
        </p:spPr>
        <p:txBody>
          <a:bodyPr>
            <a:spAutoFit/>
          </a:bodyPr>
          <a:lstStyle/>
          <a:p>
            <a:r>
              <a:rPr lang="en-US" altLang="zh-CN" sz="1200" dirty="0" err="1">
                <a:solidFill>
                  <a:srgbClr val="222222"/>
                </a:solidFill>
                <a:latin typeface="-apple-system"/>
              </a:rPr>
              <a:t>Nakato</a:t>
            </a:r>
            <a:r>
              <a:rPr lang="en-US" altLang="zh-CN" sz="1200" dirty="0">
                <a:solidFill>
                  <a:srgbClr val="222222"/>
                </a:solidFill>
                <a:latin typeface="-apple-system"/>
              </a:rPr>
              <a:t>, Ryuichiro, and </a:t>
            </a:r>
            <a:r>
              <a:rPr lang="en-US" altLang="zh-CN" sz="1200" dirty="0" err="1">
                <a:solidFill>
                  <a:srgbClr val="222222"/>
                </a:solidFill>
                <a:latin typeface="-apple-system"/>
              </a:rPr>
              <a:t>Toyonori</a:t>
            </a:r>
            <a:r>
              <a:rPr lang="en-US" altLang="zh-CN" sz="1200" dirty="0">
                <a:solidFill>
                  <a:srgbClr val="222222"/>
                </a:solidFill>
                <a:latin typeface="-apple-system"/>
              </a:rPr>
              <a:t> Sakata. "Methods for </a:t>
            </a:r>
            <a:r>
              <a:rPr lang="en-US" altLang="zh-CN" sz="1200" dirty="0" err="1">
                <a:solidFill>
                  <a:srgbClr val="222222"/>
                </a:solidFill>
                <a:latin typeface="-apple-system"/>
              </a:rPr>
              <a:t>ChIP</a:t>
            </a:r>
            <a:r>
              <a:rPr lang="en-US" altLang="zh-CN" sz="1200" dirty="0">
                <a:solidFill>
                  <a:srgbClr val="222222"/>
                </a:solidFill>
                <a:latin typeface="-apple-system"/>
              </a:rPr>
              <a:t>-seq analysis: A practical workflow and advanced applications." </a:t>
            </a:r>
            <a:r>
              <a:rPr lang="en-US" altLang="zh-CN" sz="1200" i="1" dirty="0">
                <a:solidFill>
                  <a:srgbClr val="222222"/>
                </a:solidFill>
                <a:latin typeface="-apple-system"/>
              </a:rPr>
              <a:t>Methods</a:t>
            </a:r>
            <a:r>
              <a:rPr lang="en-US" altLang="zh-CN" sz="1200" dirty="0">
                <a:solidFill>
                  <a:srgbClr val="222222"/>
                </a:solidFill>
                <a:latin typeface="-apple-system"/>
              </a:rPr>
              <a:t> 187 (2021): 44-53.</a:t>
            </a:r>
            <a:endParaRPr lang="zh-CN" altLang="en-US" sz="1200" dirty="0">
              <a:latin typeface="-apple-system"/>
            </a:endParaRPr>
          </a:p>
        </p:txBody>
      </p:sp>
    </p:spTree>
    <p:extLst>
      <p:ext uri="{BB962C8B-B14F-4D97-AF65-F5344CB8AC3E}">
        <p14:creationId xmlns:p14="http://schemas.microsoft.com/office/powerpoint/2010/main" val="276476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668147" y="2169611"/>
            <a:ext cx="5073083" cy="4062045"/>
          </a:xfrm>
          <a:prstGeom prst="rect">
            <a:avLst/>
          </a:prstGeom>
        </p:spPr>
      </p:pic>
      <p:sp>
        <p:nvSpPr>
          <p:cNvPr id="2" name="Title 1"/>
          <p:cNvSpPr>
            <a:spLocks noGrp="1"/>
          </p:cNvSpPr>
          <p:nvPr>
            <p:ph type="title"/>
          </p:nvPr>
        </p:nvSpPr>
        <p:spPr>
          <a:xfrm>
            <a:off x="609151" y="2333102"/>
            <a:ext cx="2804083" cy="421670"/>
          </a:xfrm>
        </p:spPr>
        <p:txBody>
          <a:bodyPr>
            <a:noAutofit/>
          </a:bodyPr>
          <a:lstStyle/>
          <a:p>
            <a:pPr lvl="1" algn="ctr" rtl="0">
              <a:lnSpc>
                <a:spcPct val="90000"/>
              </a:lnSpc>
              <a:spcBef>
                <a:spcPct val="0"/>
              </a:spcBef>
            </a:pPr>
            <a:r>
              <a:rPr lang="en-US" altLang="zh-CN" sz="2400" dirty="0" err="1">
                <a:latin typeface="微软雅黑" panose="020B0503020204020204" pitchFamily="34" charset="-122"/>
                <a:ea typeface="微软雅黑" panose="020B0503020204020204" pitchFamily="34" charset="-122"/>
                <a:cs typeface="微软雅黑"/>
              </a:rPr>
              <a:t>Cistrome</a:t>
            </a:r>
            <a:r>
              <a:rPr lang="en-US" altLang="zh-CN" sz="2400" dirty="0">
                <a:latin typeface="微软雅黑" panose="020B0503020204020204" pitchFamily="34" charset="-122"/>
                <a:ea typeface="微软雅黑" panose="020B0503020204020204" pitchFamily="34" charset="-122"/>
                <a:cs typeface="微软雅黑"/>
              </a:rPr>
              <a:t> DB</a:t>
            </a:r>
            <a:endParaRPr lang="en-US" sz="2400" b="1" dirty="0">
              <a:latin typeface="微软雅黑" panose="020B0503020204020204" pitchFamily="34" charset="-122"/>
              <a:ea typeface="微软雅黑" panose="020B0503020204020204" pitchFamily="34" charset="-122"/>
              <a:cs typeface="微软雅黑"/>
            </a:endParaRPr>
          </a:p>
        </p:txBody>
      </p:sp>
      <p:sp>
        <p:nvSpPr>
          <p:cNvPr id="3" name="Rectangle 2"/>
          <p:cNvSpPr/>
          <p:nvPr/>
        </p:nvSpPr>
        <p:spPr>
          <a:xfrm>
            <a:off x="4412117" y="2169609"/>
            <a:ext cx="780710" cy="3743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微软雅黑" panose="020B0503020204020204" pitchFamily="34" charset="-122"/>
              <a:ea typeface="微软雅黑" panose="020B0503020204020204" pitchFamily="34" charset="-122"/>
            </a:endParaRPr>
          </a:p>
        </p:txBody>
      </p:sp>
      <p:cxnSp>
        <p:nvCxnSpPr>
          <p:cNvPr id="10" name="Straight Arrow Connector 9"/>
          <p:cNvCxnSpPr/>
          <p:nvPr/>
        </p:nvCxnSpPr>
        <p:spPr>
          <a:xfrm flipH="1" flipV="1">
            <a:off x="4237604" y="1996484"/>
            <a:ext cx="183698" cy="186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09423" y="1495680"/>
            <a:ext cx="2716308" cy="461665"/>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sz="2400" dirty="0">
                <a:latin typeface="微软雅黑" panose="020B0503020204020204" pitchFamily="34" charset="-122"/>
                <a:ea typeface="微软雅黑" panose="020B0503020204020204" pitchFamily="34" charset="-122"/>
                <a:cs typeface="Microsoft YaHei" charset="0"/>
              </a:rPr>
              <a:t>搜索转录因子</a:t>
            </a:r>
            <a:r>
              <a:rPr lang="en-US" altLang="zh-CN" sz="2400" dirty="0">
                <a:latin typeface="微软雅黑" panose="020B0503020204020204" pitchFamily="34" charset="-122"/>
                <a:ea typeface="微软雅黑" panose="020B0503020204020204" pitchFamily="34" charset="-122"/>
                <a:cs typeface="Microsoft YaHei" charset="0"/>
              </a:rPr>
              <a:t>MYC</a:t>
            </a:r>
            <a:endParaRPr lang="en-US" sz="2400" dirty="0">
              <a:latin typeface="微软雅黑" panose="020B0503020204020204" pitchFamily="34" charset="-122"/>
              <a:ea typeface="微软雅黑" panose="020B0503020204020204" pitchFamily="34" charset="-122"/>
              <a:cs typeface="Microsoft YaHei" charset="0"/>
            </a:endParaRPr>
          </a:p>
        </p:txBody>
      </p:sp>
      <p:sp>
        <p:nvSpPr>
          <p:cNvPr id="14" name="TextBox 13"/>
          <p:cNvSpPr txBox="1"/>
          <p:nvPr/>
        </p:nvSpPr>
        <p:spPr>
          <a:xfrm>
            <a:off x="2709424" y="5087167"/>
            <a:ext cx="2954655" cy="461665"/>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sz="2400" dirty="0">
                <a:latin typeface="微软雅黑" panose="020B0503020204020204" pitchFamily="34" charset="-122"/>
                <a:ea typeface="微软雅黑" panose="020B0503020204020204" pitchFamily="34" charset="-122"/>
                <a:cs typeface="Microsoft YaHei" charset="0"/>
              </a:rPr>
              <a:t>选择感兴趣的数据集</a:t>
            </a:r>
            <a:endParaRPr lang="en-US" sz="2400" dirty="0">
              <a:latin typeface="微软雅黑" panose="020B0503020204020204" pitchFamily="34" charset="-122"/>
              <a:ea typeface="微软雅黑" panose="020B0503020204020204" pitchFamily="34" charset="-122"/>
              <a:cs typeface="Microsoft YaHei" charset="0"/>
            </a:endParaRPr>
          </a:p>
        </p:txBody>
      </p:sp>
      <p:cxnSp>
        <p:nvCxnSpPr>
          <p:cNvPr id="15" name="Straight Arrow Connector 14"/>
          <p:cNvCxnSpPr/>
          <p:nvPr/>
        </p:nvCxnSpPr>
        <p:spPr>
          <a:xfrm flipH="1" flipV="1">
            <a:off x="3484449" y="5565952"/>
            <a:ext cx="183698" cy="186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标题 1">
            <a:extLst>
              <a:ext uri="{FF2B5EF4-FFF2-40B4-BE49-F238E27FC236}">
                <a16:creationId xmlns:a16="http://schemas.microsoft.com/office/drawing/2014/main" id="{50F69569-E88A-47AE-8122-F7B384FBF774}"/>
              </a:ext>
            </a:extLst>
          </p:cNvPr>
          <p:cNvSpPr txBox="1">
            <a:spLocks/>
          </p:cNvSpPr>
          <p:nvPr/>
        </p:nvSpPr>
        <p:spPr>
          <a:xfrm>
            <a:off x="199836" y="18255"/>
            <a:ext cx="119921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4000" dirty="0" err="1"/>
              <a:t>ChIP</a:t>
            </a:r>
            <a:r>
              <a:rPr lang="en-US" altLang="zh-CN" sz="4000" dirty="0"/>
              <a:t>-seq</a:t>
            </a:r>
            <a:r>
              <a:rPr lang="zh-CN" altLang="en-US" sz="4000" dirty="0"/>
              <a:t>整合资源</a:t>
            </a:r>
          </a:p>
        </p:txBody>
      </p:sp>
      <p:sp>
        <p:nvSpPr>
          <p:cNvPr id="5" name="矩形 4">
            <a:extLst>
              <a:ext uri="{FF2B5EF4-FFF2-40B4-BE49-F238E27FC236}">
                <a16:creationId xmlns:a16="http://schemas.microsoft.com/office/drawing/2014/main" id="{C1E55DD3-8152-4B0C-AA34-D545245823DD}"/>
              </a:ext>
            </a:extLst>
          </p:cNvPr>
          <p:cNvSpPr/>
          <p:nvPr/>
        </p:nvSpPr>
        <p:spPr>
          <a:xfrm>
            <a:off x="9002950" y="555841"/>
            <a:ext cx="278300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ＭＳ Ｐゴシック" charset="0"/>
              </a:rPr>
              <a:t>http://cistrome.org/db/</a:t>
            </a:r>
            <a:endParaRPr lang="zh-CN" altLang="en-US" dirty="0">
              <a:latin typeface="微软雅黑" panose="020B0503020204020204" pitchFamily="34" charset="-122"/>
              <a:ea typeface="微软雅黑" panose="020B0503020204020204" pitchFamily="34" charset="-122"/>
            </a:endParaRPr>
          </a:p>
        </p:txBody>
      </p:sp>
      <p:sp>
        <p:nvSpPr>
          <p:cNvPr id="13" name="灯片编号占位符 3">
            <a:extLst>
              <a:ext uri="{FF2B5EF4-FFF2-40B4-BE49-F238E27FC236}">
                <a16:creationId xmlns:a16="http://schemas.microsoft.com/office/drawing/2014/main" id="{1744FC40-9CFD-4602-967E-1439563F70EC}"/>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43</a:t>
            </a:fld>
            <a:endParaRPr lang="zh-CN" altLang="en-US" dirty="0"/>
          </a:p>
        </p:txBody>
      </p:sp>
    </p:spTree>
    <p:extLst>
      <p:ext uri="{BB962C8B-B14F-4D97-AF65-F5344CB8AC3E}">
        <p14:creationId xmlns:p14="http://schemas.microsoft.com/office/powerpoint/2010/main" val="1774536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00EAFC7-172A-4A65-B4B0-22625353E378}"/>
              </a:ext>
            </a:extLst>
          </p:cNvPr>
          <p:cNvSpPr>
            <a:spLocks noGrp="1"/>
          </p:cNvSpPr>
          <p:nvPr>
            <p:ph type="sldNum" sz="quarter" idx="12"/>
          </p:nvPr>
        </p:nvSpPr>
        <p:spPr/>
        <p:txBody>
          <a:bodyPr/>
          <a:lstStyle/>
          <a:p>
            <a:fld id="{DF849393-7876-44FF-8BC7-6C3A91957E85}" type="slidenum">
              <a:rPr lang="zh-CN" altLang="en-US" smtClean="0"/>
              <a:t>44</a:t>
            </a:fld>
            <a:endParaRPr lang="zh-CN" altLang="en-US"/>
          </a:p>
        </p:txBody>
      </p:sp>
      <p:sp>
        <p:nvSpPr>
          <p:cNvPr id="5" name="标题 1">
            <a:extLst>
              <a:ext uri="{FF2B5EF4-FFF2-40B4-BE49-F238E27FC236}">
                <a16:creationId xmlns:a16="http://schemas.microsoft.com/office/drawing/2014/main" id="{3EDAF0CE-CDAA-4F30-A65A-3FFC6FD3AA22}"/>
              </a:ext>
            </a:extLst>
          </p:cNvPr>
          <p:cNvSpPr>
            <a:spLocks noGrp="1"/>
          </p:cNvSpPr>
          <p:nvPr>
            <p:ph type="title"/>
          </p:nvPr>
        </p:nvSpPr>
        <p:spPr>
          <a:xfrm>
            <a:off x="199836" y="18255"/>
            <a:ext cx="11992164" cy="1325563"/>
          </a:xfrm>
        </p:spPr>
        <p:txBody>
          <a:bodyPr/>
          <a:lstStyle/>
          <a:p>
            <a:r>
              <a:rPr lang="en-US" altLang="zh-CN" dirty="0"/>
              <a:t>VISTA</a:t>
            </a:r>
            <a:r>
              <a:rPr lang="zh-CN" altLang="en-US" dirty="0"/>
              <a:t>增强子数据库</a:t>
            </a:r>
          </a:p>
        </p:txBody>
      </p:sp>
      <p:sp>
        <p:nvSpPr>
          <p:cNvPr id="6" name="矩形 5">
            <a:extLst>
              <a:ext uri="{FF2B5EF4-FFF2-40B4-BE49-F238E27FC236}">
                <a16:creationId xmlns:a16="http://schemas.microsoft.com/office/drawing/2014/main" id="{A1DF7B4F-896C-4652-90B9-D5B217715497}"/>
              </a:ext>
            </a:extLst>
          </p:cNvPr>
          <p:cNvSpPr/>
          <p:nvPr/>
        </p:nvSpPr>
        <p:spPr>
          <a:xfrm>
            <a:off x="5703652" y="496370"/>
            <a:ext cx="3514232"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https://enhancer.lbl.gov/vista/</a:t>
            </a:r>
          </a:p>
        </p:txBody>
      </p:sp>
      <p:pic>
        <p:nvPicPr>
          <p:cNvPr id="8" name="图片 7">
            <a:extLst>
              <a:ext uri="{FF2B5EF4-FFF2-40B4-BE49-F238E27FC236}">
                <a16:creationId xmlns:a16="http://schemas.microsoft.com/office/drawing/2014/main" id="{0FF2821C-CE57-497A-924A-E9F283704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26" y="985841"/>
            <a:ext cx="9465252" cy="5514134"/>
          </a:xfrm>
          <a:prstGeom prst="rect">
            <a:avLst/>
          </a:prstGeom>
        </p:spPr>
      </p:pic>
    </p:spTree>
    <p:extLst>
      <p:ext uri="{BB962C8B-B14F-4D97-AF65-F5344CB8AC3E}">
        <p14:creationId xmlns:p14="http://schemas.microsoft.com/office/powerpoint/2010/main" val="2741857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E097E-4E13-48F1-99D1-32B59C342C67}"/>
              </a:ext>
            </a:extLst>
          </p:cNvPr>
          <p:cNvSpPr>
            <a:spLocks noGrp="1"/>
          </p:cNvSpPr>
          <p:nvPr>
            <p:ph type="title"/>
          </p:nvPr>
        </p:nvSpPr>
        <p:spPr/>
        <p:txBody>
          <a:bodyPr/>
          <a:lstStyle/>
          <a:p>
            <a:r>
              <a:rPr lang="zh-CN" altLang="en-US" dirty="0"/>
              <a:t>基因调控数据库</a:t>
            </a:r>
          </a:p>
        </p:txBody>
      </p:sp>
      <p:sp>
        <p:nvSpPr>
          <p:cNvPr id="4" name="灯片编号占位符 3">
            <a:extLst>
              <a:ext uri="{FF2B5EF4-FFF2-40B4-BE49-F238E27FC236}">
                <a16:creationId xmlns:a16="http://schemas.microsoft.com/office/drawing/2014/main" id="{9FBF5ACC-3121-45DE-8E1C-74C29CB0FD2B}"/>
              </a:ext>
            </a:extLst>
          </p:cNvPr>
          <p:cNvSpPr>
            <a:spLocks noGrp="1"/>
          </p:cNvSpPr>
          <p:nvPr>
            <p:ph type="sldNum" sz="quarter" idx="12"/>
          </p:nvPr>
        </p:nvSpPr>
        <p:spPr/>
        <p:txBody>
          <a:bodyPr/>
          <a:lstStyle/>
          <a:p>
            <a:fld id="{DF849393-7876-44FF-8BC7-6C3A91957E85}" type="slidenum">
              <a:rPr lang="zh-CN" altLang="en-US" smtClean="0"/>
              <a:t>45</a:t>
            </a:fld>
            <a:endParaRPr lang="zh-CN" altLang="en-US"/>
          </a:p>
        </p:txBody>
      </p:sp>
      <p:sp>
        <p:nvSpPr>
          <p:cNvPr id="6" name="Rectangle 2">
            <a:extLst>
              <a:ext uri="{FF2B5EF4-FFF2-40B4-BE49-F238E27FC236}">
                <a16:creationId xmlns:a16="http://schemas.microsoft.com/office/drawing/2014/main" id="{0A2283B6-18C2-4E76-AFC9-84A23736E33F}"/>
              </a:ext>
            </a:extLst>
          </p:cNvPr>
          <p:cNvSpPr>
            <a:spLocks noChangeArrowheads="1"/>
          </p:cNvSpPr>
          <p:nvPr/>
        </p:nvSpPr>
        <p:spPr bwMode="auto">
          <a:xfrm>
            <a:off x="5495277" y="247419"/>
            <a:ext cx="4074851" cy="10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14264"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212529"/>
                </a:solidFill>
                <a:effectLst/>
                <a:latin typeface="Arial" panose="020B0604020202020204" pitchFamily="34" charset="0"/>
                <a:ea typeface="-apple-system"/>
              </a:rPr>
              <a:t>GTRD</a:t>
            </a:r>
            <a:br>
              <a:rPr kumimoji="0" lang="zh-CN" altLang="zh-CN" sz="2400" b="0" i="0" u="none" strike="noStrike" cap="none" normalizeH="0" baseline="0" dirty="0">
                <a:ln>
                  <a:noFill/>
                </a:ln>
                <a:solidFill>
                  <a:srgbClr val="212529"/>
                </a:solidFill>
                <a:effectLst/>
                <a:latin typeface="Arial" panose="020B0604020202020204" pitchFamily="34" charset="0"/>
                <a:ea typeface="-apple-system"/>
              </a:rPr>
            </a:br>
            <a:r>
              <a:rPr kumimoji="0" lang="zh-CN" altLang="zh-CN" sz="1600" b="0" i="0" u="none" strike="noStrike" cap="none" normalizeH="0" baseline="0" dirty="0">
                <a:ln>
                  <a:noFill/>
                </a:ln>
                <a:solidFill>
                  <a:srgbClr val="777777"/>
                </a:solidFill>
                <a:effectLst/>
                <a:latin typeface="Arial" panose="020B0604020202020204" pitchFamily="34" charset="0"/>
                <a:ea typeface="-apple-system"/>
              </a:rPr>
              <a:t>Gene Transcription Regulation Database</a:t>
            </a:r>
            <a:endParaRPr kumimoji="0" lang="zh-CN" altLang="zh-CN" sz="2400" b="0" i="0" u="none" strike="noStrike" cap="none" normalizeH="0" baseline="0" dirty="0">
              <a:ln>
                <a:noFill/>
              </a:ln>
              <a:solidFill>
                <a:srgbClr val="212529"/>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FA854413-6D13-4123-8D1D-42ADD4143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32" y="1130754"/>
            <a:ext cx="10459910" cy="4944165"/>
          </a:xfrm>
          <a:prstGeom prst="rect">
            <a:avLst/>
          </a:prstGeom>
        </p:spPr>
      </p:pic>
      <p:sp>
        <p:nvSpPr>
          <p:cNvPr id="10" name="矩形 9">
            <a:extLst>
              <a:ext uri="{FF2B5EF4-FFF2-40B4-BE49-F238E27FC236}">
                <a16:creationId xmlns:a16="http://schemas.microsoft.com/office/drawing/2014/main" id="{CD13CA0A-1E02-43DB-A9E8-111245382FC0}"/>
              </a:ext>
            </a:extLst>
          </p:cNvPr>
          <p:cNvSpPr/>
          <p:nvPr/>
        </p:nvSpPr>
        <p:spPr>
          <a:xfrm>
            <a:off x="2612994" y="6308079"/>
            <a:ext cx="8721839" cy="461665"/>
          </a:xfrm>
          <a:prstGeom prst="rect">
            <a:avLst/>
          </a:prstGeom>
        </p:spPr>
        <p:txBody>
          <a:bodyPr wrap="square">
            <a:spAutoFit/>
          </a:bodyPr>
          <a:lstStyle/>
          <a:p>
            <a:r>
              <a:rPr lang="en-US" altLang="zh-CN" sz="1200" dirty="0" err="1">
                <a:solidFill>
                  <a:srgbClr val="2A2A2A"/>
                </a:solidFill>
                <a:latin typeface="Source Sans Pro" panose="020B0503030403020204" pitchFamily="34" charset="0"/>
              </a:rPr>
              <a:t>Semyon</a:t>
            </a:r>
            <a:r>
              <a:rPr lang="en-US" altLang="zh-CN" sz="1200" dirty="0">
                <a:solidFill>
                  <a:srgbClr val="2A2A2A"/>
                </a:solidFill>
                <a:latin typeface="Source Sans Pro" panose="020B0503030403020204" pitchFamily="34" charset="0"/>
              </a:rPr>
              <a:t> </a:t>
            </a:r>
            <a:r>
              <a:rPr lang="en-US" altLang="zh-CN" sz="1200" dirty="0" err="1">
                <a:solidFill>
                  <a:srgbClr val="2A2A2A"/>
                </a:solidFill>
                <a:latin typeface="Source Sans Pro" panose="020B0503030403020204" pitchFamily="34" charset="0"/>
              </a:rPr>
              <a:t>Kolmykov</a:t>
            </a:r>
            <a:r>
              <a:rPr lang="en-US" altLang="zh-CN" sz="1200" dirty="0">
                <a:solidFill>
                  <a:srgbClr val="2A2A2A"/>
                </a:solidFill>
                <a:latin typeface="Source Sans Pro" panose="020B0503030403020204" pitchFamily="34" charset="0"/>
              </a:rPr>
              <a:t>, et al., GTRD: an integrated view of transcription regulation, </a:t>
            </a:r>
            <a:r>
              <a:rPr lang="en-US" altLang="zh-CN" sz="1200" i="1" dirty="0">
                <a:solidFill>
                  <a:srgbClr val="2A2A2A"/>
                </a:solidFill>
                <a:latin typeface="Source Sans Pro" panose="020B0503030403020204" pitchFamily="34" charset="0"/>
              </a:rPr>
              <a:t>Nucleic Acids Research</a:t>
            </a:r>
            <a:r>
              <a:rPr lang="en-US" altLang="zh-CN" sz="1200" dirty="0">
                <a:solidFill>
                  <a:srgbClr val="2A2A2A"/>
                </a:solidFill>
                <a:latin typeface="Source Sans Pro" panose="020B0503030403020204" pitchFamily="34" charset="0"/>
              </a:rPr>
              <a:t>, Volume 49, Issue D1, 8 January 2021, Pages D104–D111, </a:t>
            </a:r>
            <a:r>
              <a:rPr lang="en-US" altLang="zh-CN" sz="1200" dirty="0">
                <a:solidFill>
                  <a:srgbClr val="006FB7"/>
                </a:solidFill>
                <a:latin typeface="Source Sans Pro" panose="020B0503030403020204" pitchFamily="34" charset="0"/>
                <a:hlinkClick r:id="rId4"/>
              </a:rPr>
              <a:t>https://doi.org/10.1093/nar/gkaa1057</a:t>
            </a:r>
            <a:endParaRPr lang="zh-CN" altLang="en-US" sz="1200" dirty="0"/>
          </a:p>
        </p:txBody>
      </p:sp>
    </p:spTree>
    <p:extLst>
      <p:ext uri="{BB962C8B-B14F-4D97-AF65-F5344CB8AC3E}">
        <p14:creationId xmlns:p14="http://schemas.microsoft.com/office/powerpoint/2010/main" val="256758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3">
            <a:extLst>
              <a:ext uri="{FF2B5EF4-FFF2-40B4-BE49-F238E27FC236}">
                <a16:creationId xmlns:a16="http://schemas.microsoft.com/office/drawing/2014/main" id="{3416B78E-FCB6-4223-A218-7E18CFE79D6A}"/>
              </a:ext>
            </a:extLst>
          </p:cNvPr>
          <p:cNvSpPr>
            <a:spLocks noChangeArrowheads="1"/>
          </p:cNvSpPr>
          <p:nvPr/>
        </p:nvSpPr>
        <p:spPr bwMode="auto">
          <a:xfrm>
            <a:off x="466118" y="401955"/>
            <a:ext cx="8494633" cy="646331"/>
          </a:xfrm>
          <a:prstGeom prst="rect">
            <a:avLst/>
          </a:prstGeom>
          <a:noFill/>
          <a:ln w="9525">
            <a:noFill/>
            <a:miter lim="800000"/>
            <a:headEnd/>
            <a:tailEnd/>
          </a:ln>
        </p:spPr>
        <p:txBody>
          <a:bodyPr wrap="none">
            <a:spAutoFit/>
          </a:bodyPr>
          <a:lstStyle/>
          <a:p>
            <a:pPr eaLnBrk="1" hangingPunct="1"/>
            <a:r>
              <a:rPr kumimoji="1" lang="zh-CN" altLang="en-US" sz="3600" b="1" dirty="0">
                <a:latin typeface="微软雅黑" panose="020B0503020204020204" pitchFamily="34" charset="-122"/>
                <a:ea typeface="微软雅黑" panose="020B0503020204020204" pitchFamily="34" charset="-122"/>
              </a:rPr>
              <a:t>案例：运用表观组研究胚胎发育动态变化</a:t>
            </a:r>
          </a:p>
        </p:txBody>
      </p:sp>
      <p:sp>
        <p:nvSpPr>
          <p:cNvPr id="28" name="矩形 27">
            <a:extLst>
              <a:ext uri="{FF2B5EF4-FFF2-40B4-BE49-F238E27FC236}">
                <a16:creationId xmlns:a16="http://schemas.microsoft.com/office/drawing/2014/main" id="{B7EE8533-F905-4B64-8BF5-D19C498E850D}"/>
              </a:ext>
            </a:extLst>
          </p:cNvPr>
          <p:cNvSpPr/>
          <p:nvPr/>
        </p:nvSpPr>
        <p:spPr>
          <a:xfrm>
            <a:off x="1435226" y="2068380"/>
            <a:ext cx="3394682" cy="830997"/>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绘制人和小鼠调控元件</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spcBef>
                <a:spcPts val="0"/>
              </a:spcBef>
              <a:spcAft>
                <a:spcPts val="0"/>
              </a:spcAft>
              <a:buClrTx/>
              <a:buSzTx/>
              <a:buFontTx/>
              <a:buNone/>
              <a:tabLst/>
              <a:defRPr/>
            </a:pPr>
            <a:r>
              <a:rPr lang="zh-CN" altLang="en-US" sz="2400" b="1" dirty="0">
                <a:solidFill>
                  <a:prstClr val="black"/>
                </a:solidFill>
                <a:latin typeface="微软雅黑" panose="020B0503020204020204" pitchFamily="34" charset="-122"/>
                <a:ea typeface="微软雅黑" panose="020B0503020204020204" pitchFamily="34" charset="-122"/>
              </a:rPr>
              <a:t>的图谱</a:t>
            </a:r>
            <a:endParaRPr lang="en-US" altLang="zh-CN" sz="2400" b="1" u="sng" dirty="0">
              <a:solidFill>
                <a:prstClr val="black"/>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B0582D36-9A48-48CD-BB80-5C62B707B513}"/>
              </a:ext>
            </a:extLst>
          </p:cNvPr>
          <p:cNvSpPr txBox="1"/>
          <p:nvPr/>
        </p:nvSpPr>
        <p:spPr>
          <a:xfrm>
            <a:off x="5685442" y="1482487"/>
            <a:ext cx="6336930" cy="830997"/>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平台开发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ENCODE</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项目记录人和小鼠</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DNA</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调控元件</a:t>
            </a:r>
            <a:endParaRPr lang="en-US" altLang="zh-CN" sz="2400"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3877CB8D-CC88-4987-9284-4D4FDFE8AB04}"/>
              </a:ext>
            </a:extLst>
          </p:cNvPr>
          <p:cNvSpPr txBox="1"/>
          <p:nvPr/>
        </p:nvSpPr>
        <p:spPr>
          <a:xfrm>
            <a:off x="5685442" y="2635556"/>
            <a:ext cx="5850316" cy="830997"/>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平台应用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研究小鼠胚胎发育染色质图谱动态变化</a:t>
            </a:r>
            <a:endParaRPr lang="en-US" altLang="zh-CN" sz="2400" i="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13DAE03-7B16-459B-9F14-411C2A389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461" y="3608888"/>
            <a:ext cx="4783016" cy="2600013"/>
          </a:xfrm>
          <a:prstGeom prst="rect">
            <a:avLst/>
          </a:prstGeom>
        </p:spPr>
      </p:pic>
      <p:pic>
        <p:nvPicPr>
          <p:cNvPr id="7" name="图片 6">
            <a:extLst>
              <a:ext uri="{FF2B5EF4-FFF2-40B4-BE49-F238E27FC236}">
                <a16:creationId xmlns:a16="http://schemas.microsoft.com/office/drawing/2014/main" id="{121AAB6C-0D30-4901-B3CA-C447243C7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752" y="3747255"/>
            <a:ext cx="5850316" cy="2461646"/>
          </a:xfrm>
          <a:prstGeom prst="rect">
            <a:avLst/>
          </a:prstGeom>
        </p:spPr>
      </p:pic>
      <p:sp>
        <p:nvSpPr>
          <p:cNvPr id="14" name="灯片编号占位符 3">
            <a:extLst>
              <a:ext uri="{FF2B5EF4-FFF2-40B4-BE49-F238E27FC236}">
                <a16:creationId xmlns:a16="http://schemas.microsoft.com/office/drawing/2014/main" id="{34285A27-1298-4C53-A0F7-9C4CC92BC9C8}"/>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46</a:t>
            </a:fld>
            <a:endParaRPr lang="zh-CN" altLang="en-US"/>
          </a:p>
        </p:txBody>
      </p:sp>
    </p:spTree>
    <p:extLst>
      <p:ext uri="{BB962C8B-B14F-4D97-AF65-F5344CB8AC3E}">
        <p14:creationId xmlns:p14="http://schemas.microsoft.com/office/powerpoint/2010/main" val="1914862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C3046-231F-404E-AA9C-53F277BEF83B}"/>
              </a:ext>
            </a:extLst>
          </p:cNvPr>
          <p:cNvSpPr>
            <a:spLocks noGrp="1"/>
          </p:cNvSpPr>
          <p:nvPr>
            <p:ph type="ctrTitle"/>
          </p:nvPr>
        </p:nvSpPr>
        <p:spPr>
          <a:xfrm>
            <a:off x="201391" y="255686"/>
            <a:ext cx="5574179" cy="557113"/>
          </a:xfrm>
        </p:spPr>
        <p:txBody>
          <a:bodyPr>
            <a:normAutofit fontScale="90000"/>
          </a:bodyPr>
          <a:lstStyle/>
          <a:p>
            <a:pPr algn="l"/>
            <a:r>
              <a:rPr lang="en-US" altLang="zh-CN" sz="4400" dirty="0"/>
              <a:t>ENCODE Project</a:t>
            </a:r>
            <a:endParaRPr lang="zh-CN" altLang="en-US" sz="4400" dirty="0"/>
          </a:p>
        </p:txBody>
      </p:sp>
      <p:sp>
        <p:nvSpPr>
          <p:cNvPr id="3" name="矩形 2">
            <a:extLst>
              <a:ext uri="{FF2B5EF4-FFF2-40B4-BE49-F238E27FC236}">
                <a16:creationId xmlns:a16="http://schemas.microsoft.com/office/drawing/2014/main" id="{3244D6B7-7A24-4F9D-AFC1-C839B4C5FDC5}"/>
              </a:ext>
            </a:extLst>
          </p:cNvPr>
          <p:cNvSpPr/>
          <p:nvPr/>
        </p:nvSpPr>
        <p:spPr>
          <a:xfrm>
            <a:off x="4262655" y="349576"/>
            <a:ext cx="3727624"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https://www.encodeproject.org/</a:t>
            </a:r>
          </a:p>
        </p:txBody>
      </p:sp>
      <p:pic>
        <p:nvPicPr>
          <p:cNvPr id="5" name="图片 4">
            <a:extLst>
              <a:ext uri="{FF2B5EF4-FFF2-40B4-BE49-F238E27FC236}">
                <a16:creationId xmlns:a16="http://schemas.microsoft.com/office/drawing/2014/main" id="{FB2F5C70-0AC8-45F3-8647-F1594174D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279" y="255686"/>
            <a:ext cx="3795420" cy="2295968"/>
          </a:xfrm>
          <a:prstGeom prst="rect">
            <a:avLst/>
          </a:prstGeom>
        </p:spPr>
      </p:pic>
      <p:pic>
        <p:nvPicPr>
          <p:cNvPr id="6" name="图片 5">
            <a:extLst>
              <a:ext uri="{FF2B5EF4-FFF2-40B4-BE49-F238E27FC236}">
                <a16:creationId xmlns:a16="http://schemas.microsoft.com/office/drawing/2014/main" id="{6E1B10C6-5F7F-4199-857D-17FB988661BB}"/>
              </a:ext>
            </a:extLst>
          </p:cNvPr>
          <p:cNvPicPr>
            <a:picLocks noChangeAspect="1"/>
          </p:cNvPicPr>
          <p:nvPr/>
        </p:nvPicPr>
        <p:blipFill rotWithShape="1">
          <a:blip r:embed="rId3"/>
          <a:srcRect l="55308" t="10233" r="35178" b="31479"/>
          <a:stretch/>
        </p:blipFill>
        <p:spPr>
          <a:xfrm>
            <a:off x="8046722" y="2611570"/>
            <a:ext cx="2138470" cy="4094074"/>
          </a:xfrm>
          <a:prstGeom prst="rect">
            <a:avLst/>
          </a:prstGeom>
        </p:spPr>
      </p:pic>
      <p:sp>
        <p:nvSpPr>
          <p:cNvPr id="7" name="矩形 6">
            <a:extLst>
              <a:ext uri="{FF2B5EF4-FFF2-40B4-BE49-F238E27FC236}">
                <a16:creationId xmlns:a16="http://schemas.microsoft.com/office/drawing/2014/main" id="{397C3AE7-8F2B-4278-9491-E180BCBBBCEB}"/>
              </a:ext>
            </a:extLst>
          </p:cNvPr>
          <p:cNvSpPr/>
          <p:nvPr/>
        </p:nvSpPr>
        <p:spPr>
          <a:xfrm>
            <a:off x="406301" y="834447"/>
            <a:ext cx="7361037" cy="923330"/>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生成高质量的数据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分析这些数据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提供搜索和可视化的工具</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b="1" dirty="0">
                <a:solidFill>
                  <a:srgbClr val="000000"/>
                </a:solidFill>
                <a:latin typeface="微软雅黑" panose="020B0503020204020204" pitchFamily="34" charset="-122"/>
                <a:ea typeface="微软雅黑" panose="020B0503020204020204" pitchFamily="34" charset="-122"/>
              </a:rPr>
              <a:t>Integrative-level</a:t>
            </a:r>
            <a:r>
              <a:rPr lang="zh-CN" altLang="en-US" dirty="0">
                <a:solidFill>
                  <a:srgbClr val="000000"/>
                </a:solidFill>
                <a:latin typeface="微软雅黑" panose="020B0503020204020204" pitchFamily="34" charset="-122"/>
                <a:ea typeface="微软雅黑" panose="020B0503020204020204" pitchFamily="34" charset="-122"/>
              </a:rPr>
              <a:t>：整合多种类型的实验数据和基础级注释</a:t>
            </a:r>
          </a:p>
          <a:p>
            <a:pPr marL="285750" indent="-285750">
              <a:buFont typeface="Arial" panose="020B0604020202020204" pitchFamily="34" charset="0"/>
              <a:buChar char="•"/>
            </a:pPr>
            <a:r>
              <a:rPr lang="en-US" altLang="zh-CN" b="1" dirty="0">
                <a:solidFill>
                  <a:srgbClr val="000000"/>
                </a:solidFill>
                <a:latin typeface="微软雅黑" panose="020B0503020204020204" pitchFamily="34" charset="-122"/>
                <a:ea typeface="微软雅黑" panose="020B0503020204020204" pitchFamily="34" charset="-122"/>
              </a:rPr>
              <a:t>Ground-level</a:t>
            </a:r>
            <a:r>
              <a:rPr lang="zh-CN" altLang="en-US" dirty="0">
                <a:solidFill>
                  <a:srgbClr val="000000"/>
                </a:solidFill>
                <a:latin typeface="微软雅黑" panose="020B0503020204020204" pitchFamily="34" charset="-122"/>
                <a:ea typeface="微软雅黑" panose="020B0503020204020204" pitchFamily="34" charset="-122"/>
              </a:rPr>
              <a:t>：直接来源于实验数据，通常由统一的处理流程生成</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D562FEA-176E-4DE9-848F-02152623A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28" y="1873317"/>
            <a:ext cx="6767250" cy="4761961"/>
          </a:xfrm>
          <a:prstGeom prst="rect">
            <a:avLst/>
          </a:prstGeom>
        </p:spPr>
      </p:pic>
      <p:sp>
        <p:nvSpPr>
          <p:cNvPr id="11" name="灯片编号占位符 3">
            <a:extLst>
              <a:ext uri="{FF2B5EF4-FFF2-40B4-BE49-F238E27FC236}">
                <a16:creationId xmlns:a16="http://schemas.microsoft.com/office/drawing/2014/main" id="{63301675-710F-430B-BC45-F6F22F074FAE}"/>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47</a:t>
            </a:fld>
            <a:endParaRPr lang="zh-CN" altLang="en-US"/>
          </a:p>
        </p:txBody>
      </p:sp>
    </p:spTree>
    <p:extLst>
      <p:ext uri="{BB962C8B-B14F-4D97-AF65-F5344CB8AC3E}">
        <p14:creationId xmlns:p14="http://schemas.microsoft.com/office/powerpoint/2010/main" val="123444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a:extLst>
              <a:ext uri="{FF2B5EF4-FFF2-40B4-BE49-F238E27FC236}">
                <a16:creationId xmlns:a16="http://schemas.microsoft.com/office/drawing/2014/main" id="{7900857B-639C-4966-B10C-C44DBDEF13EF}"/>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48</a:t>
            </a:fld>
            <a:endParaRPr lang="zh-CN" altLang="en-US"/>
          </a:p>
        </p:txBody>
      </p:sp>
      <p:pic>
        <p:nvPicPr>
          <p:cNvPr id="7" name="图片 6">
            <a:extLst>
              <a:ext uri="{FF2B5EF4-FFF2-40B4-BE49-F238E27FC236}">
                <a16:creationId xmlns:a16="http://schemas.microsoft.com/office/drawing/2014/main" id="{DEB2D818-00B6-4B27-8B62-C8F2614AF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186" y="1446254"/>
            <a:ext cx="4121266" cy="2499784"/>
          </a:xfrm>
          <a:prstGeom prst="rect">
            <a:avLst/>
          </a:prstGeom>
        </p:spPr>
      </p:pic>
      <p:pic>
        <p:nvPicPr>
          <p:cNvPr id="9" name="图片 8">
            <a:extLst>
              <a:ext uri="{FF2B5EF4-FFF2-40B4-BE49-F238E27FC236}">
                <a16:creationId xmlns:a16="http://schemas.microsoft.com/office/drawing/2014/main" id="{C5349817-0708-4162-998F-AEE4E141C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266" y="1388882"/>
            <a:ext cx="4426651" cy="2518283"/>
          </a:xfrm>
          <a:prstGeom prst="rect">
            <a:avLst/>
          </a:prstGeom>
        </p:spPr>
      </p:pic>
      <p:pic>
        <p:nvPicPr>
          <p:cNvPr id="11" name="图片 10">
            <a:extLst>
              <a:ext uri="{FF2B5EF4-FFF2-40B4-BE49-F238E27FC236}">
                <a16:creationId xmlns:a16="http://schemas.microsoft.com/office/drawing/2014/main" id="{BD93F2B0-F71A-4D4B-AEF5-B899DA261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186" y="4715197"/>
            <a:ext cx="4121266" cy="1641153"/>
          </a:xfrm>
          <a:prstGeom prst="rect">
            <a:avLst/>
          </a:prstGeom>
        </p:spPr>
      </p:pic>
      <p:pic>
        <p:nvPicPr>
          <p:cNvPr id="13" name="图片 12">
            <a:extLst>
              <a:ext uri="{FF2B5EF4-FFF2-40B4-BE49-F238E27FC236}">
                <a16:creationId xmlns:a16="http://schemas.microsoft.com/office/drawing/2014/main" id="{A39B129D-BD79-4E37-B82B-ABFFBDC4D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3044" y="4372972"/>
            <a:ext cx="4426651" cy="2192291"/>
          </a:xfrm>
          <a:prstGeom prst="rect">
            <a:avLst/>
          </a:prstGeom>
        </p:spPr>
      </p:pic>
      <p:sp>
        <p:nvSpPr>
          <p:cNvPr id="14" name="矩形 13">
            <a:extLst>
              <a:ext uri="{FF2B5EF4-FFF2-40B4-BE49-F238E27FC236}">
                <a16:creationId xmlns:a16="http://schemas.microsoft.com/office/drawing/2014/main" id="{B09B1DD5-F17F-40B3-B344-B6BA0B165F9F}"/>
              </a:ext>
            </a:extLst>
          </p:cNvPr>
          <p:cNvSpPr/>
          <p:nvPr/>
        </p:nvSpPr>
        <p:spPr>
          <a:xfrm>
            <a:off x="238347" y="87666"/>
            <a:ext cx="2730235" cy="461665"/>
          </a:xfrm>
          <a:prstGeom prst="rect">
            <a:avLst/>
          </a:prstGeom>
        </p:spPr>
        <p:txBody>
          <a:bodyPr wrap="none">
            <a:spAutoFit/>
          </a:bodyPr>
          <a:lstStyle/>
          <a:p>
            <a:r>
              <a:rPr lang="en-US" altLang="zh-CN" sz="2400" b="1" dirty="0">
                <a:solidFill>
                  <a:srgbClr val="000000"/>
                </a:solidFill>
                <a:latin typeface="微软雅黑" panose="020B0503020204020204" pitchFamily="34" charset="-122"/>
                <a:ea typeface="微软雅黑" panose="020B0503020204020204" pitchFamily="34" charset="-122"/>
              </a:rPr>
              <a:t>Integrative-level</a:t>
            </a:r>
            <a:endParaRPr lang="zh-CN" altLang="en-US" sz="2400" dirty="0"/>
          </a:p>
        </p:txBody>
      </p:sp>
      <p:sp>
        <p:nvSpPr>
          <p:cNvPr id="15" name="矩形 14">
            <a:extLst>
              <a:ext uri="{FF2B5EF4-FFF2-40B4-BE49-F238E27FC236}">
                <a16:creationId xmlns:a16="http://schemas.microsoft.com/office/drawing/2014/main" id="{DDED8526-2866-4668-91C5-718D937D32A8}"/>
              </a:ext>
            </a:extLst>
          </p:cNvPr>
          <p:cNvSpPr/>
          <p:nvPr/>
        </p:nvSpPr>
        <p:spPr>
          <a:xfrm>
            <a:off x="8956370" y="87666"/>
            <a:ext cx="2990819" cy="307777"/>
          </a:xfrm>
          <a:prstGeom prst="rect">
            <a:avLst/>
          </a:prstGeom>
        </p:spPr>
        <p:txBody>
          <a:bodyPr wrap="none">
            <a:spAutoFit/>
          </a:bodyPr>
          <a:lstStyle/>
          <a:p>
            <a:r>
              <a:rPr lang="en-US" altLang="zh-CN" sz="1400" dirty="0">
                <a:solidFill>
                  <a:srgbClr val="000000"/>
                </a:solidFill>
                <a:latin typeface="微软雅黑" panose="020B0503020204020204" pitchFamily="34" charset="-122"/>
                <a:ea typeface="微软雅黑" panose="020B0503020204020204" pitchFamily="34" charset="-122"/>
              </a:rPr>
              <a:t> cis-Regulatory Elements (</a:t>
            </a:r>
            <a:r>
              <a:rPr lang="en-US" altLang="zh-CN" sz="1400" dirty="0" err="1">
                <a:solidFill>
                  <a:srgbClr val="000000"/>
                </a:solidFill>
                <a:latin typeface="微软雅黑" panose="020B0503020204020204" pitchFamily="34" charset="-122"/>
                <a:ea typeface="微软雅黑" panose="020B0503020204020204" pitchFamily="34" charset="-122"/>
              </a:rPr>
              <a:t>cCREs</a:t>
            </a:r>
            <a:r>
              <a:rPr lang="en-US" altLang="zh-CN" sz="1400" dirty="0">
                <a:solidFill>
                  <a:srgbClr val="000000"/>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4F040413-DE1A-4987-A3D6-758F85174510}"/>
              </a:ext>
            </a:extLst>
          </p:cNvPr>
          <p:cNvSpPr/>
          <p:nvPr/>
        </p:nvSpPr>
        <p:spPr>
          <a:xfrm>
            <a:off x="1223755" y="877009"/>
            <a:ext cx="4962128" cy="369332"/>
          </a:xfrm>
          <a:prstGeom prst="rect">
            <a:avLst/>
          </a:prstGeom>
        </p:spPr>
        <p:txBody>
          <a:bodyPr wrap="none">
            <a:spAutoFit/>
          </a:bodyPr>
          <a:lstStyle/>
          <a:p>
            <a:r>
              <a:rPr lang="en-US" altLang="zh-CN" b="1" dirty="0">
                <a:solidFill>
                  <a:srgbClr val="000000"/>
                </a:solidFill>
                <a:latin typeface="Mada"/>
              </a:rPr>
              <a:t>The Registry of Candidate cis-Regulatory Elements</a:t>
            </a:r>
            <a:endParaRPr lang="en-US" altLang="zh-CN" b="1" i="0" dirty="0">
              <a:solidFill>
                <a:srgbClr val="000000"/>
              </a:solidFill>
              <a:effectLst/>
              <a:latin typeface="Mada"/>
            </a:endParaRPr>
          </a:p>
        </p:txBody>
      </p:sp>
      <p:sp>
        <p:nvSpPr>
          <p:cNvPr id="17" name="矩形 16">
            <a:extLst>
              <a:ext uri="{FF2B5EF4-FFF2-40B4-BE49-F238E27FC236}">
                <a16:creationId xmlns:a16="http://schemas.microsoft.com/office/drawing/2014/main" id="{D6E41759-8C2D-4DCD-8E1B-AE387D1DB519}"/>
              </a:ext>
            </a:extLst>
          </p:cNvPr>
          <p:cNvSpPr/>
          <p:nvPr/>
        </p:nvSpPr>
        <p:spPr>
          <a:xfrm>
            <a:off x="8566567" y="871355"/>
            <a:ext cx="922047" cy="369332"/>
          </a:xfrm>
          <a:prstGeom prst="rect">
            <a:avLst/>
          </a:prstGeom>
        </p:spPr>
        <p:txBody>
          <a:bodyPr wrap="none">
            <a:spAutoFit/>
          </a:bodyPr>
          <a:lstStyle/>
          <a:p>
            <a:r>
              <a:rPr lang="en-US" altLang="zh-CN" b="1" dirty="0">
                <a:solidFill>
                  <a:srgbClr val="000000"/>
                </a:solidFill>
                <a:latin typeface="Mada"/>
              </a:rPr>
              <a:t>SCREEN</a:t>
            </a:r>
            <a:endParaRPr lang="en-US" altLang="zh-CN" b="1" i="0" dirty="0">
              <a:solidFill>
                <a:srgbClr val="000000"/>
              </a:solidFill>
              <a:effectLst/>
              <a:latin typeface="Mada"/>
            </a:endParaRPr>
          </a:p>
        </p:txBody>
      </p:sp>
      <p:sp>
        <p:nvSpPr>
          <p:cNvPr id="18" name="矩形 17">
            <a:extLst>
              <a:ext uri="{FF2B5EF4-FFF2-40B4-BE49-F238E27FC236}">
                <a16:creationId xmlns:a16="http://schemas.microsoft.com/office/drawing/2014/main" id="{2AF2651E-8AE1-4CED-AC82-A3F7F3223526}"/>
              </a:ext>
            </a:extLst>
          </p:cNvPr>
          <p:cNvSpPr/>
          <p:nvPr/>
        </p:nvSpPr>
        <p:spPr>
          <a:xfrm>
            <a:off x="2801495" y="4221140"/>
            <a:ext cx="1806648" cy="369332"/>
          </a:xfrm>
          <a:prstGeom prst="rect">
            <a:avLst/>
          </a:prstGeom>
        </p:spPr>
        <p:txBody>
          <a:bodyPr wrap="none">
            <a:spAutoFit/>
          </a:bodyPr>
          <a:lstStyle/>
          <a:p>
            <a:r>
              <a:rPr lang="en-US" altLang="zh-CN" b="1" dirty="0">
                <a:solidFill>
                  <a:srgbClr val="000000"/>
                </a:solidFill>
                <a:latin typeface="Mada"/>
              </a:rPr>
              <a:t>Chromatin states</a:t>
            </a:r>
            <a:endParaRPr lang="en-US" altLang="zh-CN" b="1" i="0" dirty="0">
              <a:solidFill>
                <a:srgbClr val="000000"/>
              </a:solidFill>
              <a:effectLst/>
              <a:latin typeface="Mada"/>
            </a:endParaRPr>
          </a:p>
        </p:txBody>
      </p:sp>
      <p:sp>
        <p:nvSpPr>
          <p:cNvPr id="19" name="矩形 18">
            <a:extLst>
              <a:ext uri="{FF2B5EF4-FFF2-40B4-BE49-F238E27FC236}">
                <a16:creationId xmlns:a16="http://schemas.microsoft.com/office/drawing/2014/main" id="{CE85DD6C-BD13-47A6-A59A-A7EDBD211E32}"/>
              </a:ext>
            </a:extLst>
          </p:cNvPr>
          <p:cNvSpPr/>
          <p:nvPr/>
        </p:nvSpPr>
        <p:spPr>
          <a:xfrm>
            <a:off x="8191007" y="4221140"/>
            <a:ext cx="2010487" cy="369332"/>
          </a:xfrm>
          <a:prstGeom prst="rect">
            <a:avLst/>
          </a:prstGeom>
        </p:spPr>
        <p:txBody>
          <a:bodyPr wrap="none">
            <a:spAutoFit/>
          </a:bodyPr>
          <a:lstStyle/>
          <a:p>
            <a:r>
              <a:rPr lang="en-US" altLang="zh-CN" b="1" dirty="0">
                <a:solidFill>
                  <a:srgbClr val="000000"/>
                </a:solidFill>
                <a:latin typeface="Mada"/>
              </a:rPr>
              <a:t>Variant Annotation</a:t>
            </a:r>
            <a:endParaRPr lang="en-US" altLang="zh-CN" b="1" i="0" dirty="0">
              <a:solidFill>
                <a:srgbClr val="000000"/>
              </a:solidFill>
              <a:effectLst/>
              <a:latin typeface="Mada"/>
            </a:endParaRPr>
          </a:p>
        </p:txBody>
      </p:sp>
    </p:spTree>
    <p:extLst>
      <p:ext uri="{BB962C8B-B14F-4D97-AF65-F5344CB8AC3E}">
        <p14:creationId xmlns:p14="http://schemas.microsoft.com/office/powerpoint/2010/main" val="43106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A6F03296-DF90-4D17-9656-71B0861B22C8}"/>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49</a:t>
            </a:fld>
            <a:endParaRPr lang="zh-CN" altLang="en-US"/>
          </a:p>
        </p:txBody>
      </p:sp>
      <p:sp>
        <p:nvSpPr>
          <p:cNvPr id="4" name="矩形 3">
            <a:extLst>
              <a:ext uri="{FF2B5EF4-FFF2-40B4-BE49-F238E27FC236}">
                <a16:creationId xmlns:a16="http://schemas.microsoft.com/office/drawing/2014/main" id="{0F3E3B8C-B405-4890-8391-D2085A889200}"/>
              </a:ext>
            </a:extLst>
          </p:cNvPr>
          <p:cNvSpPr/>
          <p:nvPr/>
        </p:nvSpPr>
        <p:spPr>
          <a:xfrm>
            <a:off x="218392" y="28136"/>
            <a:ext cx="2204450" cy="461665"/>
          </a:xfrm>
          <a:prstGeom prst="rect">
            <a:avLst/>
          </a:prstGeom>
        </p:spPr>
        <p:txBody>
          <a:bodyPr wrap="none">
            <a:spAutoFit/>
          </a:bodyPr>
          <a:lstStyle/>
          <a:p>
            <a:r>
              <a:rPr lang="en-US" altLang="zh-CN" sz="2400" b="1" dirty="0">
                <a:solidFill>
                  <a:srgbClr val="000000"/>
                </a:solidFill>
                <a:latin typeface="微软雅黑" panose="020B0503020204020204" pitchFamily="34" charset="-122"/>
                <a:ea typeface="微软雅黑" panose="020B0503020204020204" pitchFamily="34" charset="-122"/>
              </a:rPr>
              <a:t>Ground-level</a:t>
            </a:r>
            <a:endParaRPr lang="zh-CN" altLang="en-US" sz="2400" dirty="0"/>
          </a:p>
        </p:txBody>
      </p:sp>
      <p:sp>
        <p:nvSpPr>
          <p:cNvPr id="6" name="矩形 5">
            <a:extLst>
              <a:ext uri="{FF2B5EF4-FFF2-40B4-BE49-F238E27FC236}">
                <a16:creationId xmlns:a16="http://schemas.microsoft.com/office/drawing/2014/main" id="{D7A36ED5-705F-467F-A1D1-66147FFA9E2F}"/>
              </a:ext>
            </a:extLst>
          </p:cNvPr>
          <p:cNvSpPr/>
          <p:nvPr/>
        </p:nvSpPr>
        <p:spPr>
          <a:xfrm>
            <a:off x="1051803" y="480559"/>
            <a:ext cx="2447109" cy="646331"/>
          </a:xfrm>
          <a:prstGeom prst="rect">
            <a:avLst/>
          </a:prstGeom>
        </p:spPr>
        <p:txBody>
          <a:bodyPr wrap="square">
            <a:spAutoFit/>
          </a:bodyPr>
          <a:lstStyle/>
          <a:p>
            <a:pPr algn="r"/>
            <a:r>
              <a:rPr lang="en-US" altLang="zh-CN" b="1" dirty="0">
                <a:solidFill>
                  <a:srgbClr val="000000"/>
                </a:solidFill>
                <a:latin typeface="Mada"/>
              </a:rPr>
              <a:t>Open chromatin (DNase-seq, ATAC-seq)</a:t>
            </a:r>
          </a:p>
        </p:txBody>
      </p:sp>
      <p:sp>
        <p:nvSpPr>
          <p:cNvPr id="7" name="矩形 6">
            <a:extLst>
              <a:ext uri="{FF2B5EF4-FFF2-40B4-BE49-F238E27FC236}">
                <a16:creationId xmlns:a16="http://schemas.microsoft.com/office/drawing/2014/main" id="{271CD6F7-DEA5-4602-98E1-BF5179C5BF91}"/>
              </a:ext>
            </a:extLst>
          </p:cNvPr>
          <p:cNvSpPr/>
          <p:nvPr/>
        </p:nvSpPr>
        <p:spPr>
          <a:xfrm>
            <a:off x="1051803" y="1702988"/>
            <a:ext cx="2447109" cy="646331"/>
          </a:xfrm>
          <a:prstGeom prst="rect">
            <a:avLst/>
          </a:prstGeom>
        </p:spPr>
        <p:txBody>
          <a:bodyPr wrap="square">
            <a:spAutoFit/>
          </a:bodyPr>
          <a:lstStyle/>
          <a:p>
            <a:pPr algn="r"/>
            <a:r>
              <a:rPr lang="en-US" altLang="zh-CN" b="1" dirty="0">
                <a:solidFill>
                  <a:srgbClr val="000000"/>
                </a:solidFill>
                <a:latin typeface="Mada"/>
              </a:rPr>
              <a:t>Histone mark enrichment (</a:t>
            </a:r>
            <a:r>
              <a:rPr lang="en-US" altLang="zh-CN" b="1" dirty="0" err="1">
                <a:solidFill>
                  <a:srgbClr val="000000"/>
                </a:solidFill>
                <a:latin typeface="Mada"/>
              </a:rPr>
              <a:t>ChIP</a:t>
            </a:r>
            <a:r>
              <a:rPr lang="en-US" altLang="zh-CN" b="1" dirty="0">
                <a:solidFill>
                  <a:srgbClr val="000000"/>
                </a:solidFill>
                <a:latin typeface="Mada"/>
              </a:rPr>
              <a:t>-seq)</a:t>
            </a:r>
            <a:endParaRPr lang="en-US" altLang="zh-CN" b="1" i="0" dirty="0">
              <a:solidFill>
                <a:srgbClr val="000000"/>
              </a:solidFill>
              <a:effectLst/>
              <a:latin typeface="Mada"/>
            </a:endParaRPr>
          </a:p>
        </p:txBody>
      </p:sp>
      <p:sp>
        <p:nvSpPr>
          <p:cNvPr id="8" name="矩形 7">
            <a:extLst>
              <a:ext uri="{FF2B5EF4-FFF2-40B4-BE49-F238E27FC236}">
                <a16:creationId xmlns:a16="http://schemas.microsoft.com/office/drawing/2014/main" id="{69B04DD8-B018-4387-81DC-CFAF3E2AE5E6}"/>
              </a:ext>
            </a:extLst>
          </p:cNvPr>
          <p:cNvSpPr/>
          <p:nvPr/>
        </p:nvSpPr>
        <p:spPr>
          <a:xfrm>
            <a:off x="1157916" y="2879906"/>
            <a:ext cx="2340996" cy="646331"/>
          </a:xfrm>
          <a:prstGeom prst="rect">
            <a:avLst/>
          </a:prstGeom>
        </p:spPr>
        <p:txBody>
          <a:bodyPr wrap="square">
            <a:spAutoFit/>
          </a:bodyPr>
          <a:lstStyle/>
          <a:p>
            <a:pPr algn="r"/>
            <a:r>
              <a:rPr lang="en-US" altLang="zh-CN" b="1" dirty="0">
                <a:solidFill>
                  <a:srgbClr val="000000"/>
                </a:solidFill>
                <a:latin typeface="Mada"/>
              </a:rPr>
              <a:t>Transcription factor binding (TF </a:t>
            </a:r>
            <a:r>
              <a:rPr lang="en-US" altLang="zh-CN" b="1" dirty="0" err="1">
                <a:solidFill>
                  <a:srgbClr val="000000"/>
                </a:solidFill>
                <a:latin typeface="Mada"/>
              </a:rPr>
              <a:t>ChIP</a:t>
            </a:r>
            <a:r>
              <a:rPr lang="en-US" altLang="zh-CN" b="1" dirty="0">
                <a:solidFill>
                  <a:srgbClr val="000000"/>
                </a:solidFill>
                <a:latin typeface="Mada"/>
              </a:rPr>
              <a:t>-seq)</a:t>
            </a:r>
            <a:endParaRPr lang="en-US" altLang="zh-CN" b="1" i="0" dirty="0">
              <a:solidFill>
                <a:srgbClr val="000000"/>
              </a:solidFill>
              <a:effectLst/>
              <a:latin typeface="Mada"/>
            </a:endParaRPr>
          </a:p>
        </p:txBody>
      </p:sp>
      <p:sp>
        <p:nvSpPr>
          <p:cNvPr id="9" name="矩形 8">
            <a:extLst>
              <a:ext uri="{FF2B5EF4-FFF2-40B4-BE49-F238E27FC236}">
                <a16:creationId xmlns:a16="http://schemas.microsoft.com/office/drawing/2014/main" id="{4A6C4CBC-689C-48F3-B900-C282A77D38F9}"/>
              </a:ext>
            </a:extLst>
          </p:cNvPr>
          <p:cNvSpPr/>
          <p:nvPr/>
        </p:nvSpPr>
        <p:spPr>
          <a:xfrm>
            <a:off x="1980946" y="3941080"/>
            <a:ext cx="1517966" cy="923330"/>
          </a:xfrm>
          <a:prstGeom prst="rect">
            <a:avLst/>
          </a:prstGeom>
        </p:spPr>
        <p:txBody>
          <a:bodyPr wrap="square">
            <a:spAutoFit/>
          </a:bodyPr>
          <a:lstStyle/>
          <a:p>
            <a:pPr algn="r"/>
            <a:r>
              <a:rPr lang="en-US" altLang="zh-CN" b="1" dirty="0">
                <a:solidFill>
                  <a:srgbClr val="000000"/>
                </a:solidFill>
                <a:latin typeface="Mada"/>
              </a:rPr>
              <a:t>Gene expression (RNA-seq)</a:t>
            </a:r>
            <a:endParaRPr lang="en-US" altLang="zh-CN" b="1" i="0" dirty="0">
              <a:solidFill>
                <a:srgbClr val="000000"/>
              </a:solidFill>
              <a:effectLst/>
              <a:latin typeface="Mada"/>
            </a:endParaRPr>
          </a:p>
        </p:txBody>
      </p:sp>
      <p:sp>
        <p:nvSpPr>
          <p:cNvPr id="10" name="矩形 9">
            <a:extLst>
              <a:ext uri="{FF2B5EF4-FFF2-40B4-BE49-F238E27FC236}">
                <a16:creationId xmlns:a16="http://schemas.microsoft.com/office/drawing/2014/main" id="{2AEEB198-5973-46D0-BF67-1E94D35BD7AE}"/>
              </a:ext>
            </a:extLst>
          </p:cNvPr>
          <p:cNvSpPr/>
          <p:nvPr/>
        </p:nvSpPr>
        <p:spPr>
          <a:xfrm>
            <a:off x="300516" y="5393092"/>
            <a:ext cx="3200815" cy="923330"/>
          </a:xfrm>
          <a:prstGeom prst="rect">
            <a:avLst/>
          </a:prstGeom>
        </p:spPr>
        <p:txBody>
          <a:bodyPr wrap="square">
            <a:spAutoFit/>
          </a:bodyPr>
          <a:lstStyle/>
          <a:p>
            <a:pPr algn="r"/>
            <a:r>
              <a:rPr lang="en-US" altLang="zh-CN" b="1" dirty="0">
                <a:solidFill>
                  <a:srgbClr val="000000"/>
                </a:solidFill>
                <a:latin typeface="Mada"/>
              </a:rPr>
              <a:t>Transcription start site (TSS) activity profiling (</a:t>
            </a:r>
            <a:r>
              <a:rPr lang="en-US" altLang="zh-CN" b="1" dirty="0">
                <a:solidFill>
                  <a:srgbClr val="C00000"/>
                </a:solidFill>
                <a:latin typeface="Mada"/>
              </a:rPr>
              <a:t>RAMPAGE</a:t>
            </a:r>
            <a:r>
              <a:rPr lang="en-US" altLang="zh-CN" b="1" dirty="0">
                <a:solidFill>
                  <a:srgbClr val="000000"/>
                </a:solidFill>
                <a:latin typeface="Mada"/>
              </a:rPr>
              <a:t>)</a:t>
            </a:r>
            <a:endParaRPr lang="en-US" altLang="zh-CN" b="1" i="0" dirty="0">
              <a:solidFill>
                <a:srgbClr val="000000"/>
              </a:solidFill>
              <a:effectLst/>
              <a:latin typeface="Mada"/>
            </a:endParaRPr>
          </a:p>
        </p:txBody>
      </p:sp>
      <p:sp>
        <p:nvSpPr>
          <p:cNvPr id="11" name="矩形 10">
            <a:extLst>
              <a:ext uri="{FF2B5EF4-FFF2-40B4-BE49-F238E27FC236}">
                <a16:creationId xmlns:a16="http://schemas.microsoft.com/office/drawing/2014/main" id="{829913BA-FA8C-44E6-AC0E-1B0A9C99B56B}"/>
              </a:ext>
            </a:extLst>
          </p:cNvPr>
          <p:cNvSpPr/>
          <p:nvPr/>
        </p:nvSpPr>
        <p:spPr>
          <a:xfrm>
            <a:off x="8751010" y="617084"/>
            <a:ext cx="2347964" cy="646331"/>
          </a:xfrm>
          <a:prstGeom prst="rect">
            <a:avLst/>
          </a:prstGeom>
        </p:spPr>
        <p:txBody>
          <a:bodyPr wrap="square">
            <a:spAutoFit/>
          </a:bodyPr>
          <a:lstStyle/>
          <a:p>
            <a:r>
              <a:rPr lang="en-US" altLang="zh-CN" b="1" dirty="0">
                <a:solidFill>
                  <a:srgbClr val="000000"/>
                </a:solidFill>
                <a:latin typeface="Mada"/>
              </a:rPr>
              <a:t>RNA binding protein occupancy (</a:t>
            </a:r>
            <a:r>
              <a:rPr lang="en-US" altLang="zh-CN" b="1" dirty="0" err="1">
                <a:solidFill>
                  <a:srgbClr val="000000"/>
                </a:solidFill>
                <a:latin typeface="Mada"/>
              </a:rPr>
              <a:t>eCLIP</a:t>
            </a:r>
            <a:r>
              <a:rPr lang="en-US" altLang="zh-CN" b="1" dirty="0">
                <a:solidFill>
                  <a:srgbClr val="000000"/>
                </a:solidFill>
                <a:latin typeface="Mada"/>
              </a:rPr>
              <a:t>-seq)</a:t>
            </a:r>
            <a:endParaRPr lang="en-US" altLang="zh-CN" b="1" i="0" dirty="0">
              <a:solidFill>
                <a:srgbClr val="000000"/>
              </a:solidFill>
              <a:effectLst/>
              <a:latin typeface="Mada"/>
            </a:endParaRPr>
          </a:p>
        </p:txBody>
      </p:sp>
      <p:sp>
        <p:nvSpPr>
          <p:cNvPr id="12" name="矩形 11">
            <a:extLst>
              <a:ext uri="{FF2B5EF4-FFF2-40B4-BE49-F238E27FC236}">
                <a16:creationId xmlns:a16="http://schemas.microsoft.com/office/drawing/2014/main" id="{08C1EB4B-B29E-4BD5-B29C-39ADDABD1FFE}"/>
              </a:ext>
            </a:extLst>
          </p:cNvPr>
          <p:cNvSpPr/>
          <p:nvPr/>
        </p:nvSpPr>
        <p:spPr>
          <a:xfrm>
            <a:off x="8751010" y="2162262"/>
            <a:ext cx="1841458" cy="646331"/>
          </a:xfrm>
          <a:prstGeom prst="rect">
            <a:avLst/>
          </a:prstGeom>
        </p:spPr>
        <p:txBody>
          <a:bodyPr wrap="square">
            <a:spAutoFit/>
          </a:bodyPr>
          <a:lstStyle/>
          <a:p>
            <a:r>
              <a:rPr lang="en-US" altLang="zh-CN" b="1" dirty="0">
                <a:solidFill>
                  <a:srgbClr val="000000"/>
                </a:solidFill>
                <a:latin typeface="Mada"/>
              </a:rPr>
              <a:t>DNA methylation (RRBS, WGBS)</a:t>
            </a:r>
            <a:endParaRPr lang="en-US" altLang="zh-CN" b="1" i="0" dirty="0">
              <a:solidFill>
                <a:srgbClr val="000000"/>
              </a:solidFill>
              <a:effectLst/>
              <a:latin typeface="Mada"/>
            </a:endParaRPr>
          </a:p>
        </p:txBody>
      </p:sp>
      <p:sp>
        <p:nvSpPr>
          <p:cNvPr id="13" name="矩形 12">
            <a:extLst>
              <a:ext uri="{FF2B5EF4-FFF2-40B4-BE49-F238E27FC236}">
                <a16:creationId xmlns:a16="http://schemas.microsoft.com/office/drawing/2014/main" id="{F5C2A2D3-7F2E-4D2D-9A71-B5754C9F1B96}"/>
              </a:ext>
            </a:extLst>
          </p:cNvPr>
          <p:cNvSpPr/>
          <p:nvPr/>
        </p:nvSpPr>
        <p:spPr>
          <a:xfrm>
            <a:off x="8751010" y="3707440"/>
            <a:ext cx="2858749" cy="923330"/>
          </a:xfrm>
          <a:prstGeom prst="rect">
            <a:avLst/>
          </a:prstGeom>
        </p:spPr>
        <p:txBody>
          <a:bodyPr wrap="square">
            <a:spAutoFit/>
          </a:bodyPr>
          <a:lstStyle/>
          <a:p>
            <a:r>
              <a:rPr lang="en-US" altLang="zh-CN" b="1" dirty="0">
                <a:solidFill>
                  <a:srgbClr val="000000"/>
                </a:solidFill>
                <a:latin typeface="Mada"/>
              </a:rPr>
              <a:t>Three dimensional chromatin interactions (</a:t>
            </a:r>
            <a:r>
              <a:rPr lang="en-US" altLang="zh-CN" b="1" dirty="0" err="1">
                <a:solidFill>
                  <a:srgbClr val="000000"/>
                </a:solidFill>
                <a:latin typeface="Mada"/>
              </a:rPr>
              <a:t>ChIA</a:t>
            </a:r>
            <a:r>
              <a:rPr lang="en-US" altLang="zh-CN" b="1" dirty="0">
                <a:solidFill>
                  <a:srgbClr val="000000"/>
                </a:solidFill>
                <a:latin typeface="Mada"/>
              </a:rPr>
              <a:t>-PET)</a:t>
            </a:r>
            <a:endParaRPr lang="en-US" altLang="zh-CN" b="1" i="0" dirty="0">
              <a:solidFill>
                <a:srgbClr val="000000"/>
              </a:solidFill>
              <a:effectLst/>
              <a:latin typeface="Mada"/>
            </a:endParaRPr>
          </a:p>
        </p:txBody>
      </p:sp>
      <p:sp>
        <p:nvSpPr>
          <p:cNvPr id="14" name="矩形 13">
            <a:extLst>
              <a:ext uri="{FF2B5EF4-FFF2-40B4-BE49-F238E27FC236}">
                <a16:creationId xmlns:a16="http://schemas.microsoft.com/office/drawing/2014/main" id="{7AF8FDA1-48F1-4C23-BFDE-9E4303B503FE}"/>
              </a:ext>
            </a:extLst>
          </p:cNvPr>
          <p:cNvSpPr/>
          <p:nvPr/>
        </p:nvSpPr>
        <p:spPr>
          <a:xfrm>
            <a:off x="8751010" y="5350741"/>
            <a:ext cx="2651857" cy="646331"/>
          </a:xfrm>
          <a:prstGeom prst="rect">
            <a:avLst/>
          </a:prstGeom>
        </p:spPr>
        <p:txBody>
          <a:bodyPr wrap="square">
            <a:spAutoFit/>
          </a:bodyPr>
          <a:lstStyle/>
          <a:p>
            <a:r>
              <a:rPr lang="en-US" altLang="zh-CN" b="1" dirty="0">
                <a:solidFill>
                  <a:srgbClr val="000000"/>
                </a:solidFill>
                <a:latin typeface="Mada"/>
              </a:rPr>
              <a:t>Topologically associating domains (TADs) (Hi-C)</a:t>
            </a:r>
            <a:endParaRPr lang="en-US" altLang="zh-CN" b="1" i="0" dirty="0">
              <a:solidFill>
                <a:srgbClr val="000000"/>
              </a:solidFill>
              <a:effectLst/>
              <a:latin typeface="Mada"/>
            </a:endParaRPr>
          </a:p>
        </p:txBody>
      </p:sp>
      <p:sp>
        <p:nvSpPr>
          <p:cNvPr id="15" name="AutoShape 4" descr="https://dl.dropboxusercontent.com/s/t4jo1fyds59a2cv/Histone.png">
            <a:extLst>
              <a:ext uri="{FF2B5EF4-FFF2-40B4-BE49-F238E27FC236}">
                <a16:creationId xmlns:a16="http://schemas.microsoft.com/office/drawing/2014/main" id="{325BA8BC-1042-43F2-9F63-68996CD4FCED}"/>
              </a:ext>
            </a:extLst>
          </p:cNvPr>
          <p:cNvSpPr>
            <a:spLocks noChangeAspect="1" noChangeArrowheads="1"/>
          </p:cNvSpPr>
          <p:nvPr/>
        </p:nvSpPr>
        <p:spPr bwMode="auto">
          <a:xfrm>
            <a:off x="5696415" y="30181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 name="图片 16">
            <a:extLst>
              <a:ext uri="{FF2B5EF4-FFF2-40B4-BE49-F238E27FC236}">
                <a16:creationId xmlns:a16="http://schemas.microsoft.com/office/drawing/2014/main" id="{37FF59AB-1DBF-452C-9E98-BB6CC0D75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229" y="14603"/>
            <a:ext cx="2466377" cy="3812197"/>
          </a:xfrm>
          <a:prstGeom prst="rect">
            <a:avLst/>
          </a:prstGeom>
        </p:spPr>
      </p:pic>
      <p:pic>
        <p:nvPicPr>
          <p:cNvPr id="19" name="图片 18">
            <a:extLst>
              <a:ext uri="{FF2B5EF4-FFF2-40B4-BE49-F238E27FC236}">
                <a16:creationId xmlns:a16="http://schemas.microsoft.com/office/drawing/2014/main" id="{3981256B-56D9-496E-BF2C-5156D581A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229" y="3883224"/>
            <a:ext cx="2359876" cy="2658473"/>
          </a:xfrm>
          <a:prstGeom prst="rect">
            <a:avLst/>
          </a:prstGeom>
        </p:spPr>
      </p:pic>
      <p:pic>
        <p:nvPicPr>
          <p:cNvPr id="21" name="图片 20">
            <a:extLst>
              <a:ext uri="{FF2B5EF4-FFF2-40B4-BE49-F238E27FC236}">
                <a16:creationId xmlns:a16="http://schemas.microsoft.com/office/drawing/2014/main" id="{3198BD37-9DC0-409F-B69A-2C233BD44C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154" y="523406"/>
            <a:ext cx="2616966" cy="5752011"/>
          </a:xfrm>
          <a:prstGeom prst="rect">
            <a:avLst/>
          </a:prstGeom>
        </p:spPr>
      </p:pic>
      <p:sp>
        <p:nvSpPr>
          <p:cNvPr id="22" name="矩形 21">
            <a:extLst>
              <a:ext uri="{FF2B5EF4-FFF2-40B4-BE49-F238E27FC236}">
                <a16:creationId xmlns:a16="http://schemas.microsoft.com/office/drawing/2014/main" id="{69D4ADCE-6519-4AF5-B282-B75B7F76D516}"/>
              </a:ext>
            </a:extLst>
          </p:cNvPr>
          <p:cNvSpPr/>
          <p:nvPr/>
        </p:nvSpPr>
        <p:spPr>
          <a:xfrm>
            <a:off x="806026" y="6455262"/>
            <a:ext cx="6096000" cy="276999"/>
          </a:xfrm>
          <a:prstGeom prst="rect">
            <a:avLst/>
          </a:prstGeom>
        </p:spPr>
        <p:txBody>
          <a:bodyPr>
            <a:spAutoFit/>
          </a:bodyPr>
          <a:lstStyle/>
          <a:p>
            <a:r>
              <a:rPr lang="en-US" altLang="zh-CN" sz="1200" dirty="0">
                <a:latin typeface="微软雅黑" panose="020B0503020204020204" pitchFamily="34" charset="-122"/>
                <a:ea typeface="微软雅黑" panose="020B0503020204020204" pitchFamily="34" charset="-122"/>
              </a:rPr>
              <a:t>RNA Annotation and Mapping of Promoters for the Analysis of Gene Expression</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906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4C017-0ADC-48D8-A245-22898B46EF1E}"/>
              </a:ext>
            </a:extLst>
          </p:cNvPr>
          <p:cNvSpPr>
            <a:spLocks noGrp="1"/>
          </p:cNvSpPr>
          <p:nvPr>
            <p:ph type="title"/>
          </p:nvPr>
        </p:nvSpPr>
        <p:spPr/>
        <p:txBody>
          <a:bodyPr/>
          <a:lstStyle/>
          <a:p>
            <a:r>
              <a:rPr lang="en-US" altLang="zh-CN" dirty="0"/>
              <a:t>EM (Expectation-Maximization) </a:t>
            </a:r>
            <a:r>
              <a:rPr lang="zh-CN" altLang="en-US" dirty="0"/>
              <a:t>算法介绍</a:t>
            </a:r>
          </a:p>
        </p:txBody>
      </p:sp>
      <p:sp>
        <p:nvSpPr>
          <p:cNvPr id="4" name="灯片编号占位符 3">
            <a:extLst>
              <a:ext uri="{FF2B5EF4-FFF2-40B4-BE49-F238E27FC236}">
                <a16:creationId xmlns:a16="http://schemas.microsoft.com/office/drawing/2014/main" id="{4F20737B-FDFA-40DB-A435-6019DE8B8CB0}"/>
              </a:ext>
            </a:extLst>
          </p:cNvPr>
          <p:cNvSpPr>
            <a:spLocks noGrp="1"/>
          </p:cNvSpPr>
          <p:nvPr>
            <p:ph type="sldNum" sz="quarter" idx="12"/>
          </p:nvPr>
        </p:nvSpPr>
        <p:spPr/>
        <p:txBody>
          <a:bodyPr/>
          <a:lstStyle/>
          <a:p>
            <a:fld id="{DF849393-7876-44FF-8BC7-6C3A91957E85}" type="slidenum">
              <a:rPr lang="zh-CN" altLang="en-US" smtClean="0"/>
              <a:t>5</a:t>
            </a:fld>
            <a:endParaRPr lang="zh-CN" altLang="en-US"/>
          </a:p>
        </p:txBody>
      </p:sp>
      <p:sp>
        <p:nvSpPr>
          <p:cNvPr id="5" name="矩形 4">
            <a:extLst>
              <a:ext uri="{FF2B5EF4-FFF2-40B4-BE49-F238E27FC236}">
                <a16:creationId xmlns:a16="http://schemas.microsoft.com/office/drawing/2014/main" id="{2848A7A0-D808-4B6C-A859-DB5A6DB3EC59}"/>
              </a:ext>
            </a:extLst>
          </p:cNvPr>
          <p:cNvSpPr/>
          <p:nvPr/>
        </p:nvSpPr>
        <p:spPr>
          <a:xfrm>
            <a:off x="5484516" y="6482995"/>
            <a:ext cx="6643146" cy="338554"/>
          </a:xfrm>
          <a:prstGeom prst="rect">
            <a:avLst/>
          </a:prstGeom>
        </p:spPr>
        <p:txBody>
          <a:bodyPr wrap="square">
            <a:spAutoFit/>
          </a:bodyPr>
          <a:lstStyle/>
          <a:p>
            <a:r>
              <a:rPr lang="en-US" altLang="zh-CN" sz="800" dirty="0">
                <a:latin typeface="-apple-system"/>
              </a:rPr>
              <a:t>Do, C., </a:t>
            </a:r>
            <a:r>
              <a:rPr lang="en-US" altLang="zh-CN" sz="800" dirty="0" err="1">
                <a:latin typeface="-apple-system"/>
              </a:rPr>
              <a:t>Batzoglou</a:t>
            </a:r>
            <a:r>
              <a:rPr lang="en-US" altLang="zh-CN" sz="800" dirty="0">
                <a:latin typeface="-apple-system"/>
              </a:rPr>
              <a:t>, S. What is the expectation maximization algorithm?. </a:t>
            </a:r>
            <a:r>
              <a:rPr lang="en-US" altLang="zh-CN" sz="800" i="1" dirty="0">
                <a:latin typeface="-apple-system"/>
              </a:rPr>
              <a:t>Nat </a:t>
            </a:r>
            <a:r>
              <a:rPr lang="en-US" altLang="zh-CN" sz="800" i="1" dirty="0" err="1">
                <a:latin typeface="-apple-system"/>
              </a:rPr>
              <a:t>Biotechnol</a:t>
            </a:r>
            <a:r>
              <a:rPr lang="en-US" altLang="zh-CN" sz="800" dirty="0">
                <a:latin typeface="-apple-system"/>
              </a:rPr>
              <a:t> </a:t>
            </a:r>
            <a:r>
              <a:rPr lang="en-US" altLang="zh-CN" sz="800" b="1" dirty="0">
                <a:latin typeface="-apple-system"/>
              </a:rPr>
              <a:t>26</a:t>
            </a:r>
            <a:r>
              <a:rPr lang="en-US" altLang="zh-CN" sz="800" dirty="0">
                <a:latin typeface="-apple-system"/>
              </a:rPr>
              <a:t>, 897–899 (2008). https://doi.org/10.1038/nbt1406</a:t>
            </a:r>
          </a:p>
          <a:p>
            <a:r>
              <a:rPr lang="zh-CN" altLang="en-US" sz="800" dirty="0">
                <a:latin typeface="-apple-system"/>
              </a:rPr>
              <a:t>https://www.indowhiz.com/articles/en/the-simple-concept-of-expectation-maximization-em-algorithm/</a:t>
            </a:r>
          </a:p>
        </p:txBody>
      </p:sp>
      <p:pic>
        <p:nvPicPr>
          <p:cNvPr id="7" name="图片 6">
            <a:extLst>
              <a:ext uri="{FF2B5EF4-FFF2-40B4-BE49-F238E27FC236}">
                <a16:creationId xmlns:a16="http://schemas.microsoft.com/office/drawing/2014/main" id="{A4EDB67B-BD57-4735-9A4A-BF32DDE2F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96" y="3037279"/>
            <a:ext cx="5112943" cy="3501633"/>
          </a:xfrm>
          <a:prstGeom prst="rect">
            <a:avLst/>
          </a:prstGeom>
        </p:spPr>
      </p:pic>
      <p:sp>
        <p:nvSpPr>
          <p:cNvPr id="8" name="矩形 7">
            <a:extLst>
              <a:ext uri="{FF2B5EF4-FFF2-40B4-BE49-F238E27FC236}">
                <a16:creationId xmlns:a16="http://schemas.microsoft.com/office/drawing/2014/main" id="{2C79F942-6A88-493E-B648-6CABA8AE1E2F}"/>
              </a:ext>
            </a:extLst>
          </p:cNvPr>
          <p:cNvSpPr/>
          <p:nvPr/>
        </p:nvSpPr>
        <p:spPr>
          <a:xfrm>
            <a:off x="5600397" y="1742458"/>
            <a:ext cx="6411385" cy="46138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定义隐变量</a:t>
            </a:r>
            <a:r>
              <a:rPr lang="en-US" altLang="zh-CN" dirty="0">
                <a:latin typeface="微软雅黑" panose="020B0503020204020204" pitchFamily="34" charset="-122"/>
                <a:ea typeface="微软雅黑" panose="020B0503020204020204" pitchFamily="34" charset="-122"/>
              </a:rPr>
              <a:t> (latent variables): Z (</a:t>
            </a:r>
            <a:r>
              <a:rPr lang="en-US" altLang="zh-CN" dirty="0" err="1">
                <a:latin typeface="微软雅黑" panose="020B0503020204020204" pitchFamily="34" charset="-122"/>
                <a:ea typeface="微软雅黑" panose="020B0503020204020204" pitchFamily="34" charset="-122"/>
              </a:rPr>
              <a:t>e.g</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属于某个类别</a:t>
            </a:r>
            <a:r>
              <a:rPr lang="en-US" altLang="zh-CN"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sym typeface="Wingdings" panose="05000000000000000000" pitchFamily="2" charset="2"/>
              </a:rPr>
              <a:t>初始化模型参数 </a:t>
            </a:r>
            <a:r>
              <a:rPr lang="en-US" altLang="zh-CN" dirty="0">
                <a:latin typeface="微软雅黑" panose="020B0503020204020204" pitchFamily="34" charset="-122"/>
                <a:ea typeface="微软雅黑" panose="020B0503020204020204" pitchFamily="34" charset="-122"/>
                <a:sym typeface="Wingdings" panose="05000000000000000000" pitchFamily="2" charset="2"/>
              </a:rPr>
              <a:t>θ (Z</a:t>
            </a:r>
            <a:r>
              <a:rPr lang="zh-CN" altLang="en-US" dirty="0">
                <a:latin typeface="微软雅黑" panose="020B0503020204020204" pitchFamily="34" charset="-122"/>
                <a:ea typeface="微软雅黑" panose="020B0503020204020204" pitchFamily="34" charset="-122"/>
                <a:sym typeface="Wingdings" panose="05000000000000000000" pitchFamily="2" charset="2"/>
              </a:rPr>
              <a:t>的分布</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行为依赖于参数</a:t>
            </a:r>
            <a:r>
              <a:rPr lang="en-US" altLang="zh-CN" dirty="0">
                <a:latin typeface="微软雅黑" panose="020B0503020204020204" pitchFamily="34" charset="-122"/>
                <a:ea typeface="微软雅黑" panose="020B0503020204020204" pitchFamily="34" charset="-122"/>
                <a:sym typeface="Wingdings" panose="05000000000000000000" pitchFamily="2" charset="2"/>
              </a:rPr>
              <a:t>θ</a:t>
            </a:r>
            <a:r>
              <a:rPr lang="zh-CN" altLang="en-US" dirty="0">
                <a:latin typeface="微软雅黑" panose="020B0503020204020204" pitchFamily="34" charset="-122"/>
                <a:ea typeface="微软雅黑" panose="020B0503020204020204" pitchFamily="34" charset="-122"/>
                <a:sym typeface="Wingdings" panose="05000000000000000000" pitchFamily="2" charset="2"/>
              </a:rPr>
              <a:t>的值</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sym typeface="Wingdings" panose="05000000000000000000" pitchFamily="2" charset="2"/>
              </a:rPr>
              <a:t>定义</a:t>
            </a:r>
            <a:r>
              <a:rPr lang="en-US" altLang="zh-CN" dirty="0">
                <a:latin typeface="微软雅黑" panose="020B0503020204020204" pitchFamily="34" charset="-122"/>
                <a:ea typeface="微软雅黑" panose="020B0503020204020204" pitchFamily="34" charset="-122"/>
                <a:sym typeface="Wingdings" panose="05000000000000000000" pitchFamily="2" charset="2"/>
              </a:rPr>
              <a:t>θ</a:t>
            </a:r>
            <a:r>
              <a:rPr lang="zh-CN" altLang="en-US" dirty="0">
                <a:latin typeface="微软雅黑" panose="020B0503020204020204" pitchFamily="34" charset="-122"/>
                <a:ea typeface="微软雅黑" panose="020B0503020204020204" pitchFamily="34" charset="-122"/>
              </a:rPr>
              <a:t>对数似然函数 </a:t>
            </a:r>
            <a:r>
              <a:rPr lang="en-US" altLang="zh-CN" dirty="0">
                <a:latin typeface="微软雅黑" panose="020B0503020204020204" pitchFamily="34" charset="-122"/>
                <a:ea typeface="微软雅黑" panose="020B0503020204020204" pitchFamily="34" charset="-122"/>
              </a:rPr>
              <a:t>log L(</a:t>
            </a:r>
            <a:r>
              <a:rPr lang="el-GR" altLang="zh-CN" dirty="0">
                <a:latin typeface="微软雅黑" panose="020B0503020204020204" pitchFamily="34" charset="-122"/>
                <a:ea typeface="微软雅黑" panose="020B0503020204020204" pitchFamily="34" charset="-122"/>
              </a:rPr>
              <a:t>θ∣</a:t>
            </a:r>
            <a:r>
              <a:rPr lang="en-US" altLang="zh-CN" dirty="0">
                <a:latin typeface="微软雅黑" panose="020B0503020204020204" pitchFamily="34" charset="-122"/>
                <a:ea typeface="微软雅黑" panose="020B0503020204020204" pitchFamily="34" charset="-122"/>
              </a:rPr>
              <a:t>X,</a:t>
            </a:r>
            <a:r>
              <a:rPr lang="en-US" altLang="zh-CN" dirty="0">
                <a:solidFill>
                  <a:srgbClr val="C00000"/>
                </a:solidFill>
                <a:latin typeface="微软雅黑" panose="020B0503020204020204" pitchFamily="34" charset="-122"/>
                <a:ea typeface="微软雅黑" panose="020B0503020204020204" pitchFamily="34" charset="-122"/>
              </a:rPr>
              <a:t>Z</a:t>
            </a:r>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log P(X,</a:t>
            </a:r>
            <a:r>
              <a:rPr lang="en-US"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Z</a:t>
            </a:r>
            <a:r>
              <a:rPr lang="en-US" altLang="zh-CN" dirty="0">
                <a:latin typeface="微软雅黑" panose="020B0503020204020204" pitchFamily="34" charset="-122"/>
                <a:ea typeface="微软雅黑" panose="020B0503020204020204" pitchFamily="34" charset="-122"/>
                <a:sym typeface="Wingdings" panose="05000000000000000000" pitchFamily="2" charset="2"/>
              </a:rPr>
              <a:t> | </a:t>
            </a:r>
            <a:r>
              <a:rPr lang="fr-FR" altLang="zh-CN" dirty="0">
                <a:latin typeface="微软雅黑" panose="020B0503020204020204" pitchFamily="34" charset="-122"/>
                <a:ea typeface="微软雅黑" panose="020B0503020204020204" pitchFamily="34" charset="-122"/>
                <a:sym typeface="Wingdings" panose="05000000000000000000" pitchFamily="2" charset="2"/>
              </a:rPr>
              <a:t>θ</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en-US" altLang="zh-CN" dirty="0">
                <a:latin typeface="微软雅黑" panose="020B0503020204020204" pitchFamily="34" charset="-122"/>
                <a:ea typeface="微软雅黑" panose="020B0503020204020204" pitchFamily="34" charset="-122"/>
              </a:rPr>
              <a:t>E-Step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计算在模型参数 </a:t>
            </a:r>
            <a:r>
              <a:rPr lang="en-US" altLang="zh-CN" dirty="0">
                <a:latin typeface="微软雅黑" panose="020B0503020204020204" pitchFamily="34" charset="-122"/>
                <a:ea typeface="微软雅黑" panose="020B0503020204020204" pitchFamily="34" charset="-122"/>
                <a:sym typeface="Wingdings" panose="05000000000000000000" pitchFamily="2" charset="2"/>
              </a:rPr>
              <a:t>θ(t) + </a:t>
            </a:r>
            <a:r>
              <a:rPr lang="zh-CN" altLang="en-US" dirty="0">
                <a:latin typeface="微软雅黑" panose="020B0503020204020204" pitchFamily="34" charset="-122"/>
                <a:ea typeface="微软雅黑" panose="020B0503020204020204" pitchFamily="34" charset="-122"/>
                <a:sym typeface="Wingdings" panose="05000000000000000000" pitchFamily="2" charset="2"/>
              </a:rPr>
              <a:t>观测到数据 </a:t>
            </a:r>
            <a:r>
              <a:rPr lang="en-US" altLang="zh-CN" dirty="0">
                <a:latin typeface="微软雅黑" panose="020B0503020204020204" pitchFamily="34" charset="-122"/>
                <a:ea typeface="微软雅黑" panose="020B0503020204020204" pitchFamily="34" charset="-122"/>
                <a:sym typeface="Wingdings" panose="05000000000000000000" pitchFamily="2" charset="2"/>
              </a:rPr>
              <a:t>X </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下，隐变量</a:t>
            </a:r>
            <a:r>
              <a:rPr lang="en-US" altLang="zh-CN" dirty="0">
                <a:latin typeface="微软雅黑" panose="020B0503020204020204" pitchFamily="34" charset="-122"/>
                <a:ea typeface="微软雅黑" panose="020B0503020204020204" pitchFamily="34" charset="-122"/>
                <a:sym typeface="Wingdings" panose="05000000000000000000" pitchFamily="2" charset="2"/>
              </a:rPr>
              <a:t>Z</a:t>
            </a:r>
            <a:r>
              <a:rPr lang="zh-CN" altLang="en-US" dirty="0">
                <a:latin typeface="微软雅黑" panose="020B0503020204020204" pitchFamily="34" charset="-122"/>
                <a:ea typeface="微软雅黑" panose="020B0503020204020204" pitchFamily="34" charset="-122"/>
                <a:sym typeface="Wingdings" panose="05000000000000000000" pitchFamily="2" charset="2"/>
              </a:rPr>
              <a:t>的条件分布 </a:t>
            </a:r>
            <a:r>
              <a:rPr lang="en-US" altLang="zh-CN" dirty="0">
                <a:latin typeface="微软雅黑" panose="020B0503020204020204" pitchFamily="34" charset="-122"/>
                <a:ea typeface="微软雅黑" panose="020B0503020204020204" pitchFamily="34" charset="-122"/>
                <a:sym typeface="Wingdings" panose="05000000000000000000" pitchFamily="2" charset="2"/>
              </a:rPr>
              <a:t>Z~P(Z|</a:t>
            </a:r>
            <a:r>
              <a:rPr lang="en-US"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X</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θ(t)</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 似然函数相对于该条件分布的期望值函数 </a:t>
            </a:r>
            <a:r>
              <a:rPr lang="fr-FR" altLang="zh-CN" dirty="0">
                <a:latin typeface="微软雅黑" panose="020B0503020204020204" pitchFamily="34" charset="-122"/>
                <a:ea typeface="微软雅黑" panose="020B0503020204020204" pitchFamily="34" charset="-122"/>
                <a:sym typeface="Wingdings" panose="05000000000000000000" pitchFamily="2" charset="2"/>
              </a:rPr>
              <a:t>E[log P(</a:t>
            </a:r>
            <a:r>
              <a:rPr lang="fr-FR"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X</a:t>
            </a:r>
            <a:r>
              <a:rPr lang="fr-FR" altLang="zh-CN" dirty="0">
                <a:latin typeface="微软雅黑" panose="020B0503020204020204" pitchFamily="34" charset="-122"/>
                <a:ea typeface="微软雅黑" panose="020B0503020204020204" pitchFamily="34" charset="-122"/>
                <a:sym typeface="Wingdings" panose="05000000000000000000" pitchFamily="2" charset="2"/>
              </a:rPr>
              <a:t>,</a:t>
            </a:r>
            <a:r>
              <a:rPr lang="fr-FR"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Z</a:t>
            </a:r>
            <a:r>
              <a:rPr lang="fr-FR" altLang="zh-CN" dirty="0">
                <a:latin typeface="微软雅黑" panose="020B0503020204020204" pitchFamily="34" charset="-122"/>
                <a:ea typeface="微软雅黑" panose="020B0503020204020204" pitchFamily="34" charset="-122"/>
                <a:sym typeface="Wingdings" panose="05000000000000000000" pitchFamily="2" charset="2"/>
              </a:rPr>
              <a:t>∣θ)]  </a:t>
            </a:r>
            <a:br>
              <a:rPr lang="fr-FR" altLang="zh-CN" dirty="0">
                <a:latin typeface="微软雅黑" panose="020B0503020204020204" pitchFamily="34" charset="-122"/>
                <a:ea typeface="微软雅黑" panose="020B0503020204020204" pitchFamily="34" charset="-122"/>
                <a:sym typeface="Wingdings" panose="05000000000000000000" pitchFamily="2" charset="2"/>
              </a:rPr>
            </a:br>
            <a:r>
              <a:rPr lang="fr-FR" altLang="zh-CN" dirty="0">
                <a:latin typeface="微软雅黑" panose="020B0503020204020204" pitchFamily="34" charset="-122"/>
                <a:ea typeface="微软雅黑" panose="020B0503020204020204" pitchFamily="34" charset="-122"/>
                <a:sym typeface="Wingdings" panose="05000000000000000000" pitchFamily="2" charset="2"/>
              </a:rPr>
              <a:t>Q</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fr-FR" altLang="zh-CN" dirty="0">
                <a:latin typeface="微软雅黑" panose="020B0503020204020204" pitchFamily="34" charset="-122"/>
                <a:ea typeface="微软雅黑" panose="020B0503020204020204" pitchFamily="34" charset="-122"/>
                <a:sym typeface="Wingdings" panose="05000000000000000000" pitchFamily="2" charset="2"/>
              </a:rPr>
              <a:t>θ∣θ (t)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 E </a:t>
            </a:r>
            <a:r>
              <a:rPr lang="en-US" altLang="zh-CN" sz="10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Z</a:t>
            </a:r>
            <a:r>
              <a:rPr lang="en-US" altLang="zh-CN" sz="1000" dirty="0">
                <a:latin typeface="微软雅黑" panose="020B0503020204020204" pitchFamily="34" charset="-122"/>
                <a:ea typeface="微软雅黑" panose="020B0503020204020204" pitchFamily="34" charset="-122"/>
                <a:sym typeface="Wingdings" panose="05000000000000000000" pitchFamily="2" charset="2"/>
              </a:rPr>
              <a:t>~P(Z|</a:t>
            </a:r>
            <a:r>
              <a:rPr lang="en-US" altLang="zh-CN" sz="1000"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X</a:t>
            </a:r>
            <a:r>
              <a:rPr lang="en-US" altLang="zh-CN" sz="10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1000"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θ(t)</a:t>
            </a:r>
            <a:r>
              <a:rPr lang="en-US" altLang="zh-CN" sz="1000" dirty="0">
                <a:latin typeface="微软雅黑" panose="020B0503020204020204" pitchFamily="34" charset="-122"/>
                <a:ea typeface="微软雅黑" panose="020B0503020204020204" pitchFamily="34" charset="-122"/>
                <a:sym typeface="Wingdings" panose="05000000000000000000" pitchFamily="2" charset="2"/>
              </a:rPr>
              <a:t>)</a:t>
            </a:r>
            <a:r>
              <a:rPr lang="fr-FR" altLang="zh-CN" dirty="0">
                <a:latin typeface="微软雅黑" panose="020B0503020204020204" pitchFamily="34" charset="-122"/>
                <a:ea typeface="微软雅黑" panose="020B0503020204020204" pitchFamily="34" charset="-122"/>
                <a:sym typeface="Wingdings" panose="05000000000000000000" pitchFamily="2" charset="2"/>
              </a:rPr>
              <a:t> [log P(</a:t>
            </a:r>
            <a:r>
              <a:rPr lang="fr-FR"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X</a:t>
            </a:r>
            <a:r>
              <a:rPr lang="fr-FR" altLang="zh-CN" dirty="0">
                <a:latin typeface="微软雅黑" panose="020B0503020204020204" pitchFamily="34" charset="-122"/>
                <a:ea typeface="微软雅黑" panose="020B0503020204020204" pitchFamily="34" charset="-122"/>
                <a:sym typeface="Wingdings" panose="05000000000000000000" pitchFamily="2" charset="2"/>
              </a:rPr>
              <a:t>,</a:t>
            </a:r>
            <a:r>
              <a:rPr lang="fr-FR" altLang="zh-CN"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Z</a:t>
            </a:r>
            <a:r>
              <a:rPr lang="fr-FR" altLang="zh-CN" dirty="0">
                <a:latin typeface="微软雅黑" panose="020B0503020204020204" pitchFamily="34" charset="-122"/>
                <a:ea typeface="微软雅黑" panose="020B0503020204020204" pitchFamily="34" charset="-122"/>
                <a:sym typeface="Wingdings" panose="05000000000000000000" pitchFamily="2" charset="2"/>
              </a:rPr>
              <a:t>∣θ)] </a:t>
            </a:r>
            <a:br>
              <a:rPr lang="fr-FR" altLang="zh-CN" dirty="0">
                <a:latin typeface="微软雅黑" panose="020B0503020204020204" pitchFamily="34" charset="-122"/>
                <a:ea typeface="微软雅黑" panose="020B0503020204020204" pitchFamily="34" charset="-122"/>
                <a:sym typeface="Wingdings" panose="05000000000000000000" pitchFamily="2" charset="2"/>
              </a:rPr>
            </a:br>
            <a:r>
              <a:rPr lang="fr-FR" altLang="zh-CN" sz="1600" i="1"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i="1" dirty="0">
                <a:latin typeface="微软雅黑" panose="020B0503020204020204" pitchFamily="34" charset="-122"/>
                <a:ea typeface="微软雅黑" panose="020B0503020204020204" pitchFamily="34" charset="-122"/>
                <a:sym typeface="Wingdings" panose="05000000000000000000" pitchFamily="2" charset="2"/>
              </a:rPr>
              <a:t>输入</a:t>
            </a:r>
            <a:r>
              <a:rPr lang="en-US" altLang="zh-CN" sz="1600" i="1" dirty="0">
                <a:latin typeface="微软雅黑" panose="020B0503020204020204" pitchFamily="34" charset="-122"/>
                <a:ea typeface="微软雅黑" panose="020B0503020204020204" pitchFamily="34" charset="-122"/>
                <a:sym typeface="Wingdings" panose="05000000000000000000" pitchFamily="2" charset="2"/>
              </a:rPr>
              <a:t>θ(t)  </a:t>
            </a:r>
            <a:r>
              <a:rPr lang="zh-CN" altLang="en-US" sz="1600" i="1" dirty="0">
                <a:latin typeface="微软雅黑" panose="020B0503020204020204" pitchFamily="34" charset="-122"/>
                <a:ea typeface="微软雅黑" panose="020B0503020204020204" pitchFamily="34" charset="-122"/>
                <a:sym typeface="Wingdings" panose="05000000000000000000" pitchFamily="2" charset="2"/>
              </a:rPr>
              <a:t>输出</a:t>
            </a:r>
            <a:r>
              <a:rPr lang="en-US" altLang="zh-CN" sz="1600" i="1" dirty="0">
                <a:latin typeface="微软雅黑" panose="020B0503020204020204" pitchFamily="34" charset="-122"/>
                <a:ea typeface="微软雅黑" panose="020B0503020204020204" pitchFamily="34" charset="-122"/>
                <a:sym typeface="Wingdings" panose="05000000000000000000" pitchFamily="2" charset="2"/>
              </a:rPr>
              <a:t>θ</a:t>
            </a:r>
            <a:r>
              <a:rPr lang="zh-CN" altLang="en-US" sz="1600" i="1" dirty="0">
                <a:latin typeface="微软雅黑" panose="020B0503020204020204" pitchFamily="34" charset="-122"/>
                <a:ea typeface="微软雅黑" panose="020B0503020204020204" pitchFamily="34" charset="-122"/>
                <a:sym typeface="Wingdings" panose="05000000000000000000" pitchFamily="2" charset="2"/>
              </a:rPr>
              <a:t>对数似然函数的期望</a:t>
            </a:r>
            <a:r>
              <a:rPr lang="fr-FR" altLang="zh-CN" sz="1600" i="1"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i="1" dirty="0">
              <a:latin typeface="微软雅黑" panose="020B0503020204020204" pitchFamily="34" charset="-122"/>
              <a:ea typeface="微软雅黑" panose="020B0503020204020204" pitchFamily="34" charset="-122"/>
              <a:sym typeface="Wingdings" panose="05000000000000000000" pitchFamily="2" charset="2"/>
            </a:endParaRPr>
          </a:p>
          <a:p>
            <a:pPr marL="342900" indent="-342900">
              <a:lnSpc>
                <a:spcPct val="150000"/>
              </a:lnSpc>
              <a:buFont typeface="+mj-lt"/>
              <a:buAutoNum type="arabicPeriod"/>
            </a:pPr>
            <a:r>
              <a:rPr lang="en-US" altLang="zh-CN" dirty="0">
                <a:latin typeface="微软雅黑" panose="020B0503020204020204" pitchFamily="34" charset="-122"/>
                <a:ea typeface="微软雅黑" panose="020B0503020204020204" pitchFamily="34" charset="-122"/>
              </a:rPr>
              <a:t>M-Step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更新</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，使得</a:t>
            </a:r>
            <a:r>
              <a:rPr lang="en-US" altLang="zh-CN" dirty="0">
                <a:latin typeface="微软雅黑" panose="020B0503020204020204" pitchFamily="34" charset="-122"/>
                <a:ea typeface="微软雅黑" panose="020B0503020204020204" pitchFamily="34" charset="-122"/>
                <a:sym typeface="Wingdings" panose="05000000000000000000" pitchFamily="2" charset="2"/>
              </a:rPr>
              <a:t>Q</a:t>
            </a:r>
            <a:r>
              <a:rPr lang="zh-CN" altLang="en-US" dirty="0">
                <a:latin typeface="微软雅黑" panose="020B0503020204020204" pitchFamily="34" charset="-122"/>
                <a:ea typeface="微软雅黑" panose="020B0503020204020204" pitchFamily="34" charset="-122"/>
                <a:sym typeface="Wingdings" panose="05000000000000000000" pitchFamily="2" charset="2"/>
              </a:rPr>
              <a:t>函数的值最大化：</a:t>
            </a:r>
            <a:br>
              <a:rPr lang="en-US" altLang="zh-CN" dirty="0">
                <a:latin typeface="微软雅黑" panose="020B0503020204020204" pitchFamily="34" charset="-122"/>
                <a:ea typeface="微软雅黑" panose="020B0503020204020204" pitchFamily="34" charset="-122"/>
                <a:sym typeface="Wingdings" panose="05000000000000000000" pitchFamily="2" charset="2"/>
              </a:rPr>
            </a:b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fr-FR" altLang="zh-CN" dirty="0">
                <a:latin typeface="微软雅黑" panose="020B0503020204020204" pitchFamily="34" charset="-122"/>
                <a:ea typeface="微软雅黑" panose="020B0503020204020204" pitchFamily="34" charset="-122"/>
                <a:sym typeface="Wingdings" panose="05000000000000000000" pitchFamily="2" charset="2"/>
              </a:rPr>
              <a:t>θ (t+1) =argmax​ Q(θ∣θ (t) )</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迭代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收敛性检查 </a:t>
            </a:r>
            <a:r>
              <a:rPr lang="en-US" altLang="zh-CN" dirty="0">
                <a:latin typeface="微软雅黑" panose="020B0503020204020204" pitchFamily="34" charset="-122"/>
                <a:ea typeface="微软雅黑" panose="020B0503020204020204" pitchFamily="34" charset="-122"/>
                <a:sym typeface="Wingdings" panose="05000000000000000000" pitchFamily="2" charset="2"/>
              </a:rPr>
              <a:t>or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到达最大迭代次数</a:t>
            </a: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1DE1945B-84E3-4D8B-99BA-F7F0601B48C1}"/>
              </a:ext>
            </a:extLst>
          </p:cNvPr>
          <p:cNvSpPr/>
          <p:nvPr/>
        </p:nvSpPr>
        <p:spPr>
          <a:xfrm>
            <a:off x="487454" y="1223632"/>
            <a:ext cx="5001385" cy="181588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Likelihood (</a:t>
            </a:r>
            <a:r>
              <a:rPr lang="zh-CN" altLang="en-US" sz="1600" dirty="0">
                <a:latin typeface="微软雅黑" panose="020B0503020204020204" pitchFamily="34" charset="-122"/>
                <a:ea typeface="微软雅黑" panose="020B0503020204020204" pitchFamily="34" charset="-122"/>
              </a:rPr>
              <a:t>似然</a:t>
            </a:r>
            <a:r>
              <a:rPr lang="en-US"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描述给定参数</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θ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下观察到数据</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X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的概率</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似然函数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L(</a:t>
            </a:r>
            <a:r>
              <a:rPr lang="en-US" altLang="zh-CN" sz="1600" dirty="0" err="1">
                <a:latin typeface="微软雅黑" panose="020B0503020204020204" pitchFamily="34" charset="-122"/>
                <a:ea typeface="微软雅黑" panose="020B0503020204020204" pitchFamily="34" charset="-122"/>
                <a:sym typeface="Wingdings" panose="05000000000000000000" pitchFamily="2" charset="2"/>
              </a:rPr>
              <a:t>θ|X</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 </a:t>
            </a:r>
            <a:r>
              <a:rPr lang="en-US" altLang="zh-CN" sz="1600"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L(</a:t>
            </a:r>
            <a:r>
              <a:rPr lang="el-GR" altLang="zh-CN" sz="1600"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θ∣</a:t>
            </a:r>
            <a:r>
              <a:rPr lang="en-US" altLang="zh-CN" sz="1600"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X)=P(X∣</a:t>
            </a:r>
            <a:r>
              <a:rPr lang="el-GR" altLang="zh-CN" sz="1600"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θ)</a:t>
            </a:r>
            <a:endParaRPr lang="en-US" altLang="zh-CN" sz="1600" dirty="0">
              <a:solidFill>
                <a:srgbClr val="C00000"/>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log-likelihood (</a:t>
            </a:r>
            <a:r>
              <a:rPr lang="zh-CN" altLang="en-US" sz="1600" dirty="0">
                <a:latin typeface="微软雅黑" panose="020B0503020204020204" pitchFamily="34" charset="-122"/>
                <a:ea typeface="微软雅黑" panose="020B0503020204020204" pitchFamily="34" charset="-122"/>
              </a:rPr>
              <a:t>对数似然</a:t>
            </a:r>
            <a:r>
              <a:rPr lang="en-US"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log L(</a:t>
            </a:r>
            <a:r>
              <a:rPr lang="el-GR" altLang="zh-CN" sz="1600" dirty="0">
                <a:latin typeface="微软雅黑" panose="020B0503020204020204" pitchFamily="34" charset="-122"/>
                <a:ea typeface="微软雅黑" panose="020B0503020204020204" pitchFamily="34" charset="-122"/>
                <a:sym typeface="Wingdings" panose="05000000000000000000" pitchFamily="2" charset="2"/>
              </a:rPr>
              <a:t>θ∣</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X)</a:t>
            </a: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参数估计：</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Maximize log-likelihood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最大似然估计</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找到参数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θ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的值，使得似然函数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L(</a:t>
            </a:r>
            <a:r>
              <a:rPr lang="en-US" altLang="zh-CN" sz="1600" dirty="0" err="1">
                <a:latin typeface="微软雅黑" panose="020B0503020204020204" pitchFamily="34" charset="-122"/>
                <a:ea typeface="微软雅黑" panose="020B0503020204020204" pitchFamily="34" charset="-122"/>
                <a:sym typeface="Wingdings" panose="05000000000000000000" pitchFamily="2" charset="2"/>
              </a:rPr>
              <a:t>θ∣X</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达到最大值</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10" name="矩形 9">
            <a:extLst>
              <a:ext uri="{FF2B5EF4-FFF2-40B4-BE49-F238E27FC236}">
                <a16:creationId xmlns:a16="http://schemas.microsoft.com/office/drawing/2014/main" id="{666049D2-8731-4557-A603-BB175BA48BA0}"/>
              </a:ext>
            </a:extLst>
          </p:cNvPr>
          <p:cNvSpPr/>
          <p:nvPr/>
        </p:nvSpPr>
        <p:spPr>
          <a:xfrm>
            <a:off x="5659352" y="1223632"/>
            <a:ext cx="5750292"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当直接</a:t>
            </a:r>
            <a:r>
              <a:rPr lang="en-US" altLang="zh-CN" dirty="0">
                <a:latin typeface="微软雅黑" panose="020B0503020204020204" pitchFamily="34" charset="-122"/>
                <a:ea typeface="微软雅黑" panose="020B0503020204020204" pitchFamily="34" charset="-122"/>
              </a:rPr>
              <a:t>MLE</a:t>
            </a:r>
            <a:r>
              <a:rPr lang="zh-CN" altLang="en-US" dirty="0">
                <a:latin typeface="微软雅黑" panose="020B0503020204020204" pitchFamily="34" charset="-122"/>
                <a:ea typeface="微软雅黑" panose="020B0503020204020204" pitchFamily="34" charset="-122"/>
              </a:rPr>
              <a:t>估计遇到困难的时候？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EM</a:t>
            </a:r>
            <a:r>
              <a:rPr lang="zh-CN" altLang="en-US" dirty="0">
                <a:latin typeface="微软雅黑" panose="020B0503020204020204" pitchFamily="34" charset="-122"/>
                <a:ea typeface="微软雅黑" panose="020B0503020204020204" pitchFamily="34" charset="-122"/>
                <a:sym typeface="Wingdings" panose="05000000000000000000" pitchFamily="2" charset="2"/>
              </a:rPr>
              <a:t>算法</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隐变量</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844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10520A-0930-4F6C-8364-49AB60A4E296}"/>
              </a:ext>
            </a:extLst>
          </p:cNvPr>
          <p:cNvSpPr>
            <a:spLocks noGrp="1"/>
          </p:cNvSpPr>
          <p:nvPr>
            <p:ph type="sldNum" sz="quarter" idx="12"/>
          </p:nvPr>
        </p:nvSpPr>
        <p:spPr/>
        <p:txBody>
          <a:bodyPr/>
          <a:lstStyle/>
          <a:p>
            <a:fld id="{DF849393-7876-44FF-8BC7-6C3A91957E85}" type="slidenum">
              <a:rPr lang="zh-CN" altLang="en-US" smtClean="0"/>
              <a:t>50</a:t>
            </a:fld>
            <a:endParaRPr lang="zh-CN" altLang="en-US"/>
          </a:p>
        </p:txBody>
      </p:sp>
      <p:pic>
        <p:nvPicPr>
          <p:cNvPr id="4" name="图片 3">
            <a:extLst>
              <a:ext uri="{FF2B5EF4-FFF2-40B4-BE49-F238E27FC236}">
                <a16:creationId xmlns:a16="http://schemas.microsoft.com/office/drawing/2014/main" id="{BE187078-7DE4-4FE0-8E92-85E0F4364981}"/>
              </a:ext>
            </a:extLst>
          </p:cNvPr>
          <p:cNvPicPr>
            <a:picLocks noChangeAspect="1"/>
          </p:cNvPicPr>
          <p:nvPr/>
        </p:nvPicPr>
        <p:blipFill rotWithShape="1">
          <a:blip r:embed="rId3"/>
          <a:srcRect r="17159"/>
          <a:stretch/>
        </p:blipFill>
        <p:spPr>
          <a:xfrm>
            <a:off x="244811" y="661862"/>
            <a:ext cx="6616086" cy="4844634"/>
          </a:xfrm>
          <a:prstGeom prst="rect">
            <a:avLst/>
          </a:prstGeom>
        </p:spPr>
      </p:pic>
      <p:pic>
        <p:nvPicPr>
          <p:cNvPr id="5" name="图片 4">
            <a:extLst>
              <a:ext uri="{FF2B5EF4-FFF2-40B4-BE49-F238E27FC236}">
                <a16:creationId xmlns:a16="http://schemas.microsoft.com/office/drawing/2014/main" id="{D10A8F3F-C98F-45D6-BEED-786FD99865A9}"/>
              </a:ext>
            </a:extLst>
          </p:cNvPr>
          <p:cNvPicPr>
            <a:picLocks noChangeAspect="1"/>
          </p:cNvPicPr>
          <p:nvPr/>
        </p:nvPicPr>
        <p:blipFill>
          <a:blip r:embed="rId4"/>
          <a:stretch>
            <a:fillRect/>
          </a:stretch>
        </p:blipFill>
        <p:spPr>
          <a:xfrm>
            <a:off x="7104515" y="661862"/>
            <a:ext cx="4565136" cy="4844634"/>
          </a:xfrm>
          <a:prstGeom prst="rect">
            <a:avLst/>
          </a:prstGeom>
        </p:spPr>
      </p:pic>
      <p:sp>
        <p:nvSpPr>
          <p:cNvPr id="6" name="矩形 5">
            <a:extLst>
              <a:ext uri="{FF2B5EF4-FFF2-40B4-BE49-F238E27FC236}">
                <a16:creationId xmlns:a16="http://schemas.microsoft.com/office/drawing/2014/main" id="{0EE5F7CD-6E37-48D5-983A-D27ABF4ADDC5}"/>
              </a:ext>
            </a:extLst>
          </p:cNvPr>
          <p:cNvSpPr/>
          <p:nvPr/>
        </p:nvSpPr>
        <p:spPr>
          <a:xfrm>
            <a:off x="788315" y="87666"/>
            <a:ext cx="552907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根据表观遗传特征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TSS</a:t>
            </a:r>
            <a:r>
              <a:rPr lang="zh-CN" altLang="en-US" sz="2000" dirty="0">
                <a:latin typeface="微软雅黑" panose="020B0503020204020204" pitchFamily="34" charset="-122"/>
                <a:ea typeface="微软雅黑" panose="020B0503020204020204" pitchFamily="34" charset="-122"/>
              </a:rPr>
              <a:t>的距离进行</a:t>
            </a:r>
            <a:r>
              <a:rPr lang="en-US" altLang="zh-CN" sz="2000" dirty="0" err="1">
                <a:latin typeface="微软雅黑" panose="020B0503020204020204" pitchFamily="34" charset="-122"/>
                <a:ea typeface="微软雅黑" panose="020B0503020204020204" pitchFamily="34" charset="-122"/>
              </a:rPr>
              <a:t>cCRE</a:t>
            </a:r>
            <a:r>
              <a:rPr lang="zh-CN" altLang="en-US" sz="2000" dirty="0">
                <a:latin typeface="微软雅黑" panose="020B0503020204020204" pitchFamily="34" charset="-122"/>
                <a:ea typeface="微软雅黑" panose="020B0503020204020204" pitchFamily="34" charset="-122"/>
              </a:rPr>
              <a:t>分类</a:t>
            </a:r>
          </a:p>
        </p:txBody>
      </p:sp>
      <p:sp>
        <p:nvSpPr>
          <p:cNvPr id="7" name="矩形 6">
            <a:extLst>
              <a:ext uri="{FF2B5EF4-FFF2-40B4-BE49-F238E27FC236}">
                <a16:creationId xmlns:a16="http://schemas.microsoft.com/office/drawing/2014/main" id="{13A68801-C705-4BFC-97A7-8BCD479D48E3}"/>
              </a:ext>
            </a:extLst>
          </p:cNvPr>
          <p:cNvSpPr/>
          <p:nvPr/>
        </p:nvSpPr>
        <p:spPr>
          <a:xfrm>
            <a:off x="8956370" y="87666"/>
            <a:ext cx="2990819" cy="307777"/>
          </a:xfrm>
          <a:prstGeom prst="rect">
            <a:avLst/>
          </a:prstGeom>
        </p:spPr>
        <p:txBody>
          <a:bodyPr wrap="none">
            <a:spAutoFit/>
          </a:bodyPr>
          <a:lstStyle/>
          <a:p>
            <a:r>
              <a:rPr lang="en-US" altLang="zh-CN" sz="1400" dirty="0">
                <a:solidFill>
                  <a:srgbClr val="000000"/>
                </a:solidFill>
                <a:latin typeface="微软雅黑" panose="020B0503020204020204" pitchFamily="34" charset="-122"/>
                <a:ea typeface="微软雅黑" panose="020B0503020204020204" pitchFamily="34" charset="-122"/>
              </a:rPr>
              <a:t> cis-Regulatory Elements (</a:t>
            </a:r>
            <a:r>
              <a:rPr lang="en-US" altLang="zh-CN" sz="1400" dirty="0" err="1">
                <a:solidFill>
                  <a:srgbClr val="000000"/>
                </a:solidFill>
                <a:latin typeface="微软雅黑" panose="020B0503020204020204" pitchFamily="34" charset="-122"/>
                <a:ea typeface="微软雅黑" panose="020B0503020204020204" pitchFamily="34" charset="-122"/>
              </a:rPr>
              <a:t>cCREs</a:t>
            </a:r>
            <a:r>
              <a:rPr lang="en-US" altLang="zh-CN" sz="1400" dirty="0">
                <a:solidFill>
                  <a:srgbClr val="000000"/>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58750FC1-C8D0-4005-A71D-6AAE0E8FB195}"/>
              </a:ext>
            </a:extLst>
          </p:cNvPr>
          <p:cNvPicPr>
            <a:picLocks noChangeAspect="1"/>
          </p:cNvPicPr>
          <p:nvPr/>
        </p:nvPicPr>
        <p:blipFill rotWithShape="1">
          <a:blip r:embed="rId5"/>
          <a:srcRect t="72585"/>
          <a:stretch/>
        </p:blipFill>
        <p:spPr>
          <a:xfrm>
            <a:off x="3104547" y="5056983"/>
            <a:ext cx="3999968" cy="1748881"/>
          </a:xfrm>
          <a:prstGeom prst="rect">
            <a:avLst/>
          </a:prstGeom>
        </p:spPr>
      </p:pic>
    </p:spTree>
    <p:extLst>
      <p:ext uri="{BB962C8B-B14F-4D97-AF65-F5344CB8AC3E}">
        <p14:creationId xmlns:p14="http://schemas.microsoft.com/office/powerpoint/2010/main" val="390592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10520A-0930-4F6C-8364-49AB60A4E296}"/>
              </a:ext>
            </a:extLst>
          </p:cNvPr>
          <p:cNvSpPr>
            <a:spLocks noGrp="1"/>
          </p:cNvSpPr>
          <p:nvPr>
            <p:ph type="sldNum" sz="quarter" idx="12"/>
          </p:nvPr>
        </p:nvSpPr>
        <p:spPr/>
        <p:txBody>
          <a:bodyPr/>
          <a:lstStyle/>
          <a:p>
            <a:fld id="{DF849393-7876-44FF-8BC7-6C3A91957E85}" type="slidenum">
              <a:rPr lang="zh-CN" altLang="en-US" smtClean="0"/>
              <a:t>51</a:t>
            </a:fld>
            <a:endParaRPr lang="zh-CN" altLang="en-US"/>
          </a:p>
        </p:txBody>
      </p:sp>
      <p:pic>
        <p:nvPicPr>
          <p:cNvPr id="6" name="图片 5">
            <a:extLst>
              <a:ext uri="{FF2B5EF4-FFF2-40B4-BE49-F238E27FC236}">
                <a16:creationId xmlns:a16="http://schemas.microsoft.com/office/drawing/2014/main" id="{E44F14A2-9040-4240-BE05-AF0EA6BC21E5}"/>
              </a:ext>
            </a:extLst>
          </p:cNvPr>
          <p:cNvPicPr>
            <a:picLocks noChangeAspect="1"/>
          </p:cNvPicPr>
          <p:nvPr/>
        </p:nvPicPr>
        <p:blipFill>
          <a:blip r:embed="rId2"/>
          <a:stretch>
            <a:fillRect/>
          </a:stretch>
        </p:blipFill>
        <p:spPr>
          <a:xfrm>
            <a:off x="1480908" y="322409"/>
            <a:ext cx="5065762" cy="3694640"/>
          </a:xfrm>
          <a:prstGeom prst="rect">
            <a:avLst/>
          </a:prstGeom>
        </p:spPr>
      </p:pic>
      <p:pic>
        <p:nvPicPr>
          <p:cNvPr id="7" name="图片 6">
            <a:extLst>
              <a:ext uri="{FF2B5EF4-FFF2-40B4-BE49-F238E27FC236}">
                <a16:creationId xmlns:a16="http://schemas.microsoft.com/office/drawing/2014/main" id="{CCB36426-0493-47B4-AE95-83F01DC79C3C}"/>
              </a:ext>
            </a:extLst>
          </p:cNvPr>
          <p:cNvPicPr>
            <a:picLocks noChangeAspect="1"/>
          </p:cNvPicPr>
          <p:nvPr/>
        </p:nvPicPr>
        <p:blipFill>
          <a:blip r:embed="rId3"/>
          <a:stretch>
            <a:fillRect/>
          </a:stretch>
        </p:blipFill>
        <p:spPr>
          <a:xfrm>
            <a:off x="6929850" y="428980"/>
            <a:ext cx="4946466" cy="3725817"/>
          </a:xfrm>
          <a:prstGeom prst="rect">
            <a:avLst/>
          </a:prstGeom>
        </p:spPr>
      </p:pic>
      <p:pic>
        <p:nvPicPr>
          <p:cNvPr id="8" name="图片 7">
            <a:extLst>
              <a:ext uri="{FF2B5EF4-FFF2-40B4-BE49-F238E27FC236}">
                <a16:creationId xmlns:a16="http://schemas.microsoft.com/office/drawing/2014/main" id="{9940698B-3984-465B-97DB-0BBAFC18183A}"/>
              </a:ext>
            </a:extLst>
          </p:cNvPr>
          <p:cNvPicPr>
            <a:picLocks noChangeAspect="1"/>
          </p:cNvPicPr>
          <p:nvPr/>
        </p:nvPicPr>
        <p:blipFill>
          <a:blip r:embed="rId4"/>
          <a:stretch>
            <a:fillRect/>
          </a:stretch>
        </p:blipFill>
        <p:spPr>
          <a:xfrm>
            <a:off x="2364386" y="4250827"/>
            <a:ext cx="8867495" cy="2105523"/>
          </a:xfrm>
          <a:prstGeom prst="rect">
            <a:avLst/>
          </a:prstGeom>
        </p:spPr>
      </p:pic>
      <p:sp>
        <p:nvSpPr>
          <p:cNvPr id="9" name="矩形 8">
            <a:extLst>
              <a:ext uri="{FF2B5EF4-FFF2-40B4-BE49-F238E27FC236}">
                <a16:creationId xmlns:a16="http://schemas.microsoft.com/office/drawing/2014/main" id="{8F32BC4F-55AA-4FDC-8E9A-CB858E422A05}"/>
              </a:ext>
            </a:extLst>
          </p:cNvPr>
          <p:cNvSpPr/>
          <p:nvPr/>
        </p:nvSpPr>
        <p:spPr>
          <a:xfrm>
            <a:off x="2847703" y="6371654"/>
            <a:ext cx="8713362"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 Spearman</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s correlations of peak strength between replicates from the same stage</a:t>
            </a:r>
          </a:p>
        </p:txBody>
      </p:sp>
      <p:sp>
        <p:nvSpPr>
          <p:cNvPr id="10" name="矩形 9">
            <a:extLst>
              <a:ext uri="{FF2B5EF4-FFF2-40B4-BE49-F238E27FC236}">
                <a16:creationId xmlns:a16="http://schemas.microsoft.com/office/drawing/2014/main" id="{E4A2E5D8-C0A8-4197-9DA8-AAA62E31E17E}"/>
              </a:ext>
            </a:extLst>
          </p:cNvPr>
          <p:cNvSpPr/>
          <p:nvPr/>
        </p:nvSpPr>
        <p:spPr>
          <a:xfrm>
            <a:off x="389842" y="1067191"/>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实验设计</a:t>
            </a:r>
            <a:endParaRPr lang="zh-CN" altLang="en-US" sz="2400" dirty="0"/>
          </a:p>
        </p:txBody>
      </p:sp>
      <p:sp>
        <p:nvSpPr>
          <p:cNvPr id="11" name="矩形 10">
            <a:extLst>
              <a:ext uri="{FF2B5EF4-FFF2-40B4-BE49-F238E27FC236}">
                <a16:creationId xmlns:a16="http://schemas.microsoft.com/office/drawing/2014/main" id="{CEF4FE8A-AF79-4418-9EC4-058A35A86BDC}"/>
              </a:ext>
            </a:extLst>
          </p:cNvPr>
          <p:cNvSpPr/>
          <p:nvPr/>
        </p:nvSpPr>
        <p:spPr>
          <a:xfrm>
            <a:off x="7722822" y="200550"/>
            <a:ext cx="3051861" cy="276999"/>
          </a:xfrm>
          <a:prstGeom prst="rect">
            <a:avLst/>
          </a:prstGeom>
        </p:spPr>
        <p:txBody>
          <a:bodyPr wrap="none">
            <a:spAutoFit/>
          </a:bodyPr>
          <a:lstStyle/>
          <a:p>
            <a:r>
              <a:rPr lang="en-US" altLang="zh-CN" sz="1200" dirty="0">
                <a:solidFill>
                  <a:srgbClr val="000000"/>
                </a:solidFill>
                <a:latin typeface="微软雅黑" panose="020B0503020204020204" pitchFamily="34" charset="-122"/>
                <a:ea typeface="微软雅黑" panose="020B0503020204020204" pitchFamily="34" charset="-122"/>
              </a:rPr>
              <a:t>NeuroD2 </a:t>
            </a:r>
            <a:r>
              <a:rPr lang="zh-CN" altLang="en-US" sz="1200" dirty="0">
                <a:solidFill>
                  <a:srgbClr val="000000"/>
                </a:solidFill>
                <a:latin typeface="微软雅黑" panose="020B0503020204020204" pitchFamily="34" charset="-122"/>
                <a:ea typeface="微软雅黑" panose="020B0503020204020204" pitchFamily="34" charset="-122"/>
              </a:rPr>
              <a:t>是一个关键的神经发育转录因子</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566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310CBA-E796-447D-9717-27A9C2DFAF70}"/>
              </a:ext>
            </a:extLst>
          </p:cNvPr>
          <p:cNvSpPr>
            <a:spLocks noGrp="1"/>
          </p:cNvSpPr>
          <p:nvPr>
            <p:ph type="sldNum" sz="quarter" idx="12"/>
          </p:nvPr>
        </p:nvSpPr>
        <p:spPr/>
        <p:txBody>
          <a:bodyPr/>
          <a:lstStyle/>
          <a:p>
            <a:fld id="{DF849393-7876-44FF-8BC7-6C3A91957E85}" type="slidenum">
              <a:rPr lang="zh-CN" altLang="en-US" smtClean="0"/>
              <a:t>52</a:t>
            </a:fld>
            <a:endParaRPr lang="zh-CN" altLang="en-US" dirty="0"/>
          </a:p>
        </p:txBody>
      </p:sp>
      <p:pic>
        <p:nvPicPr>
          <p:cNvPr id="3" name="图片 2">
            <a:extLst>
              <a:ext uri="{FF2B5EF4-FFF2-40B4-BE49-F238E27FC236}">
                <a16:creationId xmlns:a16="http://schemas.microsoft.com/office/drawing/2014/main" id="{AE646301-677B-4A7C-9E28-94D556C326A9}"/>
              </a:ext>
            </a:extLst>
          </p:cNvPr>
          <p:cNvPicPr>
            <a:picLocks noChangeAspect="1"/>
          </p:cNvPicPr>
          <p:nvPr/>
        </p:nvPicPr>
        <p:blipFill>
          <a:blip r:embed="rId2"/>
          <a:stretch>
            <a:fillRect/>
          </a:stretch>
        </p:blipFill>
        <p:spPr>
          <a:xfrm>
            <a:off x="2528183" y="135113"/>
            <a:ext cx="6377419" cy="6221237"/>
          </a:xfrm>
          <a:prstGeom prst="rect">
            <a:avLst/>
          </a:prstGeom>
        </p:spPr>
      </p:pic>
      <p:sp>
        <p:nvSpPr>
          <p:cNvPr id="4" name="矩形 3">
            <a:extLst>
              <a:ext uri="{FF2B5EF4-FFF2-40B4-BE49-F238E27FC236}">
                <a16:creationId xmlns:a16="http://schemas.microsoft.com/office/drawing/2014/main" id="{505D5DDE-CBA4-4089-A486-0963F3807757}"/>
              </a:ext>
            </a:extLst>
          </p:cNvPr>
          <p:cNvSpPr/>
          <p:nvPr/>
        </p:nvSpPr>
        <p:spPr>
          <a:xfrm>
            <a:off x="389842" y="1067191"/>
            <a:ext cx="2280943" cy="1200329"/>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基于组蛋白修饰的</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种状态定义</a:t>
            </a:r>
            <a:endParaRPr lang="zh-CN" altLang="en-US" sz="2400" dirty="0"/>
          </a:p>
        </p:txBody>
      </p:sp>
      <p:sp>
        <p:nvSpPr>
          <p:cNvPr id="5" name="矩形 4">
            <a:extLst>
              <a:ext uri="{FF2B5EF4-FFF2-40B4-BE49-F238E27FC236}">
                <a16:creationId xmlns:a16="http://schemas.microsoft.com/office/drawing/2014/main" id="{C7ACE585-90BD-417A-82FE-098AE3C8D448}"/>
              </a:ext>
            </a:extLst>
          </p:cNvPr>
          <p:cNvSpPr/>
          <p:nvPr/>
        </p:nvSpPr>
        <p:spPr>
          <a:xfrm>
            <a:off x="9006843" y="786912"/>
            <a:ext cx="2872205" cy="1384995"/>
          </a:xfrm>
          <a:prstGeom prst="rect">
            <a:avLst/>
          </a:prstGeom>
        </p:spPr>
        <p:txBody>
          <a:bodyPr wrap="square">
            <a:spAutoFit/>
          </a:bodyPr>
          <a:lstStyle/>
          <a:p>
            <a:pPr marL="171450" indent="-1714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Gad1</a:t>
            </a:r>
            <a:r>
              <a:rPr lang="zh-CN" altLang="en-US" sz="1400" dirty="0">
                <a:latin typeface="微软雅黑" panose="020B0503020204020204" pitchFamily="34" charset="-122"/>
                <a:ea typeface="微软雅黑" panose="020B0503020204020204" pitchFamily="34" charset="-122"/>
              </a:rPr>
              <a:t>基因是</a:t>
            </a:r>
            <a:r>
              <a:rPr lang="en-US" altLang="zh-CN" sz="1400" dirty="0">
                <a:latin typeface="微软雅黑" panose="020B0503020204020204" pitchFamily="34" charset="-122"/>
                <a:ea typeface="微软雅黑" panose="020B0503020204020204" pitchFamily="34" charset="-122"/>
              </a:rPr>
              <a:t>GABA</a:t>
            </a:r>
            <a:r>
              <a:rPr lang="zh-CN" altLang="en-US" sz="1400" dirty="0">
                <a:latin typeface="微软雅黑" panose="020B0503020204020204" pitchFamily="34" charset="-122"/>
                <a:ea typeface="微软雅黑" panose="020B0503020204020204" pitchFamily="34" charset="-122"/>
              </a:rPr>
              <a:t>能神经元的标志物，并在神经发育、突触形成和神经功能中起着重要作用</a:t>
            </a:r>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Gata4 </a:t>
            </a:r>
            <a:r>
              <a:rPr lang="zh-CN" altLang="en-US" sz="1400" dirty="0">
                <a:latin typeface="微软雅黑" panose="020B0503020204020204" pitchFamily="34" charset="-122"/>
                <a:ea typeface="微软雅黑" panose="020B0503020204020204" pitchFamily="34" charset="-122"/>
              </a:rPr>
              <a:t>是一个关键的转录因子，在心脏及其他组织的发育中起着重要作用</a:t>
            </a:r>
          </a:p>
        </p:txBody>
      </p:sp>
      <p:pic>
        <p:nvPicPr>
          <p:cNvPr id="6" name="图片 5">
            <a:extLst>
              <a:ext uri="{FF2B5EF4-FFF2-40B4-BE49-F238E27FC236}">
                <a16:creationId xmlns:a16="http://schemas.microsoft.com/office/drawing/2014/main" id="{6EE1CF76-113B-47F4-AB34-15C15B9696A0}"/>
              </a:ext>
            </a:extLst>
          </p:cNvPr>
          <p:cNvPicPr>
            <a:picLocks noChangeAspect="1"/>
          </p:cNvPicPr>
          <p:nvPr/>
        </p:nvPicPr>
        <p:blipFill rotWithShape="1">
          <a:blip r:embed="rId3"/>
          <a:srcRect l="14775" t="38651" r="66143" b="9729"/>
          <a:stretch/>
        </p:blipFill>
        <p:spPr>
          <a:xfrm>
            <a:off x="9766670" y="2267520"/>
            <a:ext cx="966652" cy="1907177"/>
          </a:xfrm>
          <a:prstGeom prst="rect">
            <a:avLst/>
          </a:prstGeom>
        </p:spPr>
      </p:pic>
      <p:sp>
        <p:nvSpPr>
          <p:cNvPr id="7" name="矩形 6">
            <a:extLst>
              <a:ext uri="{FF2B5EF4-FFF2-40B4-BE49-F238E27FC236}">
                <a16:creationId xmlns:a16="http://schemas.microsoft.com/office/drawing/2014/main" id="{698C514C-A64D-4E2B-9F94-2EAF8C77E4FD}"/>
              </a:ext>
            </a:extLst>
          </p:cNvPr>
          <p:cNvSpPr/>
          <p:nvPr/>
        </p:nvSpPr>
        <p:spPr>
          <a:xfrm>
            <a:off x="399200" y="5013315"/>
            <a:ext cx="2027742" cy="523220"/>
          </a:xfrm>
          <a:prstGeom prst="rect">
            <a:avLst/>
          </a:prstGeom>
        </p:spPr>
        <p:txBody>
          <a:bodyPr wrap="square">
            <a:spAutoFit/>
          </a:bodyPr>
          <a:lstStyle/>
          <a:p>
            <a:r>
              <a:rPr lang="zh-CN" altLang="en-US" sz="1400" dirty="0">
                <a:solidFill>
                  <a:srgbClr val="222222"/>
                </a:solidFill>
                <a:latin typeface="微软雅黑" panose="020B0503020204020204" pitchFamily="34" charset="-122"/>
                <a:ea typeface="微软雅黑" panose="020B0503020204020204" pitchFamily="34" charset="-122"/>
              </a:rPr>
              <a:t>每个组织阶段染色质状态的基因组覆盖率</a:t>
            </a:r>
            <a:endParaRPr lang="zh-CN" altLang="en-US" sz="1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5CA47C8-872F-43B7-95D0-9543F7B51734}"/>
              </a:ext>
            </a:extLst>
          </p:cNvPr>
          <p:cNvSpPr/>
          <p:nvPr/>
        </p:nvSpPr>
        <p:spPr>
          <a:xfrm>
            <a:off x="470516" y="6406812"/>
            <a:ext cx="8306926" cy="307777"/>
          </a:xfrm>
          <a:prstGeom prst="rect">
            <a:avLst/>
          </a:prstGeom>
        </p:spPr>
        <p:txBody>
          <a:bodyPr wrap="square">
            <a:spAutoFit/>
          </a:bodyPr>
          <a:lstStyle/>
          <a:p>
            <a:r>
              <a:rPr lang="zh-CN" altLang="en-US" sz="1400" dirty="0">
                <a:solidFill>
                  <a:srgbClr val="222222"/>
                </a:solidFill>
                <a:latin typeface="微软雅黑" panose="020B0503020204020204" pitchFamily="34" charset="-122"/>
                <a:ea typeface="微软雅黑" panose="020B0503020204020204" pitchFamily="34" charset="-122"/>
              </a:rPr>
              <a:t>在给定组织中，相邻发育阶段之间约有 </a:t>
            </a:r>
            <a:r>
              <a:rPr lang="en-US" altLang="zh-CN" sz="1400" dirty="0">
                <a:solidFill>
                  <a:srgbClr val="222222"/>
                </a:solidFill>
                <a:latin typeface="微软雅黑" panose="020B0503020204020204" pitchFamily="34" charset="-122"/>
                <a:ea typeface="微软雅黑" panose="020B0503020204020204" pitchFamily="34" charset="-122"/>
              </a:rPr>
              <a:t>1.3% </a:t>
            </a:r>
            <a:r>
              <a:rPr lang="zh-CN" altLang="en-US" sz="1400" dirty="0">
                <a:solidFill>
                  <a:srgbClr val="222222"/>
                </a:solidFill>
                <a:latin typeface="微软雅黑" panose="020B0503020204020204" pitchFamily="34" charset="-122"/>
                <a:ea typeface="微软雅黑" panose="020B0503020204020204" pitchFamily="34" charset="-122"/>
              </a:rPr>
              <a:t>的基因组染色质状态不同；</a:t>
            </a:r>
            <a:r>
              <a:rPr lang="zh-CN" altLang="en-US" sz="1400" dirty="0">
                <a:latin typeface="微软雅黑" panose="020B0503020204020204" pitchFamily="34" charset="-122"/>
                <a:ea typeface="微软雅黑" panose="020B0503020204020204" pitchFamily="34" charset="-122"/>
              </a:rPr>
              <a:t>增强子状态变化最大</a:t>
            </a:r>
          </a:p>
        </p:txBody>
      </p:sp>
      <p:sp>
        <p:nvSpPr>
          <p:cNvPr id="9" name="矩形 8">
            <a:extLst>
              <a:ext uri="{FF2B5EF4-FFF2-40B4-BE49-F238E27FC236}">
                <a16:creationId xmlns:a16="http://schemas.microsoft.com/office/drawing/2014/main" id="{0A7B73A2-8057-4094-964E-48D22289364A}"/>
              </a:ext>
            </a:extLst>
          </p:cNvPr>
          <p:cNvSpPr/>
          <p:nvPr/>
        </p:nvSpPr>
        <p:spPr>
          <a:xfrm>
            <a:off x="8933369" y="4474706"/>
            <a:ext cx="2945679" cy="1600438"/>
          </a:xfrm>
          <a:prstGeom prst="rect">
            <a:avLst/>
          </a:prstGeom>
        </p:spPr>
        <p:txBody>
          <a:bodyPr wrap="square">
            <a:spAutoFit/>
          </a:bodyPr>
          <a:lstStyle/>
          <a:p>
            <a:r>
              <a:rPr lang="zh-CN" altLang="en-US" sz="1400" b="1" dirty="0">
                <a:solidFill>
                  <a:srgbClr val="222222"/>
                </a:solidFill>
                <a:latin typeface="微软雅黑" panose="020B0503020204020204" pitchFamily="34" charset="-122"/>
                <a:ea typeface="微软雅黑" panose="020B0503020204020204" pitchFamily="34" charset="-122"/>
              </a:rPr>
              <a:t>状态</a:t>
            </a:r>
            <a:r>
              <a:rPr lang="en-US" altLang="zh-CN" sz="1400" b="1" dirty="0">
                <a:solidFill>
                  <a:srgbClr val="222222"/>
                </a:solidFill>
                <a:latin typeface="微软雅黑" panose="020B0503020204020204" pitchFamily="34" charset="-122"/>
                <a:ea typeface="微软雅黑" panose="020B0503020204020204" pitchFamily="34" charset="-122"/>
              </a:rPr>
              <a:t>13</a:t>
            </a:r>
            <a:r>
              <a:rPr lang="zh-CN" altLang="en-US" sz="1400" b="1" dirty="0">
                <a:solidFill>
                  <a:srgbClr val="222222"/>
                </a:solidFill>
                <a:latin typeface="微软雅黑" panose="020B0503020204020204" pitchFamily="34" charset="-122"/>
                <a:ea typeface="微软雅黑" panose="020B0503020204020204" pitchFamily="34" charset="-122"/>
              </a:rPr>
              <a:t>：</a:t>
            </a:r>
            <a:r>
              <a:rPr lang="en-US" altLang="zh-CN" sz="1400" b="1" dirty="0" err="1">
                <a:solidFill>
                  <a:srgbClr val="222222"/>
                </a:solidFill>
                <a:latin typeface="微软雅黑" panose="020B0503020204020204" pitchFamily="34" charset="-122"/>
                <a:ea typeface="微软雅黑" panose="020B0503020204020204" pitchFamily="34" charset="-122"/>
              </a:rPr>
              <a:t>Polycomb</a:t>
            </a:r>
            <a:r>
              <a:rPr lang="en-US" altLang="zh-CN" sz="1400" b="1" dirty="0">
                <a:solidFill>
                  <a:srgbClr val="222222"/>
                </a:solidFill>
                <a:latin typeface="微软雅黑" panose="020B0503020204020204" pitchFamily="34" charset="-122"/>
                <a:ea typeface="微软雅黑" panose="020B0503020204020204" pitchFamily="34" charset="-122"/>
              </a:rPr>
              <a:t>-group (</a:t>
            </a:r>
            <a:r>
              <a:rPr lang="en-US" altLang="zh-CN" sz="1400" b="1" dirty="0" err="1">
                <a:solidFill>
                  <a:srgbClr val="222222"/>
                </a:solidFill>
                <a:latin typeface="微软雅黑" panose="020B0503020204020204" pitchFamily="34" charset="-122"/>
                <a:ea typeface="微软雅黑" panose="020B0503020204020204" pitchFamily="34" charset="-122"/>
              </a:rPr>
              <a:t>PcG</a:t>
            </a:r>
            <a:r>
              <a:rPr lang="en-US" altLang="zh-CN" sz="1400" b="1" dirty="0">
                <a:solidFill>
                  <a:srgbClr val="222222"/>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à"/>
            </a:pPr>
            <a:r>
              <a:rPr lang="zh-CN" altLang="en-US"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发育过程中普遍存在 </a:t>
            </a:r>
            <a:r>
              <a:rPr lang="en-US" altLang="zh-CN"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抑制</a:t>
            </a:r>
            <a:r>
              <a:rPr lang="en-US" altLang="zh-CN"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a:t>
            </a:r>
          </a:p>
          <a:p>
            <a:pPr marL="285750" indent="-285750">
              <a:buFont typeface="Wingdings" panose="05000000000000000000" pitchFamily="2" charset="2"/>
              <a:buChar char="à"/>
            </a:pPr>
            <a:r>
              <a:rPr lang="en-US" altLang="zh-CN" sz="1400" dirty="0" err="1">
                <a:solidFill>
                  <a:srgbClr val="222222"/>
                </a:solidFill>
                <a:latin typeface="微软雅黑" panose="020B0503020204020204" pitchFamily="34" charset="-122"/>
                <a:ea typeface="微软雅黑" panose="020B0503020204020204" pitchFamily="34" charset="-122"/>
                <a:sym typeface="Wingdings" panose="05000000000000000000" pitchFamily="2" charset="2"/>
              </a:rPr>
              <a:t>PcG</a:t>
            </a:r>
            <a:r>
              <a:rPr lang="zh-CN" altLang="en-US"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更多靶向 </a:t>
            </a:r>
            <a:r>
              <a:rPr lang="en-US" altLang="zh-CN"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TFs / MDG TFs</a:t>
            </a:r>
          </a:p>
          <a:p>
            <a:pPr marL="285750" indent="-285750">
              <a:buFont typeface="Wingdings" panose="05000000000000000000" pitchFamily="2" charset="2"/>
              <a:buChar char="à"/>
            </a:pPr>
            <a:r>
              <a:rPr lang="en-US" altLang="zh-CN" sz="1400" dirty="0" err="1">
                <a:solidFill>
                  <a:srgbClr val="222222"/>
                </a:solidFill>
                <a:latin typeface="微软雅黑" panose="020B0503020204020204" pitchFamily="34" charset="-122"/>
                <a:ea typeface="微软雅黑" panose="020B0503020204020204" pitchFamily="34" charset="-122"/>
                <a:sym typeface="Wingdings" panose="05000000000000000000" pitchFamily="2" charset="2"/>
              </a:rPr>
              <a:t>PcG</a:t>
            </a:r>
            <a:r>
              <a:rPr lang="zh-CN" altLang="en-US"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的抑制失败可能是疾病产生的原因</a:t>
            </a:r>
            <a:endParaRPr lang="en-US" altLang="zh-CN"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Wingdings" panose="05000000000000000000" pitchFamily="2" charset="2"/>
              <a:buChar char="à"/>
            </a:pPr>
            <a:endParaRPr lang="en-US" altLang="zh-CN"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r>
              <a:rPr lang="en-US" altLang="zh-CN" sz="14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MDG: Mendelian disease genes</a:t>
            </a:r>
            <a:endParaRPr lang="zh-CN" altLang="en-US" sz="14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DEBB97B-ACC6-4440-9584-9D7AD6715C74}"/>
              </a:ext>
            </a:extLst>
          </p:cNvPr>
          <p:cNvSpPr/>
          <p:nvPr/>
        </p:nvSpPr>
        <p:spPr>
          <a:xfrm>
            <a:off x="2528183" y="135113"/>
            <a:ext cx="3055871" cy="22796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8608196-C0D6-41D2-8CF7-145727412386}"/>
              </a:ext>
            </a:extLst>
          </p:cNvPr>
          <p:cNvSpPr/>
          <p:nvPr/>
        </p:nvSpPr>
        <p:spPr>
          <a:xfrm>
            <a:off x="5863614" y="135114"/>
            <a:ext cx="3055871" cy="461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0C1610A-439C-4464-8527-8D6F88A3BFD7}"/>
              </a:ext>
            </a:extLst>
          </p:cNvPr>
          <p:cNvSpPr/>
          <p:nvPr/>
        </p:nvSpPr>
        <p:spPr>
          <a:xfrm>
            <a:off x="2528183" y="4282744"/>
            <a:ext cx="3988027" cy="2000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6B530D0-BDE0-4EF7-9884-2CBC536B9FAA}"/>
              </a:ext>
            </a:extLst>
          </p:cNvPr>
          <p:cNvSpPr/>
          <p:nvPr/>
        </p:nvSpPr>
        <p:spPr>
          <a:xfrm>
            <a:off x="6626535" y="4406505"/>
            <a:ext cx="2279067" cy="19498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71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animBg="1"/>
      <p:bldP spid="11" grpId="0" animBg="1"/>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50D151-2998-42A7-8948-99EA7B71BEF9}"/>
              </a:ext>
            </a:extLst>
          </p:cNvPr>
          <p:cNvSpPr>
            <a:spLocks noGrp="1"/>
          </p:cNvSpPr>
          <p:nvPr>
            <p:ph type="sldNum" sz="quarter" idx="12"/>
          </p:nvPr>
        </p:nvSpPr>
        <p:spPr/>
        <p:txBody>
          <a:bodyPr/>
          <a:lstStyle/>
          <a:p>
            <a:fld id="{DF849393-7876-44FF-8BC7-6C3A91957E85}" type="slidenum">
              <a:rPr lang="zh-CN" altLang="en-US" smtClean="0"/>
              <a:t>53</a:t>
            </a:fld>
            <a:endParaRPr lang="zh-CN" altLang="en-US"/>
          </a:p>
        </p:txBody>
      </p:sp>
      <p:pic>
        <p:nvPicPr>
          <p:cNvPr id="3" name="图片 2">
            <a:extLst>
              <a:ext uri="{FF2B5EF4-FFF2-40B4-BE49-F238E27FC236}">
                <a16:creationId xmlns:a16="http://schemas.microsoft.com/office/drawing/2014/main" id="{5294FC0B-A5FA-4B47-B301-361157AE2AAF}"/>
              </a:ext>
            </a:extLst>
          </p:cNvPr>
          <p:cNvPicPr>
            <a:picLocks noChangeAspect="1"/>
          </p:cNvPicPr>
          <p:nvPr/>
        </p:nvPicPr>
        <p:blipFill>
          <a:blip r:embed="rId2"/>
          <a:stretch>
            <a:fillRect/>
          </a:stretch>
        </p:blipFill>
        <p:spPr>
          <a:xfrm>
            <a:off x="2332409" y="883663"/>
            <a:ext cx="8442274" cy="5388336"/>
          </a:xfrm>
          <a:prstGeom prst="rect">
            <a:avLst/>
          </a:prstGeom>
        </p:spPr>
      </p:pic>
      <p:sp>
        <p:nvSpPr>
          <p:cNvPr id="4" name="矩形 3">
            <a:extLst>
              <a:ext uri="{FF2B5EF4-FFF2-40B4-BE49-F238E27FC236}">
                <a16:creationId xmlns:a16="http://schemas.microsoft.com/office/drawing/2014/main" id="{7D5E0B5D-6F8E-4B06-956D-1FEA79C22221}"/>
              </a:ext>
            </a:extLst>
          </p:cNvPr>
          <p:cNvSpPr/>
          <p:nvPr/>
        </p:nvSpPr>
        <p:spPr>
          <a:xfrm>
            <a:off x="529181" y="231168"/>
            <a:ext cx="6925356" cy="584775"/>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d-TAC: developmental regions of transposase-accessible chromatin</a:t>
            </a:r>
          </a:p>
          <a:p>
            <a:r>
              <a:rPr lang="en-US" altLang="zh-CN" sz="1600" dirty="0">
                <a:latin typeface="微软雅黑" panose="020B0503020204020204" pitchFamily="34" charset="-122"/>
                <a:ea typeface="微软雅黑" panose="020B0503020204020204" pitchFamily="34" charset="-122"/>
              </a:rPr>
              <a:t>d-TAC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更多在启动子和增强子区域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富集在</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VISTA</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实验验证的区域</a:t>
            </a:r>
            <a:endParaRPr lang="zh-CN" altLang="en-US" sz="1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3CCFEAB-AF56-4BB5-B2A7-62A1F5ABE949}"/>
              </a:ext>
            </a:extLst>
          </p:cNvPr>
          <p:cNvPicPr>
            <a:picLocks noChangeAspect="1"/>
          </p:cNvPicPr>
          <p:nvPr/>
        </p:nvPicPr>
        <p:blipFill rotWithShape="1">
          <a:blip r:embed="rId3"/>
          <a:srcRect l="20509" t="8027" r="52590" b="63887"/>
          <a:stretch/>
        </p:blipFill>
        <p:spPr>
          <a:xfrm>
            <a:off x="559523" y="900295"/>
            <a:ext cx="1715588" cy="1747282"/>
          </a:xfrm>
          <a:prstGeom prst="rect">
            <a:avLst/>
          </a:prstGeom>
        </p:spPr>
      </p:pic>
      <p:sp>
        <p:nvSpPr>
          <p:cNvPr id="7" name="矩形 6">
            <a:extLst>
              <a:ext uri="{FF2B5EF4-FFF2-40B4-BE49-F238E27FC236}">
                <a16:creationId xmlns:a16="http://schemas.microsoft.com/office/drawing/2014/main" id="{E1203B20-234E-437B-BF94-C0A703C9293F}"/>
              </a:ext>
            </a:extLst>
          </p:cNvPr>
          <p:cNvSpPr/>
          <p:nvPr/>
        </p:nvSpPr>
        <p:spPr>
          <a:xfrm>
            <a:off x="287383" y="4271176"/>
            <a:ext cx="2079306" cy="1323439"/>
          </a:xfrm>
          <a:prstGeom prst="rect">
            <a:avLst/>
          </a:prstGeom>
        </p:spPr>
        <p:txBody>
          <a:bodyPr wrap="square">
            <a:spAutoFit/>
          </a:bodyPr>
          <a:lstStyle/>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d-TAC</a:t>
            </a:r>
            <a:r>
              <a:rPr lang="zh-CN" altLang="en-US" sz="1600" dirty="0">
                <a:latin typeface="微软雅黑" panose="020B0503020204020204" pitchFamily="34" charset="-122"/>
                <a:ea typeface="微软雅黑" panose="020B0503020204020204" pitchFamily="34" charset="-122"/>
              </a:rPr>
              <a:t>的可及性和增强子可及性密切相关</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距离更近的</a:t>
            </a:r>
            <a:r>
              <a:rPr lang="en-US" altLang="zh-CN" sz="1600" dirty="0">
                <a:latin typeface="微软雅黑" panose="020B0503020204020204" pitchFamily="34" charset="-122"/>
                <a:ea typeface="微软雅黑" panose="020B0503020204020204" pitchFamily="34" charset="-122"/>
              </a:rPr>
              <a:t>d-TAC</a:t>
            </a:r>
            <a:r>
              <a:rPr lang="zh-CN" altLang="en-US" sz="1600" dirty="0">
                <a:latin typeface="微软雅黑" panose="020B0503020204020204" pitchFamily="34" charset="-122"/>
                <a:ea typeface="微软雅黑" panose="020B0503020204020204" pitchFamily="34" charset="-122"/>
              </a:rPr>
              <a:t>有更强的相似性</a:t>
            </a:r>
          </a:p>
        </p:txBody>
      </p:sp>
      <p:sp>
        <p:nvSpPr>
          <p:cNvPr id="8" name="矩形 7">
            <a:extLst>
              <a:ext uri="{FF2B5EF4-FFF2-40B4-BE49-F238E27FC236}">
                <a16:creationId xmlns:a16="http://schemas.microsoft.com/office/drawing/2014/main" id="{D5A37D4F-47B1-4438-970E-849CDB7DB7AF}"/>
              </a:ext>
            </a:extLst>
          </p:cNvPr>
          <p:cNvSpPr/>
          <p:nvPr/>
        </p:nvSpPr>
        <p:spPr>
          <a:xfrm>
            <a:off x="731213" y="6369153"/>
            <a:ext cx="5684384"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发育中在不同阶段变换的</a:t>
            </a:r>
            <a:r>
              <a:rPr lang="en-US" altLang="zh-CN" sz="1600" dirty="0">
                <a:latin typeface="微软雅黑" panose="020B0503020204020204" pitchFamily="34" charset="-122"/>
                <a:ea typeface="微软雅黑" panose="020B0503020204020204" pitchFamily="34" charset="-122"/>
              </a:rPr>
              <a:t>d-TAC</a:t>
            </a:r>
            <a:r>
              <a:rPr lang="zh-CN" altLang="en-US" sz="1600" dirty="0">
                <a:latin typeface="微软雅黑" panose="020B0503020204020204" pitchFamily="34" charset="-122"/>
                <a:ea typeface="微软雅黑" panose="020B0503020204020204" pitchFamily="34" charset="-122"/>
              </a:rPr>
              <a:t>反映了细胞命运和持久变化</a:t>
            </a:r>
          </a:p>
        </p:txBody>
      </p:sp>
      <p:sp>
        <p:nvSpPr>
          <p:cNvPr id="9" name="矩形 8">
            <a:extLst>
              <a:ext uri="{FF2B5EF4-FFF2-40B4-BE49-F238E27FC236}">
                <a16:creationId xmlns:a16="http://schemas.microsoft.com/office/drawing/2014/main" id="{7E056978-660E-4BE7-827D-05CE39D5860D}"/>
              </a:ext>
            </a:extLst>
          </p:cNvPr>
          <p:cNvSpPr/>
          <p:nvPr/>
        </p:nvSpPr>
        <p:spPr>
          <a:xfrm>
            <a:off x="10537371" y="2746834"/>
            <a:ext cx="1608912" cy="83099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发育调控组织特异性和疾病可能相关</a:t>
            </a:r>
          </a:p>
        </p:txBody>
      </p:sp>
      <p:sp>
        <p:nvSpPr>
          <p:cNvPr id="10" name="矩形 9">
            <a:extLst>
              <a:ext uri="{FF2B5EF4-FFF2-40B4-BE49-F238E27FC236}">
                <a16:creationId xmlns:a16="http://schemas.microsoft.com/office/drawing/2014/main" id="{B9337C86-BE2A-4170-AF2D-7D8B84A799B8}"/>
              </a:ext>
            </a:extLst>
          </p:cNvPr>
          <p:cNvSpPr/>
          <p:nvPr/>
        </p:nvSpPr>
        <p:spPr>
          <a:xfrm>
            <a:off x="4504773" y="900295"/>
            <a:ext cx="1825007" cy="15144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69F8356-B411-4301-A66E-194FCE6409EB}"/>
              </a:ext>
            </a:extLst>
          </p:cNvPr>
          <p:cNvSpPr/>
          <p:nvPr/>
        </p:nvSpPr>
        <p:spPr>
          <a:xfrm>
            <a:off x="2586708" y="3813651"/>
            <a:ext cx="1918065" cy="15144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358D8C2-E816-4840-B3BB-F92B11E0600B}"/>
              </a:ext>
            </a:extLst>
          </p:cNvPr>
          <p:cNvSpPr/>
          <p:nvPr/>
        </p:nvSpPr>
        <p:spPr>
          <a:xfrm>
            <a:off x="4652621" y="4443275"/>
            <a:ext cx="1677160" cy="18453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EC1731B-62D1-41B0-9E81-433BD6B137C6}"/>
              </a:ext>
            </a:extLst>
          </p:cNvPr>
          <p:cNvSpPr/>
          <p:nvPr/>
        </p:nvSpPr>
        <p:spPr>
          <a:xfrm>
            <a:off x="8056832" y="900294"/>
            <a:ext cx="2514819" cy="54560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637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animBg="1"/>
      <p:bldP spid="11" grpId="0" animBg="1"/>
      <p:bldP spid="12"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F96C8A-1665-459A-A2F7-BF49DC24E2FE}"/>
              </a:ext>
            </a:extLst>
          </p:cNvPr>
          <p:cNvSpPr>
            <a:spLocks noGrp="1"/>
          </p:cNvSpPr>
          <p:nvPr>
            <p:ph type="sldNum" sz="quarter" idx="12"/>
          </p:nvPr>
        </p:nvSpPr>
        <p:spPr/>
        <p:txBody>
          <a:bodyPr/>
          <a:lstStyle/>
          <a:p>
            <a:fld id="{DF849393-7876-44FF-8BC7-6C3A91957E85}" type="slidenum">
              <a:rPr lang="zh-CN" altLang="en-US" smtClean="0"/>
              <a:t>54</a:t>
            </a:fld>
            <a:endParaRPr lang="zh-CN" altLang="en-US"/>
          </a:p>
        </p:txBody>
      </p:sp>
      <p:pic>
        <p:nvPicPr>
          <p:cNvPr id="3" name="图片 2">
            <a:extLst>
              <a:ext uri="{FF2B5EF4-FFF2-40B4-BE49-F238E27FC236}">
                <a16:creationId xmlns:a16="http://schemas.microsoft.com/office/drawing/2014/main" id="{E053B5E7-E80F-4B22-91CE-47EC97E5D66D}"/>
              </a:ext>
            </a:extLst>
          </p:cNvPr>
          <p:cNvPicPr>
            <a:picLocks noChangeAspect="1"/>
          </p:cNvPicPr>
          <p:nvPr/>
        </p:nvPicPr>
        <p:blipFill>
          <a:blip r:embed="rId2"/>
          <a:stretch>
            <a:fillRect/>
          </a:stretch>
        </p:blipFill>
        <p:spPr>
          <a:xfrm>
            <a:off x="4371365" y="267063"/>
            <a:ext cx="6535171" cy="6323873"/>
          </a:xfrm>
          <a:prstGeom prst="rect">
            <a:avLst/>
          </a:prstGeom>
        </p:spPr>
      </p:pic>
      <p:sp>
        <p:nvSpPr>
          <p:cNvPr id="4" name="矩形 3">
            <a:extLst>
              <a:ext uri="{FF2B5EF4-FFF2-40B4-BE49-F238E27FC236}">
                <a16:creationId xmlns:a16="http://schemas.microsoft.com/office/drawing/2014/main" id="{54E1B03C-F99F-4C4C-A090-0698071FD6F7}"/>
              </a:ext>
            </a:extLst>
          </p:cNvPr>
          <p:cNvSpPr/>
          <p:nvPr/>
        </p:nvSpPr>
        <p:spPr>
          <a:xfrm>
            <a:off x="559997" y="267063"/>
            <a:ext cx="3829124" cy="624786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将前脑发育相关增强子进行聚类</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进行功能富集分析</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Wingdings" panose="05000000000000000000" pitchFamily="2" charset="2"/>
              <a:buChar char="à"/>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进行</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TF motif</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富集分析</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发现：</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sym typeface="Wingdings" panose="05000000000000000000" pitchFamily="2" charset="2"/>
              </a:rPr>
              <a:t>GroupA</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早期脑发育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SOX2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多能干细胞和神经前体细胞的关键标志物</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p>
          <a:p>
            <a:pPr marL="285750" indent="-285750">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sym typeface="Wingdings" panose="05000000000000000000" pitchFamily="2" charset="2"/>
              </a:rPr>
              <a:t>GroupB</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/C –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中期脑发育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神经细胞</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胶质细胞发生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NEUROD6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神经元的生成和成熟</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p>
          <a:p>
            <a:pPr marL="285750" indent="-285750">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sym typeface="Wingdings" panose="05000000000000000000" pitchFamily="2" charset="2"/>
              </a:rPr>
              <a:t>GroupD</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晚期脑发育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突触功能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MEF2C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突触形成标志物</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H3K27ac  </a:t>
            </a:r>
            <a:r>
              <a:rPr lang="en-US" altLang="zh-CN" sz="1600" dirty="0" err="1">
                <a:latin typeface="微软雅黑" panose="020B0503020204020204" pitchFamily="34" charset="-122"/>
                <a:ea typeface="微软雅黑" panose="020B0503020204020204" pitchFamily="34" charset="-122"/>
                <a:sym typeface="Wingdings" panose="05000000000000000000" pitchFamily="2" charset="2"/>
              </a:rPr>
              <a:t>SuperEnhancer</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标志物</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用组织</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发育时期的调控活性</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(H3K27ac)</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和基因表达之间的相关性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预测增强子靶基因</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r>
              <a:rPr lang="en-US" altLang="zh-CN" sz="1600" dirty="0" err="1">
                <a:latin typeface="微软雅黑" panose="020B0503020204020204" pitchFamily="34" charset="-122"/>
                <a:ea typeface="微软雅黑" panose="020B0503020204020204" pitchFamily="34" charset="-122"/>
                <a:sym typeface="Wingdings" panose="05000000000000000000" pitchFamily="2" charset="2"/>
              </a:rPr>
              <a:t>e.g</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Ascl1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神经元发育分化</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的增强子在</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VISTA</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数据库中经过验证</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latin typeface="微软雅黑" panose="020B0503020204020204" pitchFamily="34" charset="-122"/>
                <a:ea typeface="微软雅黑" panose="020B0503020204020204" pitchFamily="34" charset="-122"/>
              </a:rPr>
              <a:t>比用相近基因作为靶基因效果更好</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à"/>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通过同源基因信息应用到人中</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Wingdings" panose="05000000000000000000" pitchFamily="2" charset="2"/>
              <a:buChar char="à"/>
            </a:pP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增强子</a:t>
            </a:r>
            <a:r>
              <a:rPr lang="en-US" altLang="zh-CN" sz="1600" dirty="0" err="1">
                <a:latin typeface="微软雅黑" panose="020B0503020204020204" pitchFamily="34" charset="-122"/>
                <a:ea typeface="微软雅黑" panose="020B0503020204020204" pitchFamily="34" charset="-122"/>
                <a:sym typeface="Wingdings" panose="05000000000000000000" pitchFamily="2" charset="2"/>
              </a:rPr>
              <a:t>eQTL</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和靶基因显著富集</a:t>
            </a:r>
            <a:endParaRPr lang="zh-CN" altLang="en-US" sz="1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52721CC-B45D-4824-8B38-8CD2B63B4CFF}"/>
              </a:ext>
            </a:extLst>
          </p:cNvPr>
          <p:cNvPicPr>
            <a:picLocks noChangeAspect="1"/>
          </p:cNvPicPr>
          <p:nvPr/>
        </p:nvPicPr>
        <p:blipFill rotWithShape="1">
          <a:blip r:embed="rId3"/>
          <a:srcRect l="14775" t="38651" r="66143" b="9729"/>
          <a:stretch/>
        </p:blipFill>
        <p:spPr>
          <a:xfrm>
            <a:off x="10774683" y="432868"/>
            <a:ext cx="1077031" cy="2124952"/>
          </a:xfrm>
          <a:prstGeom prst="rect">
            <a:avLst/>
          </a:prstGeom>
        </p:spPr>
      </p:pic>
      <p:sp>
        <p:nvSpPr>
          <p:cNvPr id="6" name="矩形 5">
            <a:extLst>
              <a:ext uri="{FF2B5EF4-FFF2-40B4-BE49-F238E27FC236}">
                <a16:creationId xmlns:a16="http://schemas.microsoft.com/office/drawing/2014/main" id="{BDBE005C-4803-4A3D-A191-B3ED389D8684}"/>
              </a:ext>
            </a:extLst>
          </p:cNvPr>
          <p:cNvSpPr/>
          <p:nvPr/>
        </p:nvSpPr>
        <p:spPr>
          <a:xfrm>
            <a:off x="4566429" y="136524"/>
            <a:ext cx="6208254" cy="23492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C00DED3-5CD7-4634-A8B3-42D54B6C8211}"/>
              </a:ext>
            </a:extLst>
          </p:cNvPr>
          <p:cNvSpPr/>
          <p:nvPr/>
        </p:nvSpPr>
        <p:spPr>
          <a:xfrm>
            <a:off x="4566429" y="4007126"/>
            <a:ext cx="2260499" cy="25838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5B1E7F1-4F21-49AE-82F1-06BABFC9B845}"/>
              </a:ext>
            </a:extLst>
          </p:cNvPr>
          <p:cNvSpPr/>
          <p:nvPr/>
        </p:nvSpPr>
        <p:spPr>
          <a:xfrm>
            <a:off x="8651220" y="3841322"/>
            <a:ext cx="2123463" cy="1982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327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724146-5E1B-44BE-9F89-619CCE52B6EE}"/>
              </a:ext>
            </a:extLst>
          </p:cNvPr>
          <p:cNvSpPr>
            <a:spLocks noGrp="1"/>
          </p:cNvSpPr>
          <p:nvPr>
            <p:ph type="sldNum" sz="quarter" idx="12"/>
          </p:nvPr>
        </p:nvSpPr>
        <p:spPr/>
        <p:txBody>
          <a:bodyPr/>
          <a:lstStyle/>
          <a:p>
            <a:fld id="{DF849393-7876-44FF-8BC7-6C3A91957E85}" type="slidenum">
              <a:rPr lang="zh-CN" altLang="en-US" smtClean="0"/>
              <a:t>55</a:t>
            </a:fld>
            <a:endParaRPr lang="zh-CN" altLang="en-US"/>
          </a:p>
        </p:txBody>
      </p:sp>
      <p:sp>
        <p:nvSpPr>
          <p:cNvPr id="3" name="矩形 13">
            <a:extLst>
              <a:ext uri="{FF2B5EF4-FFF2-40B4-BE49-F238E27FC236}">
                <a16:creationId xmlns:a16="http://schemas.microsoft.com/office/drawing/2014/main" id="{D7AF61A5-00C0-4D9C-8E93-D2C2C97E051E}"/>
              </a:ext>
            </a:extLst>
          </p:cNvPr>
          <p:cNvSpPr>
            <a:spLocks noChangeArrowheads="1"/>
          </p:cNvSpPr>
          <p:nvPr/>
        </p:nvSpPr>
        <p:spPr bwMode="auto">
          <a:xfrm>
            <a:off x="466118" y="401955"/>
            <a:ext cx="9417963" cy="646331"/>
          </a:xfrm>
          <a:prstGeom prst="rect">
            <a:avLst/>
          </a:prstGeom>
          <a:noFill/>
          <a:ln w="9525">
            <a:noFill/>
            <a:miter lim="800000"/>
            <a:headEnd/>
            <a:tailEnd/>
          </a:ln>
        </p:spPr>
        <p:txBody>
          <a:bodyPr wrap="none">
            <a:spAutoFit/>
          </a:bodyPr>
          <a:lstStyle/>
          <a:p>
            <a:pPr eaLnBrk="1" hangingPunct="1"/>
            <a:r>
              <a:rPr kumimoji="1" lang="zh-CN" altLang="en-US" sz="3600" b="1" dirty="0">
                <a:latin typeface="微软雅黑" panose="020B0503020204020204" pitchFamily="34" charset="-122"/>
                <a:ea typeface="微软雅黑" panose="020B0503020204020204" pitchFamily="34" charset="-122"/>
              </a:rPr>
              <a:t>展望思考：运用表观组研究胚胎发育动态变化</a:t>
            </a:r>
          </a:p>
        </p:txBody>
      </p:sp>
      <p:pic>
        <p:nvPicPr>
          <p:cNvPr id="4" name="图片 3">
            <a:extLst>
              <a:ext uri="{FF2B5EF4-FFF2-40B4-BE49-F238E27FC236}">
                <a16:creationId xmlns:a16="http://schemas.microsoft.com/office/drawing/2014/main" id="{C08EF412-7550-43FE-A777-C8828A3E075C}"/>
              </a:ext>
            </a:extLst>
          </p:cNvPr>
          <p:cNvPicPr>
            <a:picLocks noChangeAspect="1"/>
          </p:cNvPicPr>
          <p:nvPr/>
        </p:nvPicPr>
        <p:blipFill>
          <a:blip r:embed="rId2"/>
          <a:stretch>
            <a:fillRect/>
          </a:stretch>
        </p:blipFill>
        <p:spPr>
          <a:xfrm>
            <a:off x="266399" y="1003539"/>
            <a:ext cx="3964318" cy="2891318"/>
          </a:xfrm>
          <a:prstGeom prst="rect">
            <a:avLst/>
          </a:prstGeom>
        </p:spPr>
      </p:pic>
      <p:sp>
        <p:nvSpPr>
          <p:cNvPr id="6" name="文本框 5">
            <a:extLst>
              <a:ext uri="{FF2B5EF4-FFF2-40B4-BE49-F238E27FC236}">
                <a16:creationId xmlns:a16="http://schemas.microsoft.com/office/drawing/2014/main" id="{6E78B86E-A4B4-4568-830A-7EC6907D3945}"/>
              </a:ext>
            </a:extLst>
          </p:cNvPr>
          <p:cNvSpPr txBox="1"/>
          <p:nvPr/>
        </p:nvSpPr>
        <p:spPr>
          <a:xfrm>
            <a:off x="4486029" y="1139833"/>
            <a:ext cx="7565293" cy="5368842"/>
          </a:xfrm>
          <a:prstGeom prst="rect">
            <a:avLst/>
          </a:prstGeom>
          <a:noFill/>
        </p:spPr>
        <p:txBody>
          <a:bodyPr wrap="square">
            <a:spAutoFit/>
          </a:bodyPr>
          <a:lstStyle/>
          <a:p>
            <a:pPr marR="0" lvl="0" algn="l" defTabSz="914400" rtl="0" eaLnBrk="0" fontAlgn="base" latinLnBrk="0" hangingPunct="0">
              <a:lnSpc>
                <a:spcPct val="150000"/>
              </a:lnSpc>
              <a:spcAft>
                <a:spcPct val="0"/>
              </a:spcAft>
              <a:buClrTx/>
              <a:buSzTx/>
              <a:tabLst/>
              <a:defRPr/>
            </a:pPr>
            <a:r>
              <a:rPr lang="zh-CN" altLang="en-US" sz="1400" b="1" dirty="0">
                <a:latin typeface="微软雅黑" panose="020B0503020204020204" pitchFamily="34" charset="-122"/>
                <a:ea typeface="微软雅黑" panose="020B0503020204020204" pitchFamily="34" charset="-122"/>
              </a:rPr>
              <a:t>研究发现：</a:t>
            </a:r>
            <a:endParaRPr lang="en-US" altLang="zh-CN" sz="1400" b="1" dirty="0">
              <a:latin typeface="微软雅黑" panose="020B0503020204020204" pitchFamily="34" charset="-122"/>
              <a:ea typeface="微软雅黑" panose="020B0503020204020204" pitchFamily="34" charset="-122"/>
            </a:endParaRPr>
          </a:p>
          <a:p>
            <a:pPr marL="228600" lvl="0" indent="-228600" eaLnBrk="0" fontAlgn="base" hangingPunct="0">
              <a:lnSpc>
                <a:spcPct val="150000"/>
              </a:lnSpc>
              <a:spcAft>
                <a:spcPct val="0"/>
              </a:spcAft>
              <a:buFontTx/>
              <a:buAutoNum type="arabicPeriod"/>
              <a:defRPr/>
            </a:pPr>
            <a:r>
              <a:rPr lang="zh-CN" altLang="en-US" sz="1200" dirty="0">
                <a:latin typeface="微软雅黑" panose="020B0503020204020204" pitchFamily="34" charset="-122"/>
                <a:ea typeface="微软雅黑" panose="020B0503020204020204" pitchFamily="34" charset="-122"/>
              </a:rPr>
              <a:t>系统性映射和整合分析：研究者系统性地在小鼠发育的</a:t>
            </a:r>
            <a:r>
              <a:rPr lang="en-US" altLang="zh-CN" sz="1200" dirty="0">
                <a:latin typeface="微软雅黑" panose="020B0503020204020204" pitchFamily="34" charset="-122"/>
                <a:ea typeface="微软雅黑" panose="020B0503020204020204" pitchFamily="34" charset="-122"/>
              </a:rPr>
              <a:t>72</a:t>
            </a:r>
            <a:r>
              <a:rPr lang="zh-CN" altLang="en-US" sz="1200" dirty="0">
                <a:latin typeface="微软雅黑" panose="020B0503020204020204" pitchFamily="34" charset="-122"/>
                <a:ea typeface="微软雅黑" panose="020B0503020204020204" pitchFamily="34" charset="-122"/>
              </a:rPr>
              <a:t>个不同组织</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阶段中映射染色质状态和可及性，并整合了来自相同组织</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阶段的额外表观基因组和转录组数据集。</a:t>
            </a:r>
          </a:p>
          <a:p>
            <a:pPr marL="228600" lvl="0" indent="-228600" eaLnBrk="0" fontAlgn="base" hangingPunct="0">
              <a:lnSpc>
                <a:spcPct val="150000"/>
              </a:lnSpc>
              <a:spcAft>
                <a:spcPct val="0"/>
              </a:spcAft>
              <a:buFontTx/>
              <a:buAutoNum type="arabicPeriod"/>
              <a:defRPr/>
            </a:pPr>
            <a:r>
              <a:rPr lang="zh-CN" altLang="en-US" sz="1200" dirty="0">
                <a:latin typeface="微软雅黑" panose="020B0503020204020204" pitchFamily="34" charset="-122"/>
                <a:ea typeface="微软雅黑" panose="020B0503020204020204" pitchFamily="34" charset="-122"/>
              </a:rPr>
              <a:t>染色质状态模型：通过组蛋白修饰的组合模式，研究者推导出包含</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种不同状态的染色质状态模型，分为</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个广泛的功能类别：</a:t>
            </a:r>
            <a:r>
              <a:rPr lang="zh-CN" altLang="en-US" sz="1200" b="1" dirty="0">
                <a:latin typeface="微软雅黑" panose="020B0503020204020204" pitchFamily="34" charset="-122"/>
                <a:ea typeface="微软雅黑" panose="020B0503020204020204" pitchFamily="34" charset="-122"/>
              </a:rPr>
              <a:t>启动子、增强子、转录和异染色质状态</a:t>
            </a:r>
            <a:r>
              <a:rPr lang="zh-CN" altLang="en-US" sz="1200" dirty="0">
                <a:latin typeface="微软雅黑" panose="020B0503020204020204" pitchFamily="34" charset="-122"/>
                <a:ea typeface="微软雅黑" panose="020B0503020204020204" pitchFamily="34" charset="-122"/>
              </a:rPr>
              <a:t>。</a:t>
            </a:r>
          </a:p>
          <a:p>
            <a:pPr marL="228600" lvl="0" indent="-228600" eaLnBrk="0" fontAlgn="base" hangingPunct="0">
              <a:lnSpc>
                <a:spcPct val="150000"/>
              </a:lnSpc>
              <a:spcAft>
                <a:spcPct val="0"/>
              </a:spcAft>
              <a:buFontTx/>
              <a:buAutoNum type="arabicPeriod"/>
              <a:defRPr/>
            </a:pPr>
            <a:r>
              <a:rPr lang="zh-CN" altLang="en-US" sz="1200" dirty="0">
                <a:latin typeface="微软雅黑" panose="020B0503020204020204" pitchFamily="34" charset="-122"/>
                <a:ea typeface="微软雅黑" panose="020B0503020204020204" pitchFamily="34" charset="-122"/>
              </a:rPr>
              <a:t>时空动态特征：研究发现，在</a:t>
            </a:r>
            <a:r>
              <a:rPr lang="zh-CN" altLang="en-US" sz="1200" b="1" dirty="0">
                <a:latin typeface="微软雅黑" panose="020B0503020204020204" pitchFamily="34" charset="-122"/>
                <a:ea typeface="微软雅黑" panose="020B0503020204020204" pitchFamily="34" charset="-122"/>
              </a:rPr>
              <a:t>相同阶段的不同组织</a:t>
            </a:r>
            <a:r>
              <a:rPr lang="zh-CN" altLang="en-US" sz="1200" dirty="0">
                <a:latin typeface="微软雅黑" panose="020B0503020204020204" pitchFamily="34" charset="-122"/>
                <a:ea typeface="微软雅黑" panose="020B0503020204020204" pitchFamily="34" charset="-122"/>
              </a:rPr>
              <a:t>中，大约有</a:t>
            </a:r>
            <a:r>
              <a:rPr lang="en-US" altLang="zh-CN" sz="1200" dirty="0">
                <a:latin typeface="微软雅黑" panose="020B0503020204020204" pitchFamily="34" charset="-122"/>
                <a:ea typeface="微软雅黑" panose="020B0503020204020204" pitchFamily="34" charset="-122"/>
              </a:rPr>
              <a:t>1-4%</a:t>
            </a:r>
            <a:r>
              <a:rPr lang="zh-CN" altLang="en-US" sz="1200" dirty="0">
                <a:latin typeface="微软雅黑" panose="020B0503020204020204" pitchFamily="34" charset="-122"/>
                <a:ea typeface="微软雅黑" panose="020B0503020204020204" pitchFamily="34" charset="-122"/>
              </a:rPr>
              <a:t>的基因组在染色质状态上有所不同，而在</a:t>
            </a:r>
            <a:r>
              <a:rPr lang="zh-CN" altLang="en-US" sz="1200" b="1" dirty="0">
                <a:latin typeface="微软雅黑" panose="020B0503020204020204" pitchFamily="34" charset="-122"/>
                <a:ea typeface="微软雅黑" panose="020B0503020204020204" pitchFamily="34" charset="-122"/>
              </a:rPr>
              <a:t>相同组织的相邻阶段</a:t>
            </a:r>
            <a:r>
              <a:rPr lang="zh-CN" altLang="en-US" sz="1200" dirty="0">
                <a:latin typeface="微软雅黑" panose="020B0503020204020204" pitchFamily="34" charset="-122"/>
                <a:ea typeface="微软雅黑" panose="020B0503020204020204" pitchFamily="34" charset="-122"/>
              </a:rPr>
              <a:t>之间，有</a:t>
            </a:r>
            <a:r>
              <a:rPr lang="en-US" altLang="zh-CN" sz="1200" dirty="0">
                <a:latin typeface="微软雅黑" panose="020B0503020204020204" pitchFamily="34" charset="-122"/>
                <a:ea typeface="微软雅黑" panose="020B0503020204020204" pitchFamily="34" charset="-122"/>
              </a:rPr>
              <a:t>0.03-3%</a:t>
            </a:r>
            <a:r>
              <a:rPr lang="zh-CN" altLang="en-US" sz="1200" dirty="0">
                <a:latin typeface="微软雅黑" panose="020B0503020204020204" pitchFamily="34" charset="-122"/>
                <a:ea typeface="微软雅黑" panose="020B0503020204020204" pitchFamily="34" charset="-122"/>
              </a:rPr>
              <a:t>的差异；</a:t>
            </a:r>
            <a:r>
              <a:rPr lang="zh-CN" altLang="en-US" sz="1200" b="1" dirty="0">
                <a:latin typeface="微软雅黑" panose="020B0503020204020204" pitchFamily="34" charset="-122"/>
                <a:ea typeface="微软雅黑" panose="020B0503020204020204" pitchFamily="34" charset="-122"/>
              </a:rPr>
              <a:t>增强子</a:t>
            </a:r>
            <a:r>
              <a:rPr lang="zh-CN" altLang="en-US" sz="1200" dirty="0">
                <a:latin typeface="微软雅黑" panose="020B0503020204020204" pitchFamily="34" charset="-122"/>
                <a:ea typeface="微软雅黑" panose="020B0503020204020204" pitchFamily="34" charset="-122"/>
              </a:rPr>
              <a:t>染色质状态在这两种情况下显示出最大的差异。</a:t>
            </a:r>
          </a:p>
          <a:p>
            <a:pPr marL="228600" lvl="0" indent="-228600" eaLnBrk="0" fontAlgn="base" hangingPunct="0">
              <a:lnSpc>
                <a:spcPct val="150000"/>
              </a:lnSpc>
              <a:spcAft>
                <a:spcPct val="0"/>
              </a:spcAft>
              <a:buFontTx/>
              <a:buAutoNum type="arabicPeriod"/>
              <a:defRPr/>
            </a:pPr>
            <a:r>
              <a:rPr lang="en-US" altLang="zh-CN" sz="1200" dirty="0" err="1">
                <a:latin typeface="微软雅黑" panose="020B0503020204020204" pitchFamily="34" charset="-122"/>
                <a:ea typeface="微软雅黑" panose="020B0503020204020204" pitchFamily="34" charset="-122"/>
              </a:rPr>
              <a:t>Polycomb</a:t>
            </a:r>
            <a:r>
              <a:rPr lang="zh-CN" altLang="en-US" sz="1200" dirty="0">
                <a:latin typeface="微软雅黑" panose="020B0503020204020204" pitchFamily="34" charset="-122"/>
                <a:ea typeface="微软雅黑" panose="020B0503020204020204" pitchFamily="34" charset="-122"/>
              </a:rPr>
              <a:t>介导的抑制：在胎儿发育期间，</a:t>
            </a:r>
            <a:r>
              <a:rPr lang="en-US" altLang="zh-CN" sz="1200" dirty="0" err="1">
                <a:latin typeface="微软雅黑" panose="020B0503020204020204" pitchFamily="34" charset="-122"/>
                <a:ea typeface="微软雅黑" panose="020B0503020204020204" pitchFamily="34" charset="-122"/>
              </a:rPr>
              <a:t>Polycomb</a:t>
            </a:r>
            <a:r>
              <a:rPr lang="zh-CN" altLang="en-US" sz="1200" dirty="0">
                <a:latin typeface="微软雅黑" panose="020B0503020204020204" pitchFamily="34" charset="-122"/>
                <a:ea typeface="微软雅黑" panose="020B0503020204020204" pitchFamily="34" charset="-122"/>
              </a:rPr>
              <a:t>介导的</a:t>
            </a:r>
            <a:r>
              <a:rPr lang="zh-CN" altLang="en-US" sz="1200" b="1" dirty="0">
                <a:latin typeface="微软雅黑" panose="020B0503020204020204" pitchFamily="34" charset="-122"/>
                <a:ea typeface="微软雅黑" panose="020B0503020204020204" pitchFamily="34" charset="-122"/>
              </a:rPr>
              <a:t>抑制作用</a:t>
            </a:r>
            <a:r>
              <a:rPr lang="zh-CN" altLang="en-US" sz="1200" dirty="0">
                <a:latin typeface="微软雅黑" panose="020B0503020204020204" pitchFamily="34" charset="-122"/>
                <a:ea typeface="微软雅黑" panose="020B0503020204020204" pitchFamily="34" charset="-122"/>
              </a:rPr>
              <a:t>在编码转录调控因子的基因中普遍存在，并且在与人类孟德尔疾病相关的人类同源基因中富集。</a:t>
            </a:r>
          </a:p>
          <a:p>
            <a:pPr marL="228600" lvl="0" indent="-228600" eaLnBrk="0" fontAlgn="base" hangingPunct="0">
              <a:lnSpc>
                <a:spcPct val="150000"/>
              </a:lnSpc>
              <a:spcAft>
                <a:spcPct val="0"/>
              </a:spcAft>
              <a:buFontTx/>
              <a:buAutoNum type="arabicPeriod"/>
              <a:defRPr/>
            </a:pPr>
            <a:r>
              <a:rPr lang="zh-CN" altLang="en-US" sz="1200" dirty="0">
                <a:latin typeface="微软雅黑" panose="020B0503020204020204" pitchFamily="34" charset="-122"/>
                <a:ea typeface="微软雅黑" panose="020B0503020204020204" pitchFamily="34" charset="-122"/>
              </a:rPr>
              <a:t>转座酶可及染色质区域：研究者鉴定了</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多万个在小鼠胎儿发育期间标记为可及染色质的区域，其中约有</a:t>
            </a:r>
            <a:r>
              <a:rPr lang="en-US" altLang="zh-CN" sz="1200" dirty="0">
                <a:latin typeface="微软雅黑" panose="020B0503020204020204" pitchFamily="34" charset="-122"/>
                <a:ea typeface="微软雅黑" panose="020B0503020204020204" pitchFamily="34" charset="-122"/>
              </a:rPr>
              <a:t>14</a:t>
            </a:r>
            <a:r>
              <a:rPr lang="zh-CN" altLang="en-US" sz="1200" dirty="0">
                <a:latin typeface="微软雅黑" panose="020B0503020204020204" pitchFamily="34" charset="-122"/>
                <a:ea typeface="微软雅黑" panose="020B0503020204020204" pitchFamily="34" charset="-122"/>
              </a:rPr>
              <a:t>万个在至少一个组织中显示出</a:t>
            </a:r>
            <a:r>
              <a:rPr lang="zh-CN" altLang="en-US" sz="1200" b="1" dirty="0">
                <a:latin typeface="微软雅黑" panose="020B0503020204020204" pitchFamily="34" charset="-122"/>
                <a:ea typeface="微软雅黑" panose="020B0503020204020204" pitchFamily="34" charset="-122"/>
              </a:rPr>
              <a:t>动态活性</a:t>
            </a:r>
            <a:r>
              <a:rPr lang="zh-CN" altLang="en-US" sz="1200" dirty="0">
                <a:latin typeface="微软雅黑" panose="020B0503020204020204" pitchFamily="34" charset="-122"/>
                <a:ea typeface="微软雅黑" panose="020B0503020204020204" pitchFamily="34" charset="-122"/>
              </a:rPr>
              <a:t>。</a:t>
            </a:r>
          </a:p>
          <a:p>
            <a:pPr marL="228600" lvl="0" indent="-228600" eaLnBrk="0" fontAlgn="base" hangingPunct="0">
              <a:lnSpc>
                <a:spcPct val="150000"/>
              </a:lnSpc>
              <a:spcAft>
                <a:spcPct val="0"/>
              </a:spcAft>
              <a:buFontTx/>
              <a:buAutoNum type="arabicPeriod"/>
              <a:defRPr/>
            </a:pPr>
            <a:r>
              <a:rPr lang="zh-CN" altLang="en-US" sz="1200" dirty="0">
                <a:latin typeface="微软雅黑" panose="020B0503020204020204" pitchFamily="34" charset="-122"/>
                <a:ea typeface="微软雅黑" panose="020B0503020204020204" pitchFamily="34" charset="-122"/>
              </a:rPr>
              <a:t>人类疾病相关序列变异的富集：小鼠胎儿可及性染色质区域的人类同源基因富含与人类疾病相关的序列变异，表现出明显的</a:t>
            </a:r>
            <a:r>
              <a:rPr lang="zh-CN" altLang="en-US" sz="1200" b="1" dirty="0">
                <a:latin typeface="微软雅黑" panose="020B0503020204020204" pitchFamily="34" charset="-122"/>
                <a:ea typeface="微软雅黑" panose="020B0503020204020204" pitchFamily="34" charset="-122"/>
              </a:rPr>
              <a:t>组织特异性富集模式</a:t>
            </a:r>
            <a:r>
              <a:rPr lang="zh-CN" altLang="en-US" sz="1200" dirty="0">
                <a:latin typeface="微软雅黑" panose="020B0503020204020204" pitchFamily="34" charset="-122"/>
                <a:ea typeface="微软雅黑" panose="020B0503020204020204" pitchFamily="34" charset="-122"/>
              </a:rPr>
              <a:t>。</a:t>
            </a:r>
          </a:p>
          <a:p>
            <a:pPr marL="228600" lvl="0" indent="-228600" eaLnBrk="0" fontAlgn="base" hangingPunct="0">
              <a:lnSpc>
                <a:spcPct val="150000"/>
              </a:lnSpc>
              <a:spcAft>
                <a:spcPct val="0"/>
              </a:spcAft>
              <a:buFontTx/>
              <a:buAutoNum type="arabicPeriod"/>
              <a:defRPr/>
            </a:pPr>
            <a:r>
              <a:rPr lang="zh-CN" altLang="en-US" sz="1200" dirty="0">
                <a:latin typeface="微软雅黑" panose="020B0503020204020204" pitchFamily="34" charset="-122"/>
                <a:ea typeface="微软雅黑" panose="020B0503020204020204" pitchFamily="34" charset="-122"/>
              </a:rPr>
              <a:t>染色质可访问性的变化：染色质可及性的时间变化通常与增强子染色质状态的变化相一致，并倾向于在附近</a:t>
            </a:r>
            <a:r>
              <a:rPr lang="en-US" altLang="zh-CN" sz="1200" b="1" dirty="0">
                <a:latin typeface="微软雅黑" panose="020B0503020204020204" pitchFamily="34" charset="-122"/>
                <a:ea typeface="微软雅黑" panose="020B0503020204020204" pitchFamily="34" charset="-122"/>
              </a:rPr>
              <a:t>H3K27ac</a:t>
            </a:r>
            <a:r>
              <a:rPr lang="zh-CN" altLang="en-US" sz="1200" dirty="0">
                <a:latin typeface="微软雅黑" panose="020B0503020204020204" pitchFamily="34" charset="-122"/>
                <a:ea typeface="微软雅黑" panose="020B0503020204020204" pitchFamily="34" charset="-122"/>
              </a:rPr>
              <a:t>水平变化之前发生。</a:t>
            </a:r>
          </a:p>
          <a:p>
            <a:pPr marL="228600" lvl="0" indent="-228600" eaLnBrk="0" fontAlgn="base" hangingPunct="0">
              <a:lnSpc>
                <a:spcPct val="150000"/>
              </a:lnSpc>
              <a:spcAft>
                <a:spcPct val="0"/>
              </a:spcAft>
              <a:buFontTx/>
              <a:buAutoNum type="arabicPeriod"/>
              <a:defRPr/>
            </a:pPr>
            <a:r>
              <a:rPr lang="zh-CN" altLang="en-US" sz="1200" dirty="0">
                <a:latin typeface="微软雅黑" panose="020B0503020204020204" pitchFamily="34" charset="-122"/>
                <a:ea typeface="微软雅黑" panose="020B0503020204020204" pitchFamily="34" charset="-122"/>
              </a:rPr>
              <a:t>增强子</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启动子相互作用的预测：通过测量增强子相关染色质信号和组织</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阶段中基因表达之间的相关性，研究者预测了</a:t>
            </a:r>
            <a:r>
              <a:rPr lang="en-US" altLang="zh-CN" sz="1200" dirty="0">
                <a:latin typeface="微软雅黑" panose="020B0503020204020204" pitchFamily="34" charset="-122"/>
                <a:ea typeface="微软雅黑" panose="020B0503020204020204" pitchFamily="34" charset="-122"/>
              </a:rPr>
              <a:t>21,142</a:t>
            </a:r>
            <a:r>
              <a:rPr lang="zh-CN" altLang="en-US" sz="1200" dirty="0">
                <a:latin typeface="微软雅黑" panose="020B0503020204020204" pitchFamily="34" charset="-122"/>
                <a:ea typeface="微软雅黑" panose="020B0503020204020204" pitchFamily="34" charset="-122"/>
              </a:rPr>
              <a:t>个</a:t>
            </a:r>
            <a:r>
              <a:rPr lang="zh-CN" altLang="en-US" sz="1200" b="1" dirty="0">
                <a:latin typeface="微软雅黑" panose="020B0503020204020204" pitchFamily="34" charset="-122"/>
                <a:ea typeface="微软雅黑" panose="020B0503020204020204" pitchFamily="34" charset="-122"/>
              </a:rPr>
              <a:t>增强子</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启动子相互作用</a:t>
            </a:r>
            <a:r>
              <a:rPr lang="zh-CN" altLang="en-US" sz="1200" dirty="0">
                <a:latin typeface="微软雅黑" panose="020B0503020204020204" pitchFamily="34" charset="-122"/>
                <a:ea typeface="微软雅黑" panose="020B0503020204020204" pitchFamily="34" charset="-122"/>
              </a:rPr>
              <a:t>。</a:t>
            </a:r>
          </a:p>
          <a:p>
            <a:pPr marL="228600" lvl="0" indent="-228600" eaLnBrk="0" fontAlgn="base" hangingPunct="0">
              <a:lnSpc>
                <a:spcPct val="150000"/>
              </a:lnSpc>
              <a:spcAft>
                <a:spcPct val="0"/>
              </a:spcAft>
              <a:buFontTx/>
              <a:buAutoNum type="arabicPeriod"/>
              <a:defRPr/>
            </a:pPr>
            <a:r>
              <a:rPr lang="zh-CN" altLang="en-US" sz="1200" dirty="0">
                <a:latin typeface="微软雅黑" panose="020B0503020204020204" pitchFamily="34" charset="-122"/>
                <a:ea typeface="微软雅黑" panose="020B0503020204020204" pitchFamily="34" charset="-122"/>
              </a:rPr>
              <a:t>增强子的验证率：具有更强的调控活性标记（如</a:t>
            </a:r>
            <a:r>
              <a:rPr lang="en-US" altLang="zh-CN" sz="1200" dirty="0">
                <a:latin typeface="微软雅黑" panose="020B0503020204020204" pitchFamily="34" charset="-122"/>
                <a:ea typeface="微软雅黑" panose="020B0503020204020204" pitchFamily="34" charset="-122"/>
              </a:rPr>
              <a:t>H3K27ac</a:t>
            </a:r>
            <a:r>
              <a:rPr lang="zh-CN" altLang="en-US" sz="1200" dirty="0">
                <a:latin typeface="微软雅黑" panose="020B0503020204020204" pitchFamily="34" charset="-122"/>
                <a:ea typeface="微软雅黑" panose="020B0503020204020204" pitchFamily="34" charset="-122"/>
              </a:rPr>
              <a:t>）富集的候选增强子在体内报告基因分析中显示出更高的</a:t>
            </a:r>
            <a:r>
              <a:rPr lang="zh-CN" altLang="en-US" sz="1200" b="1" dirty="0">
                <a:latin typeface="微软雅黑" panose="020B0503020204020204" pitchFamily="34" charset="-122"/>
                <a:ea typeface="微软雅黑" panose="020B0503020204020204" pitchFamily="34" charset="-122"/>
              </a:rPr>
              <a:t>验证率</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p:txBody>
      </p:sp>
      <p:pic>
        <p:nvPicPr>
          <p:cNvPr id="11" name="图形 10" descr="放大镜下的虫子">
            <a:extLst>
              <a:ext uri="{FF2B5EF4-FFF2-40B4-BE49-F238E27FC236}">
                <a16:creationId xmlns:a16="http://schemas.microsoft.com/office/drawing/2014/main" id="{176CBC58-0ECE-4E0A-831B-7FF8A593AB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566" y="3901481"/>
            <a:ext cx="1059718" cy="1059718"/>
          </a:xfrm>
          <a:prstGeom prst="rect">
            <a:avLst/>
          </a:prstGeom>
        </p:spPr>
      </p:pic>
      <p:sp>
        <p:nvSpPr>
          <p:cNvPr id="12" name="文本框 11">
            <a:extLst>
              <a:ext uri="{FF2B5EF4-FFF2-40B4-BE49-F238E27FC236}">
                <a16:creationId xmlns:a16="http://schemas.microsoft.com/office/drawing/2014/main" id="{AA5E9A04-788D-4F53-BCB8-A3E6A8BDBB14}"/>
              </a:ext>
            </a:extLst>
          </p:cNvPr>
          <p:cNvSpPr txBox="1"/>
          <p:nvPr/>
        </p:nvSpPr>
        <p:spPr>
          <a:xfrm>
            <a:off x="665427" y="4814370"/>
            <a:ext cx="3565290"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微软雅黑" panose="020B0503020204020204" pitchFamily="34" charset="-122"/>
                <a:ea typeface="微软雅黑" panose="020B0503020204020204" pitchFamily="34" charset="-122"/>
              </a:rPr>
              <a:t>数据</a:t>
            </a:r>
            <a:r>
              <a:rPr lang="zh-CN" altLang="en-US" sz="1800" dirty="0">
                <a:effectLst/>
                <a:latin typeface="微软雅黑" panose="020B0503020204020204" pitchFamily="34" charset="-122"/>
                <a:ea typeface="微软雅黑" panose="020B0503020204020204" pitchFamily="34" charset="-122"/>
              </a:rPr>
              <a:t>：组织异质性问题？单细胞的表观基因组？</a:t>
            </a:r>
            <a:endParaRPr lang="en-US" altLang="zh-CN"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511BA06-F356-49C2-A231-E4F49F72B7CB}"/>
              </a:ext>
            </a:extLst>
          </p:cNvPr>
          <p:cNvSpPr txBox="1"/>
          <p:nvPr/>
        </p:nvSpPr>
        <p:spPr>
          <a:xfrm>
            <a:off x="665427" y="5664737"/>
            <a:ext cx="3359496"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effectLst/>
                <a:latin typeface="微软雅黑" panose="020B0503020204020204" pitchFamily="34" charset="-122"/>
                <a:ea typeface="微软雅黑" panose="020B0503020204020204" pitchFamily="34" charset="-122"/>
              </a:rPr>
              <a:t>应用：</a:t>
            </a:r>
            <a:r>
              <a:rPr lang="en-US" altLang="zh-CN" sz="1800" dirty="0">
                <a:effectLst/>
                <a:latin typeface="微软雅黑" panose="020B0503020204020204" pitchFamily="34" charset="-122"/>
                <a:ea typeface="微软雅黑" panose="020B0503020204020204" pitchFamily="34" charset="-122"/>
              </a:rPr>
              <a:t>ENCODE</a:t>
            </a:r>
            <a:r>
              <a:rPr lang="zh-CN" altLang="en-US" sz="1800" dirty="0">
                <a:effectLst/>
                <a:latin typeface="微软雅黑" panose="020B0503020204020204" pitchFamily="34" charset="-122"/>
                <a:ea typeface="微软雅黑" panose="020B0503020204020204" pitchFamily="34" charset="-122"/>
              </a:rPr>
              <a:t>资源如何辅助遗传疾病的机制探索？</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516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C981E2-E6CE-414B-89B3-4042E20B3455}"/>
              </a:ext>
            </a:extLst>
          </p:cNvPr>
          <p:cNvSpPr>
            <a:spLocks noGrp="1"/>
          </p:cNvSpPr>
          <p:nvPr>
            <p:ph type="sldNum" sz="quarter" idx="12"/>
          </p:nvPr>
        </p:nvSpPr>
        <p:spPr/>
        <p:txBody>
          <a:bodyPr/>
          <a:lstStyle/>
          <a:p>
            <a:fld id="{DF849393-7876-44FF-8BC7-6C3A91957E85}" type="slidenum">
              <a:rPr lang="zh-CN" altLang="en-US" smtClean="0"/>
              <a:t>56</a:t>
            </a:fld>
            <a:endParaRPr lang="zh-CN" altLang="en-US"/>
          </a:p>
        </p:txBody>
      </p:sp>
      <p:sp>
        <p:nvSpPr>
          <p:cNvPr id="7" name="标题 2">
            <a:extLst>
              <a:ext uri="{FF2B5EF4-FFF2-40B4-BE49-F238E27FC236}">
                <a16:creationId xmlns:a16="http://schemas.microsoft.com/office/drawing/2014/main" id="{E1F86A16-0C20-46D9-86B2-091A60B3C6CF}"/>
              </a:ext>
            </a:extLst>
          </p:cNvPr>
          <p:cNvSpPr txBox="1">
            <a:spLocks/>
          </p:cNvSpPr>
          <p:nvPr/>
        </p:nvSpPr>
        <p:spPr>
          <a:xfrm>
            <a:off x="831850" y="1709738"/>
            <a:ext cx="11449488"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3600" dirty="0"/>
              <a:t>第三节：单细胞多组学分析案例和公共数据库资源</a:t>
            </a:r>
          </a:p>
        </p:txBody>
      </p:sp>
    </p:spTree>
    <p:extLst>
      <p:ext uri="{BB962C8B-B14F-4D97-AF65-F5344CB8AC3E}">
        <p14:creationId xmlns:p14="http://schemas.microsoft.com/office/powerpoint/2010/main" val="2159402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9A0574-4AEF-4ED3-84A5-6CE82E2C92B7}"/>
              </a:ext>
            </a:extLst>
          </p:cNvPr>
          <p:cNvSpPr>
            <a:spLocks noGrp="1"/>
          </p:cNvSpPr>
          <p:nvPr>
            <p:ph type="sldNum" sz="quarter" idx="12"/>
          </p:nvPr>
        </p:nvSpPr>
        <p:spPr/>
        <p:txBody>
          <a:bodyPr/>
          <a:lstStyle/>
          <a:p>
            <a:fld id="{DF849393-7876-44FF-8BC7-6C3A91957E85}" type="slidenum">
              <a:rPr lang="zh-CN" altLang="en-US" smtClean="0"/>
              <a:t>57</a:t>
            </a:fld>
            <a:endParaRPr lang="zh-CN" altLang="en-US"/>
          </a:p>
        </p:txBody>
      </p:sp>
      <p:sp>
        <p:nvSpPr>
          <p:cNvPr id="3" name="标题 1">
            <a:extLst>
              <a:ext uri="{FF2B5EF4-FFF2-40B4-BE49-F238E27FC236}">
                <a16:creationId xmlns:a16="http://schemas.microsoft.com/office/drawing/2014/main" id="{5EE3D347-5A26-4B2F-9656-9E8F901722AB}"/>
              </a:ext>
            </a:extLst>
          </p:cNvPr>
          <p:cNvSpPr txBox="1">
            <a:spLocks/>
          </p:cNvSpPr>
          <p:nvPr/>
        </p:nvSpPr>
        <p:spPr>
          <a:xfrm>
            <a:off x="311150" y="115888"/>
            <a:ext cx="11880850"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单细胞测序转录组学</a:t>
            </a:r>
            <a:r>
              <a:rPr lang="en-US" altLang="zh-CN" dirty="0"/>
              <a:t>Marker</a:t>
            </a:r>
            <a:r>
              <a:rPr lang="zh-CN" altLang="en-US" dirty="0"/>
              <a:t>数据库</a:t>
            </a:r>
          </a:p>
        </p:txBody>
      </p:sp>
      <p:pic>
        <p:nvPicPr>
          <p:cNvPr id="7" name="图片 6">
            <a:extLst>
              <a:ext uri="{FF2B5EF4-FFF2-40B4-BE49-F238E27FC236}">
                <a16:creationId xmlns:a16="http://schemas.microsoft.com/office/drawing/2014/main" id="{5E5564AC-06D2-4FB0-9539-269DAF62A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95" y="1215795"/>
            <a:ext cx="4594479" cy="3254681"/>
          </a:xfrm>
          <a:prstGeom prst="rect">
            <a:avLst/>
          </a:prstGeom>
        </p:spPr>
      </p:pic>
      <p:sp>
        <p:nvSpPr>
          <p:cNvPr id="6" name="文本框 5">
            <a:extLst>
              <a:ext uri="{FF2B5EF4-FFF2-40B4-BE49-F238E27FC236}">
                <a16:creationId xmlns:a16="http://schemas.microsoft.com/office/drawing/2014/main" id="{9BC69216-2792-ED1C-02C7-1CFF41437369}"/>
              </a:ext>
            </a:extLst>
          </p:cNvPr>
          <p:cNvSpPr txBox="1"/>
          <p:nvPr/>
        </p:nvSpPr>
        <p:spPr>
          <a:xfrm>
            <a:off x="6657970" y="820222"/>
            <a:ext cx="4425043"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http://biocc.hrbmu.edu.cn/CancerSEA/</a:t>
            </a:r>
          </a:p>
        </p:txBody>
      </p:sp>
      <p:sp>
        <p:nvSpPr>
          <p:cNvPr id="8" name="矩形 7">
            <a:extLst>
              <a:ext uri="{FF2B5EF4-FFF2-40B4-BE49-F238E27FC236}">
                <a16:creationId xmlns:a16="http://schemas.microsoft.com/office/drawing/2014/main" id="{EB297F38-0BFE-04FE-62E4-AEDFF344AF5D}"/>
              </a:ext>
            </a:extLst>
          </p:cNvPr>
          <p:cNvSpPr/>
          <p:nvPr/>
        </p:nvSpPr>
        <p:spPr>
          <a:xfrm>
            <a:off x="496207" y="820222"/>
            <a:ext cx="5177892"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http://bio-bigdata.hrbmu.edu.cn/CellMarker/</a:t>
            </a:r>
          </a:p>
        </p:txBody>
      </p:sp>
      <p:pic>
        <p:nvPicPr>
          <p:cNvPr id="10" name="图片 9">
            <a:extLst>
              <a:ext uri="{FF2B5EF4-FFF2-40B4-BE49-F238E27FC236}">
                <a16:creationId xmlns:a16="http://schemas.microsoft.com/office/drawing/2014/main" id="{DC8C571D-9985-808C-4DBE-BC3CA81E7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530" y="1215796"/>
            <a:ext cx="5307017" cy="3321950"/>
          </a:xfrm>
          <a:prstGeom prst="rect">
            <a:avLst/>
          </a:prstGeom>
        </p:spPr>
      </p:pic>
      <p:sp>
        <p:nvSpPr>
          <p:cNvPr id="12" name="文本框 11">
            <a:extLst>
              <a:ext uri="{FF2B5EF4-FFF2-40B4-BE49-F238E27FC236}">
                <a16:creationId xmlns:a16="http://schemas.microsoft.com/office/drawing/2014/main" id="{C4E7DD43-4D58-649E-63E5-A5A45C720657}"/>
              </a:ext>
            </a:extLst>
          </p:cNvPr>
          <p:cNvSpPr txBox="1"/>
          <p:nvPr/>
        </p:nvSpPr>
        <p:spPr>
          <a:xfrm>
            <a:off x="1665514" y="5045919"/>
            <a:ext cx="2743200"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https://bis.zju.edu.cn/MCA/index.html</a:t>
            </a:r>
          </a:p>
        </p:txBody>
      </p:sp>
      <p:pic>
        <p:nvPicPr>
          <p:cNvPr id="14" name="图片 13">
            <a:extLst>
              <a:ext uri="{FF2B5EF4-FFF2-40B4-BE49-F238E27FC236}">
                <a16:creationId xmlns:a16="http://schemas.microsoft.com/office/drawing/2014/main" id="{233FDD7D-3A1D-D8A8-B341-8C018F569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399" y="3190727"/>
            <a:ext cx="5592622" cy="3348185"/>
          </a:xfrm>
          <a:prstGeom prst="rect">
            <a:avLst/>
          </a:prstGeom>
        </p:spPr>
      </p:pic>
    </p:spTree>
    <p:extLst>
      <p:ext uri="{BB962C8B-B14F-4D97-AF65-F5344CB8AC3E}">
        <p14:creationId xmlns:p14="http://schemas.microsoft.com/office/powerpoint/2010/main" val="2800907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DE8BC-24AF-4E13-89FF-9694E2077C0F}"/>
              </a:ext>
            </a:extLst>
          </p:cNvPr>
          <p:cNvSpPr>
            <a:spLocks noGrp="1"/>
          </p:cNvSpPr>
          <p:nvPr>
            <p:ph type="title" idx="4294967295"/>
          </p:nvPr>
        </p:nvSpPr>
        <p:spPr>
          <a:xfrm>
            <a:off x="311150" y="115888"/>
            <a:ext cx="11880850" cy="889000"/>
          </a:xfrm>
        </p:spPr>
        <p:txBody>
          <a:bodyPr/>
          <a:lstStyle/>
          <a:p>
            <a:r>
              <a:rPr lang="zh-CN" altLang="en-US" dirty="0"/>
              <a:t>单细胞测序转录组学知识库</a:t>
            </a:r>
          </a:p>
        </p:txBody>
      </p:sp>
      <p:pic>
        <p:nvPicPr>
          <p:cNvPr id="3" name="图片 2">
            <a:extLst>
              <a:ext uri="{FF2B5EF4-FFF2-40B4-BE49-F238E27FC236}">
                <a16:creationId xmlns:a16="http://schemas.microsoft.com/office/drawing/2014/main" id="{EDF26F51-9539-4DE6-A3EB-2DB4D54D281E}"/>
              </a:ext>
            </a:extLst>
          </p:cNvPr>
          <p:cNvPicPr>
            <a:picLocks noChangeAspect="1"/>
          </p:cNvPicPr>
          <p:nvPr/>
        </p:nvPicPr>
        <p:blipFill>
          <a:blip r:embed="rId2"/>
          <a:stretch>
            <a:fillRect/>
          </a:stretch>
        </p:blipFill>
        <p:spPr>
          <a:xfrm>
            <a:off x="259227" y="1124744"/>
            <a:ext cx="3960440" cy="2619984"/>
          </a:xfrm>
          <a:prstGeom prst="rect">
            <a:avLst/>
          </a:prstGeom>
        </p:spPr>
      </p:pic>
      <p:pic>
        <p:nvPicPr>
          <p:cNvPr id="4" name="图片 3">
            <a:extLst>
              <a:ext uri="{FF2B5EF4-FFF2-40B4-BE49-F238E27FC236}">
                <a16:creationId xmlns:a16="http://schemas.microsoft.com/office/drawing/2014/main" id="{5F39D75B-3FDA-4C3E-BDC3-6E1C999A6BE3}"/>
              </a:ext>
            </a:extLst>
          </p:cNvPr>
          <p:cNvPicPr>
            <a:picLocks noChangeAspect="1"/>
          </p:cNvPicPr>
          <p:nvPr/>
        </p:nvPicPr>
        <p:blipFill>
          <a:blip r:embed="rId3"/>
          <a:stretch>
            <a:fillRect/>
          </a:stretch>
        </p:blipFill>
        <p:spPr>
          <a:xfrm>
            <a:off x="1127448" y="3184040"/>
            <a:ext cx="5688632" cy="2978819"/>
          </a:xfrm>
          <a:prstGeom prst="rect">
            <a:avLst/>
          </a:prstGeom>
          <a:ln>
            <a:solidFill>
              <a:schemeClr val="tx1"/>
            </a:solidFill>
          </a:ln>
        </p:spPr>
      </p:pic>
      <p:sp>
        <p:nvSpPr>
          <p:cNvPr id="5" name="矩形 4">
            <a:extLst>
              <a:ext uri="{FF2B5EF4-FFF2-40B4-BE49-F238E27FC236}">
                <a16:creationId xmlns:a16="http://schemas.microsoft.com/office/drawing/2014/main" id="{496A9CE7-0B4D-4539-8312-505BCF38C374}"/>
              </a:ext>
            </a:extLst>
          </p:cNvPr>
          <p:cNvSpPr/>
          <p:nvPr/>
        </p:nvSpPr>
        <p:spPr>
          <a:xfrm>
            <a:off x="259227" y="6292075"/>
            <a:ext cx="6408712" cy="55399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sz="1000" dirty="0"/>
              <a:t>Cao J, </a:t>
            </a:r>
            <a:r>
              <a:rPr lang="en-US" altLang="zh-CN" sz="1000" dirty="0" err="1"/>
              <a:t>O'Day</a:t>
            </a:r>
            <a:r>
              <a:rPr lang="en-US" altLang="zh-CN" sz="1000" dirty="0"/>
              <a:t> DR, </a:t>
            </a:r>
            <a:r>
              <a:rPr lang="en-US" altLang="zh-CN" sz="1000" dirty="0" err="1"/>
              <a:t>Pliner</a:t>
            </a:r>
            <a:r>
              <a:rPr lang="en-US" altLang="zh-CN" sz="1000" dirty="0"/>
              <a:t> HA, Kingsley PD, Deng M, </a:t>
            </a:r>
            <a:r>
              <a:rPr lang="en-US" altLang="zh-CN" sz="1000" dirty="0" err="1"/>
              <a:t>Daza</a:t>
            </a:r>
            <a:r>
              <a:rPr lang="en-US" altLang="zh-CN" sz="1000" dirty="0"/>
              <a:t> RM, Zager MA, </a:t>
            </a:r>
            <a:r>
              <a:rPr lang="en-US" altLang="zh-CN" sz="1000" dirty="0" err="1"/>
              <a:t>Aldinger</a:t>
            </a:r>
            <a:r>
              <a:rPr lang="en-US" altLang="zh-CN" sz="1000" dirty="0"/>
              <a:t> KA, </a:t>
            </a:r>
            <a:r>
              <a:rPr lang="en-US" altLang="zh-CN" sz="1000" dirty="0" err="1"/>
              <a:t>Blecher-Gonen</a:t>
            </a:r>
            <a:r>
              <a:rPr lang="en-US" altLang="zh-CN" sz="1000" dirty="0"/>
              <a:t> R, Zhang F, </a:t>
            </a:r>
            <a:r>
              <a:rPr lang="en-US" altLang="zh-CN" sz="1000" dirty="0" err="1"/>
              <a:t>Spielmann</a:t>
            </a:r>
            <a:r>
              <a:rPr lang="en-US" altLang="zh-CN" sz="1000" dirty="0"/>
              <a:t> M, </a:t>
            </a:r>
            <a:r>
              <a:rPr lang="en-US" altLang="zh-CN" sz="1000" dirty="0" err="1"/>
              <a:t>Palis</a:t>
            </a:r>
            <a:r>
              <a:rPr lang="en-US" altLang="zh-CN" sz="1000" dirty="0"/>
              <a:t> J, Doherty D, </a:t>
            </a:r>
            <a:r>
              <a:rPr lang="en-US" altLang="zh-CN" sz="1000" dirty="0" err="1"/>
              <a:t>Steemers</a:t>
            </a:r>
            <a:r>
              <a:rPr lang="en-US" altLang="zh-CN" sz="1000" dirty="0"/>
              <a:t> FJ, Glass IA, </a:t>
            </a:r>
            <a:r>
              <a:rPr lang="en-US" altLang="zh-CN" sz="1000" dirty="0" err="1"/>
              <a:t>Trapnell</a:t>
            </a:r>
            <a:r>
              <a:rPr lang="en-US" altLang="zh-CN" sz="1000" dirty="0"/>
              <a:t> C, </a:t>
            </a:r>
            <a:r>
              <a:rPr lang="en-US" altLang="zh-CN" sz="1000" dirty="0" err="1"/>
              <a:t>Shendure</a:t>
            </a:r>
            <a:r>
              <a:rPr lang="en-US" altLang="zh-CN" sz="1000" dirty="0"/>
              <a:t> J. A human cell atlas of fetal gene expression. Science. 2020 Nov 13;370(6518):eaba7721. </a:t>
            </a:r>
            <a:r>
              <a:rPr lang="en-US" altLang="zh-CN" sz="1000" dirty="0" err="1"/>
              <a:t>doi</a:t>
            </a:r>
            <a:r>
              <a:rPr lang="en-US" altLang="zh-CN" sz="1000" dirty="0"/>
              <a:t>: 10.1126/science.aba7721. PMID: 33184181.</a:t>
            </a:r>
            <a:endParaRPr lang="zh-CN" altLang="en-US" sz="600" dirty="0"/>
          </a:p>
        </p:txBody>
      </p:sp>
      <p:sp>
        <p:nvSpPr>
          <p:cNvPr id="6" name="矩形 5">
            <a:extLst>
              <a:ext uri="{FF2B5EF4-FFF2-40B4-BE49-F238E27FC236}">
                <a16:creationId xmlns:a16="http://schemas.microsoft.com/office/drawing/2014/main" id="{1F1E5BA6-20D6-447E-9FC2-3ED66D39A4B3}"/>
              </a:ext>
            </a:extLst>
          </p:cNvPr>
          <p:cNvSpPr/>
          <p:nvPr/>
        </p:nvSpPr>
        <p:spPr>
          <a:xfrm>
            <a:off x="4871864" y="1300498"/>
            <a:ext cx="280831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latin typeface="Arial" panose="020B0604020202020204" pitchFamily="34" charset="0"/>
                <a:ea typeface="黑体" panose="02010609060101010101" pitchFamily="49" charset="-122"/>
                <a:cs typeface="Arial" panose="020B0604020202020204" pitchFamily="34" charset="0"/>
              </a:rPr>
              <a:t>121</a:t>
            </a:r>
            <a:r>
              <a:rPr lang="zh-CN" altLang="en-US" dirty="0">
                <a:latin typeface="Arial" panose="020B0604020202020204" pitchFamily="34" charset="0"/>
                <a:ea typeface="黑体" panose="02010609060101010101" pitchFamily="49" charset="-122"/>
                <a:cs typeface="Arial" panose="020B0604020202020204" pitchFamily="34" charset="0"/>
              </a:rPr>
              <a:t>人类胚胎样本</a:t>
            </a:r>
            <a:endParaRPr lang="en-US" altLang="zh-CN"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器官：</a:t>
            </a:r>
            <a:r>
              <a:rPr lang="en-US" altLang="zh-CN" dirty="0">
                <a:latin typeface="Arial" panose="020B0604020202020204" pitchFamily="34" charset="0"/>
                <a:ea typeface="黑体" panose="02010609060101010101" pitchFamily="49" charset="-122"/>
                <a:cs typeface="Arial" panose="020B0604020202020204" pitchFamily="34" charset="0"/>
              </a:rPr>
              <a:t>15</a:t>
            </a:r>
            <a:r>
              <a:rPr lang="zh-CN" altLang="en-US" dirty="0">
                <a:latin typeface="Arial" panose="020B0604020202020204" pitchFamily="34" charset="0"/>
                <a:ea typeface="黑体" panose="02010609060101010101" pitchFamily="49" charset="-122"/>
                <a:cs typeface="Arial" panose="020B0604020202020204" pitchFamily="34" charset="0"/>
              </a:rPr>
              <a:t>个</a:t>
            </a:r>
            <a:endParaRPr lang="en-US" altLang="zh-CN"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年龄：</a:t>
            </a:r>
            <a:r>
              <a:rPr lang="en-US" altLang="zh-CN" dirty="0">
                <a:latin typeface="Arial" panose="020B0604020202020204" pitchFamily="34" charset="0"/>
                <a:ea typeface="黑体" panose="02010609060101010101" pitchFamily="49" charset="-122"/>
                <a:cs typeface="Arial" panose="020B0604020202020204" pitchFamily="34" charset="0"/>
              </a:rPr>
              <a:t>72-129</a:t>
            </a:r>
            <a:r>
              <a:rPr lang="zh-CN" altLang="en-US" dirty="0">
                <a:latin typeface="Arial" panose="020B0604020202020204" pitchFamily="34" charset="0"/>
                <a:ea typeface="黑体" panose="02010609060101010101" pitchFamily="49" charset="-122"/>
                <a:cs typeface="Arial" panose="020B0604020202020204" pitchFamily="34" charset="0"/>
              </a:rPr>
              <a:t>天 受孕龄</a:t>
            </a:r>
            <a:endParaRPr lang="en-US" altLang="zh-CN"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细胞总数：</a:t>
            </a:r>
            <a:r>
              <a:rPr lang="en-US" altLang="zh-CN" dirty="0">
                <a:latin typeface="Arial" panose="020B0604020202020204" pitchFamily="34" charset="0"/>
                <a:ea typeface="黑体" panose="02010609060101010101" pitchFamily="49" charset="-122"/>
                <a:cs typeface="Arial" panose="020B0604020202020204" pitchFamily="34" charset="0"/>
              </a:rPr>
              <a:t>4,062,980</a:t>
            </a:r>
          </a:p>
          <a:p>
            <a:r>
              <a:rPr lang="zh-CN" altLang="en-US" dirty="0">
                <a:latin typeface="Arial" panose="020B0604020202020204" pitchFamily="34" charset="0"/>
                <a:ea typeface="黑体" panose="02010609060101010101" pitchFamily="49" charset="-122"/>
                <a:cs typeface="Arial" panose="020B0604020202020204" pitchFamily="34" charset="0"/>
              </a:rPr>
              <a:t>细胞类型：</a:t>
            </a:r>
            <a:r>
              <a:rPr lang="en-US" altLang="zh-CN" dirty="0">
                <a:latin typeface="Arial" panose="020B0604020202020204" pitchFamily="34" charset="0"/>
                <a:ea typeface="黑体" panose="02010609060101010101" pitchFamily="49" charset="-122"/>
                <a:cs typeface="Arial" panose="020B0604020202020204" pitchFamily="34" charset="0"/>
              </a:rPr>
              <a:t>657</a:t>
            </a:r>
            <a:r>
              <a:rPr lang="zh-CN" altLang="en-US" dirty="0">
                <a:latin typeface="Arial" panose="020B0604020202020204" pitchFamily="34" charset="0"/>
                <a:ea typeface="黑体" panose="02010609060101010101" pitchFamily="49" charset="-122"/>
                <a:cs typeface="Arial" panose="020B0604020202020204" pitchFamily="34" charset="0"/>
              </a:rPr>
              <a:t>个</a:t>
            </a:r>
            <a:endParaRPr lang="en-US" altLang="zh-CN"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研究发育过程</a:t>
            </a:r>
          </a:p>
        </p:txBody>
      </p:sp>
      <p:pic>
        <p:nvPicPr>
          <p:cNvPr id="7" name="图片 6">
            <a:extLst>
              <a:ext uri="{FF2B5EF4-FFF2-40B4-BE49-F238E27FC236}">
                <a16:creationId xmlns:a16="http://schemas.microsoft.com/office/drawing/2014/main" id="{66B1ADDB-EFC6-4D6B-B402-7D4960CDE474}"/>
              </a:ext>
            </a:extLst>
          </p:cNvPr>
          <p:cNvPicPr>
            <a:picLocks noChangeAspect="1"/>
          </p:cNvPicPr>
          <p:nvPr/>
        </p:nvPicPr>
        <p:blipFill>
          <a:blip r:embed="rId4"/>
          <a:stretch>
            <a:fillRect/>
          </a:stretch>
        </p:blipFill>
        <p:spPr>
          <a:xfrm>
            <a:off x="7752184" y="2388619"/>
            <a:ext cx="4032448" cy="4330883"/>
          </a:xfrm>
          <a:prstGeom prst="rect">
            <a:avLst/>
          </a:prstGeom>
          <a:ln>
            <a:solidFill>
              <a:schemeClr val="tx1"/>
            </a:solidFill>
          </a:ln>
        </p:spPr>
      </p:pic>
    </p:spTree>
    <p:extLst>
      <p:ext uri="{BB962C8B-B14F-4D97-AF65-F5344CB8AC3E}">
        <p14:creationId xmlns:p14="http://schemas.microsoft.com/office/powerpoint/2010/main" val="2773061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A4F074-B2E6-44B0-A5C9-DD60B335F386}"/>
              </a:ext>
            </a:extLst>
          </p:cNvPr>
          <p:cNvSpPr>
            <a:spLocks noGrp="1"/>
          </p:cNvSpPr>
          <p:nvPr>
            <p:ph type="sldNum" sz="quarter" idx="12"/>
          </p:nvPr>
        </p:nvSpPr>
        <p:spPr/>
        <p:txBody>
          <a:bodyPr/>
          <a:lstStyle/>
          <a:p>
            <a:fld id="{DF849393-7876-44FF-8BC7-6C3A91957E85}" type="slidenum">
              <a:rPr lang="zh-CN" altLang="en-US" smtClean="0"/>
              <a:t>59</a:t>
            </a:fld>
            <a:endParaRPr lang="zh-CN" altLang="en-US"/>
          </a:p>
        </p:txBody>
      </p:sp>
      <p:pic>
        <p:nvPicPr>
          <p:cNvPr id="3" name="图片 2">
            <a:extLst>
              <a:ext uri="{FF2B5EF4-FFF2-40B4-BE49-F238E27FC236}">
                <a16:creationId xmlns:a16="http://schemas.microsoft.com/office/drawing/2014/main" id="{9B659AE4-E328-4CCE-85A8-E3715F48DC2B}"/>
              </a:ext>
            </a:extLst>
          </p:cNvPr>
          <p:cNvPicPr>
            <a:picLocks noChangeAspect="1"/>
          </p:cNvPicPr>
          <p:nvPr/>
        </p:nvPicPr>
        <p:blipFill>
          <a:blip r:embed="rId2"/>
          <a:stretch>
            <a:fillRect/>
          </a:stretch>
        </p:blipFill>
        <p:spPr>
          <a:xfrm>
            <a:off x="768552" y="1199971"/>
            <a:ext cx="10654895" cy="4966318"/>
          </a:xfrm>
          <a:prstGeom prst="rect">
            <a:avLst/>
          </a:prstGeom>
        </p:spPr>
      </p:pic>
      <p:sp>
        <p:nvSpPr>
          <p:cNvPr id="4" name="标题 1">
            <a:extLst>
              <a:ext uri="{FF2B5EF4-FFF2-40B4-BE49-F238E27FC236}">
                <a16:creationId xmlns:a16="http://schemas.microsoft.com/office/drawing/2014/main" id="{A437425F-71C6-4FDB-860D-0EE4F9DFAB1F}"/>
              </a:ext>
            </a:extLst>
          </p:cNvPr>
          <p:cNvSpPr txBox="1">
            <a:spLocks/>
          </p:cNvSpPr>
          <p:nvPr/>
        </p:nvSpPr>
        <p:spPr>
          <a:xfrm>
            <a:off x="311150" y="115888"/>
            <a:ext cx="11880850"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单细胞测序多组学知识库</a:t>
            </a:r>
          </a:p>
        </p:txBody>
      </p:sp>
      <p:sp>
        <p:nvSpPr>
          <p:cNvPr id="5" name="矩形 4">
            <a:extLst>
              <a:ext uri="{FF2B5EF4-FFF2-40B4-BE49-F238E27FC236}">
                <a16:creationId xmlns:a16="http://schemas.microsoft.com/office/drawing/2014/main" id="{74681F62-8653-4E6E-A56F-8923BFE114D6}"/>
              </a:ext>
            </a:extLst>
          </p:cNvPr>
          <p:cNvSpPr/>
          <p:nvPr/>
        </p:nvSpPr>
        <p:spPr>
          <a:xfrm>
            <a:off x="4448699" y="6308079"/>
            <a:ext cx="6519775" cy="461665"/>
          </a:xfrm>
          <a:prstGeom prst="rect">
            <a:avLst/>
          </a:prstGeom>
        </p:spPr>
        <p:txBody>
          <a:bodyPr wrap="square">
            <a:spAutoFit/>
          </a:bodyPr>
          <a:lstStyle/>
          <a:p>
            <a:r>
              <a:rPr lang="en-US" altLang="zh-CN" sz="1200" dirty="0" err="1">
                <a:solidFill>
                  <a:srgbClr val="222222"/>
                </a:solidFill>
                <a:latin typeface="-apple-system"/>
              </a:rPr>
              <a:t>Baysoy</a:t>
            </a:r>
            <a:r>
              <a:rPr lang="en-US" altLang="zh-CN" sz="1200" dirty="0">
                <a:solidFill>
                  <a:srgbClr val="222222"/>
                </a:solidFill>
                <a:latin typeface="-apple-system"/>
              </a:rPr>
              <a:t>, A., Bai, Z., </a:t>
            </a:r>
            <a:r>
              <a:rPr lang="en-US" altLang="zh-CN" sz="1200" dirty="0" err="1">
                <a:solidFill>
                  <a:srgbClr val="222222"/>
                </a:solidFill>
                <a:latin typeface="-apple-system"/>
              </a:rPr>
              <a:t>Satija</a:t>
            </a:r>
            <a:r>
              <a:rPr lang="en-US" altLang="zh-CN" sz="1200" dirty="0">
                <a:solidFill>
                  <a:srgbClr val="222222"/>
                </a:solidFill>
                <a:latin typeface="-apple-system"/>
              </a:rPr>
              <a:t>, R. </a:t>
            </a:r>
            <a:r>
              <a:rPr lang="en-US" altLang="zh-CN" sz="1200" i="1" dirty="0">
                <a:solidFill>
                  <a:srgbClr val="222222"/>
                </a:solidFill>
                <a:latin typeface="-apple-system"/>
              </a:rPr>
              <a:t>et al.</a:t>
            </a:r>
            <a:r>
              <a:rPr lang="en-US" altLang="zh-CN" sz="1200" dirty="0">
                <a:solidFill>
                  <a:srgbClr val="222222"/>
                </a:solidFill>
                <a:latin typeface="-apple-system"/>
              </a:rPr>
              <a:t> The technological landscape and applications of single-cell multi-omics. </a:t>
            </a:r>
            <a:r>
              <a:rPr lang="en-US" altLang="zh-CN" sz="1200" i="1" dirty="0">
                <a:solidFill>
                  <a:srgbClr val="222222"/>
                </a:solidFill>
                <a:latin typeface="-apple-system"/>
              </a:rPr>
              <a:t>Nat Rev Mol Cell Biol</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695–713 (2023). https://doi.org/10.1038/s41580-023-00615-w</a:t>
            </a:r>
            <a:endParaRPr lang="zh-CN" altLang="en-US" sz="1200" dirty="0"/>
          </a:p>
        </p:txBody>
      </p:sp>
    </p:spTree>
    <p:extLst>
      <p:ext uri="{BB962C8B-B14F-4D97-AF65-F5344CB8AC3E}">
        <p14:creationId xmlns:p14="http://schemas.microsoft.com/office/powerpoint/2010/main" val="2461949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2E549-943F-43D9-A527-C68D6DC9C8CF}"/>
              </a:ext>
            </a:extLst>
          </p:cNvPr>
          <p:cNvSpPr>
            <a:spLocks noGrp="1"/>
          </p:cNvSpPr>
          <p:nvPr>
            <p:ph type="title"/>
          </p:nvPr>
        </p:nvSpPr>
        <p:spPr>
          <a:xfrm>
            <a:off x="374744" y="92343"/>
            <a:ext cx="3809456" cy="790795"/>
          </a:xfrm>
        </p:spPr>
        <p:txBody>
          <a:bodyPr/>
          <a:lstStyle/>
          <a:p>
            <a:r>
              <a:rPr lang="en-US" altLang="zh-CN" dirty="0"/>
              <a:t>EM in MEME</a:t>
            </a:r>
            <a:endParaRPr lang="zh-CN" altLang="en-US" dirty="0"/>
          </a:p>
        </p:txBody>
      </p:sp>
      <p:sp>
        <p:nvSpPr>
          <p:cNvPr id="4" name="灯片编号占位符 3">
            <a:extLst>
              <a:ext uri="{FF2B5EF4-FFF2-40B4-BE49-F238E27FC236}">
                <a16:creationId xmlns:a16="http://schemas.microsoft.com/office/drawing/2014/main" id="{4A32A292-C367-486E-A025-1E73EEF72475}"/>
              </a:ext>
            </a:extLst>
          </p:cNvPr>
          <p:cNvSpPr>
            <a:spLocks noGrp="1"/>
          </p:cNvSpPr>
          <p:nvPr>
            <p:ph type="sldNum" sz="quarter" idx="12"/>
          </p:nvPr>
        </p:nvSpPr>
        <p:spPr/>
        <p:txBody>
          <a:bodyPr/>
          <a:lstStyle/>
          <a:p>
            <a:fld id="{DF849393-7876-44FF-8BC7-6C3A91957E85}" type="slidenum">
              <a:rPr lang="zh-CN" altLang="en-US" smtClean="0"/>
              <a:t>6</a:t>
            </a:fld>
            <a:endParaRPr lang="zh-CN" altLang="en-US"/>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093C7D6E-5DFA-4A81-A1AF-431BF4B184B9}"/>
                  </a:ext>
                </a:extLst>
              </p:cNvPr>
              <p:cNvSpPr/>
              <p:nvPr/>
            </p:nvSpPr>
            <p:spPr>
              <a:xfrm>
                <a:off x="374744" y="977286"/>
                <a:ext cx="4053307" cy="573426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Dataset</a:t>
                </a:r>
                <a:r>
                  <a:rPr lang="en-US" altLang="zh-CN" sz="1400" i="1" dirty="0">
                    <a:latin typeface="微软雅黑" panose="020B0503020204020204" pitchFamily="34" charset="-122"/>
                    <a:ea typeface="微软雅黑" panose="020B0503020204020204" pitchFamily="34" charset="-122"/>
                  </a:rPr>
                  <a:t>: X={X</a:t>
                </a:r>
                <a:r>
                  <a:rPr lang="en-US" altLang="zh-CN" sz="1050" i="1" dirty="0">
                    <a:latin typeface="微软雅黑" panose="020B0503020204020204" pitchFamily="34" charset="-122"/>
                    <a:ea typeface="微软雅黑" panose="020B0503020204020204" pitchFamily="34" charset="-122"/>
                  </a:rPr>
                  <a:t>1</a:t>
                </a:r>
                <a:r>
                  <a:rPr lang="en-US" altLang="zh-CN" sz="1400" i="1" dirty="0">
                    <a:latin typeface="微软雅黑" panose="020B0503020204020204" pitchFamily="34" charset="-122"/>
                    <a:ea typeface="微软雅黑" panose="020B0503020204020204" pitchFamily="34" charset="-122"/>
                  </a:rPr>
                  <a:t>, … </a:t>
                </a:r>
                <a:r>
                  <a:rPr lang="en-US" altLang="zh-CN" sz="1400" i="1" dirty="0" err="1">
                    <a:latin typeface="微软雅黑" panose="020B0503020204020204" pitchFamily="34" charset="-122"/>
                    <a:ea typeface="微软雅黑" panose="020B0503020204020204" pitchFamily="34" charset="-122"/>
                  </a:rPr>
                  <a:t>X</a:t>
                </a:r>
                <a:r>
                  <a:rPr lang="en-US" altLang="zh-CN" sz="1050" i="1" dirty="0" err="1">
                    <a:latin typeface="微软雅黑" panose="020B0503020204020204" pitchFamily="34" charset="-122"/>
                    <a:ea typeface="微软雅黑" panose="020B0503020204020204" pitchFamily="34" charset="-122"/>
                  </a:rPr>
                  <a:t>n</a:t>
                </a:r>
                <a:r>
                  <a:rPr lang="en-US" altLang="zh-CN" sz="1400" i="1" dirty="0">
                    <a:latin typeface="微软雅黑" panose="020B0503020204020204" pitchFamily="34" charset="-122"/>
                    <a:ea typeface="微软雅黑" panose="020B0503020204020204" pitchFamily="34" charset="-122"/>
                  </a:rPr>
                  <a:t>}</a:t>
                </a:r>
              </a:p>
              <a:p>
                <a:pPr>
                  <a:lnSpc>
                    <a:spcPct val="150000"/>
                  </a:lnSpc>
                </a:pPr>
                <a:r>
                  <a:rPr lang="en-US" altLang="zh-CN" sz="1400" dirty="0">
                    <a:latin typeface="微软雅黑" panose="020B0503020204020204" pitchFamily="34" charset="-122"/>
                    <a:ea typeface="微软雅黑" panose="020B0503020204020204" pitchFamily="34" charset="-122"/>
                  </a:rPr>
                  <a:t>Latent variable: </a:t>
                </a:r>
                <a:r>
                  <a:rPr lang="en-US" altLang="zh-CN" sz="1400" i="1" dirty="0">
                    <a:latin typeface="微软雅黑" panose="020B0503020204020204" pitchFamily="34" charset="-122"/>
                    <a:ea typeface="微软雅黑" panose="020B0503020204020204" pitchFamily="34" charset="-122"/>
                  </a:rPr>
                  <a:t>Z = {Z</a:t>
                </a:r>
                <a:r>
                  <a:rPr lang="en-US" altLang="zh-CN" sz="1050" i="1" dirty="0">
                    <a:latin typeface="微软雅黑" panose="020B0503020204020204" pitchFamily="34" charset="-122"/>
                    <a:ea typeface="微软雅黑" panose="020B0503020204020204" pitchFamily="34" charset="-122"/>
                  </a:rPr>
                  <a:t>1</a:t>
                </a:r>
                <a:r>
                  <a:rPr lang="en-US" altLang="zh-CN" sz="1400" i="1" dirty="0">
                    <a:latin typeface="微软雅黑" panose="020B0503020204020204" pitchFamily="34" charset="-122"/>
                    <a:ea typeface="微软雅黑" panose="020B0503020204020204" pitchFamily="34" charset="-122"/>
                  </a:rPr>
                  <a:t>, … Z</a:t>
                </a:r>
                <a:r>
                  <a:rPr lang="en-US" altLang="zh-CN" sz="1050" i="1" dirty="0">
                    <a:latin typeface="微软雅黑" panose="020B0503020204020204" pitchFamily="34" charset="-122"/>
                    <a:ea typeface="微软雅黑" panose="020B0503020204020204" pitchFamily="34" charset="-122"/>
                  </a:rPr>
                  <a:t>n</a:t>
                </a:r>
                <a:r>
                  <a:rPr lang="en-US" altLang="zh-CN" sz="1400" i="1" dirty="0">
                    <a:latin typeface="微软雅黑" panose="020B0503020204020204" pitchFamily="34" charset="-122"/>
                    <a:ea typeface="微软雅黑" panose="020B0503020204020204" pitchFamily="34" charset="-122"/>
                  </a:rPr>
                  <a:t>}</a:t>
                </a:r>
              </a:p>
              <a:p>
                <a:pPr>
                  <a:lnSpc>
                    <a:spcPct val="150000"/>
                  </a:lnSpc>
                </a:pPr>
                <a:r>
                  <a:rPr lang="en-US" altLang="zh-CN" sz="1400" i="1" dirty="0">
                    <a:latin typeface="微软雅黑" panose="020B0503020204020204" pitchFamily="34" charset="-122"/>
                    <a:ea typeface="微软雅黑" panose="020B0503020204020204" pitchFamily="34" charset="-122"/>
                  </a:rPr>
                  <a:t>Z</a:t>
                </a:r>
                <a:r>
                  <a:rPr lang="en-US" altLang="zh-CN" sz="900" i="1" dirty="0">
                    <a:latin typeface="微软雅黑" panose="020B0503020204020204" pitchFamily="34" charset="-122"/>
                    <a:ea typeface="微软雅黑" panose="020B0503020204020204" pitchFamily="34" charset="-122"/>
                  </a:rPr>
                  <a:t>i</a:t>
                </a:r>
                <a:r>
                  <a:rPr lang="en-US" altLang="zh-CN" sz="1400" i="1" dirty="0">
                    <a:latin typeface="微软雅黑" panose="020B0503020204020204" pitchFamily="34" charset="-122"/>
                    <a:ea typeface="微软雅黑" panose="020B0503020204020204" pitchFamily="34" charset="-122"/>
                  </a:rPr>
                  <a:t>={Z</a:t>
                </a:r>
                <a:r>
                  <a:rPr lang="en-US" altLang="zh-CN" sz="900" i="1" dirty="0">
                    <a:latin typeface="微软雅黑" panose="020B0503020204020204" pitchFamily="34" charset="-122"/>
                    <a:ea typeface="微软雅黑" panose="020B0503020204020204" pitchFamily="34" charset="-122"/>
                  </a:rPr>
                  <a:t>i1</a:t>
                </a:r>
                <a:r>
                  <a:rPr lang="en-US" altLang="zh-CN" sz="1400" i="1" dirty="0">
                    <a:latin typeface="微软雅黑" panose="020B0503020204020204" pitchFamily="34" charset="-122"/>
                    <a:ea typeface="微软雅黑" panose="020B0503020204020204" pitchFamily="34" charset="-122"/>
                  </a:rPr>
                  <a:t>, Z</a:t>
                </a:r>
                <a:r>
                  <a:rPr lang="en-US" altLang="zh-CN" sz="900" i="1" dirty="0">
                    <a:latin typeface="微软雅黑" panose="020B0503020204020204" pitchFamily="34" charset="-122"/>
                    <a:ea typeface="微软雅黑" panose="020B0503020204020204" pitchFamily="34" charset="-122"/>
                  </a:rPr>
                  <a:t>i2</a:t>
                </a:r>
                <a:r>
                  <a:rPr lang="en-US" altLang="zh-CN" sz="1400" i="1"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Z</a:t>
                </a:r>
                <a:r>
                  <a:rPr lang="en-US" altLang="zh-CN" sz="1000" dirty="0">
                    <a:latin typeface="微软雅黑" panose="020B0503020204020204" pitchFamily="34" charset="-122"/>
                    <a:ea typeface="微软雅黑" panose="020B0503020204020204" pitchFamily="34" charset="-122"/>
                    <a:sym typeface="Wingdings" panose="05000000000000000000" pitchFamily="2" charset="2"/>
                  </a:rPr>
                  <a:t>ij</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取值</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{0,1} </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样本是否属于某个</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group</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模型参数 </a:t>
                </a:r>
                <a:r>
                  <a:rPr lang="en-US" altLang="zh-CN" sz="1400" dirty="0">
                    <a:latin typeface="微软雅黑" panose="020B0503020204020204" pitchFamily="34" charset="-122"/>
                    <a:ea typeface="微软雅黑" panose="020B0503020204020204" pitchFamily="34" charset="-122"/>
                  </a:rPr>
                  <a:t>θ</a:t>
                </a:r>
                <a:r>
                  <a:rPr lang="zh-CN" altLang="en-US" sz="1400" dirty="0">
                    <a:latin typeface="微软雅黑" panose="020B0503020204020204" pitchFamily="34" charset="-122"/>
                    <a:ea typeface="微软雅黑" panose="020B0503020204020204" pitchFamily="34" charset="-122"/>
                  </a:rPr>
                  <a:t>和</a:t>
                </a:r>
                <a:r>
                  <a:rPr lang="el-GR" altLang="zh-CN" sz="1400" i="1" dirty="0">
                    <a:latin typeface="微软雅黑" panose="020B0503020204020204" pitchFamily="34" charset="-122"/>
                    <a:ea typeface="微软雅黑" panose="020B0503020204020204" pitchFamily="34" charset="-122"/>
                  </a:rPr>
                  <a:t>λ </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l-GR" altLang="zh-CN" sz="1400" i="1" dirty="0">
                    <a:latin typeface="微软雅黑" panose="020B0503020204020204" pitchFamily="34" charset="-122"/>
                    <a:ea typeface="微软雅黑" panose="020B0503020204020204" pitchFamily="34" charset="-122"/>
                  </a:rPr>
                  <a:t>λ</a:t>
                </a:r>
                <a:r>
                  <a:rPr lang="en-US" altLang="zh-CN" sz="1000" i="1" dirty="0">
                    <a:latin typeface="微软雅黑" panose="020B0503020204020204" pitchFamily="34" charset="-122"/>
                    <a:ea typeface="微软雅黑" panose="020B0503020204020204" pitchFamily="34" charset="-122"/>
                  </a:rPr>
                  <a:t>1</a:t>
                </a:r>
                <a:r>
                  <a:rPr lang="en-US" altLang="zh-CN" sz="1400" i="1" dirty="0">
                    <a:latin typeface="微软雅黑" panose="020B0503020204020204" pitchFamily="34" charset="-122"/>
                    <a:ea typeface="微软雅黑" panose="020B0503020204020204" pitchFamily="34" charset="-122"/>
                  </a:rPr>
                  <a:t>:  motif probability</a:t>
                </a:r>
              </a:p>
              <a:p>
                <a:pPr>
                  <a:lnSpc>
                    <a:spcPct val="150000"/>
                  </a:lnSpc>
                </a:pPr>
                <a:r>
                  <a:rPr lang="en-US" altLang="zh-CN" sz="1400" i="1" dirty="0">
                    <a:latin typeface="微软雅黑" panose="020B0503020204020204" pitchFamily="34" charset="-122"/>
                    <a:ea typeface="微软雅黑" panose="020B0503020204020204" pitchFamily="34" charset="-122"/>
                  </a:rPr>
                  <a:t>θ</a:t>
                </a:r>
                <a:r>
                  <a:rPr lang="en-US" altLang="zh-CN" sz="1050" i="1" dirty="0">
                    <a:latin typeface="微软雅黑" panose="020B0503020204020204" pitchFamily="34" charset="-122"/>
                    <a:ea typeface="微软雅黑" panose="020B0503020204020204" pitchFamily="34" charset="-122"/>
                  </a:rPr>
                  <a:t>1</a:t>
                </a:r>
                <a:r>
                  <a:rPr lang="en-US" altLang="zh-CN" sz="1400" i="1" dirty="0">
                    <a:latin typeface="微软雅黑" panose="020B0503020204020204" pitchFamily="34" charset="-122"/>
                    <a:ea typeface="微软雅黑" panose="020B0503020204020204" pitchFamily="34" charset="-122"/>
                  </a:rPr>
                  <a:t>:   letter frequency in the motif (f</a:t>
                </a:r>
                <a:r>
                  <a:rPr lang="en-US" altLang="zh-CN" sz="1050" i="1" dirty="0">
                    <a:latin typeface="微软雅黑" panose="020B0503020204020204" pitchFamily="34" charset="-122"/>
                    <a:ea typeface="微软雅黑" panose="020B0503020204020204" pitchFamily="34" charset="-122"/>
                  </a:rPr>
                  <a:t>1</a:t>
                </a:r>
                <a:r>
                  <a:rPr lang="en-US" altLang="zh-CN" sz="1400" i="1" dirty="0">
                    <a:latin typeface="微软雅黑" panose="020B0503020204020204" pitchFamily="34" charset="-122"/>
                    <a:ea typeface="微软雅黑" panose="020B0503020204020204" pitchFamily="34" charset="-122"/>
                  </a:rPr>
                  <a:t>, f</a:t>
                </a:r>
                <a:r>
                  <a:rPr lang="en-US" altLang="zh-CN" sz="1050" i="1" dirty="0">
                    <a:latin typeface="微软雅黑" panose="020B0503020204020204" pitchFamily="34" charset="-122"/>
                    <a:ea typeface="微软雅黑" panose="020B0503020204020204" pitchFamily="34" charset="-122"/>
                  </a:rPr>
                  <a:t>2</a:t>
                </a:r>
                <a:r>
                  <a:rPr lang="en-US" altLang="zh-CN" sz="1400" i="1" dirty="0">
                    <a:latin typeface="微软雅黑" panose="020B0503020204020204" pitchFamily="34" charset="-122"/>
                    <a:ea typeface="微软雅黑" panose="020B0503020204020204" pitchFamily="34" charset="-122"/>
                  </a:rPr>
                  <a:t>, …</a:t>
                </a:r>
                <a:r>
                  <a:rPr lang="en-US" altLang="zh-CN" sz="1400" i="1" dirty="0" err="1">
                    <a:latin typeface="微软雅黑" panose="020B0503020204020204" pitchFamily="34" charset="-122"/>
                    <a:ea typeface="微软雅黑" panose="020B0503020204020204" pitchFamily="34" charset="-122"/>
                  </a:rPr>
                  <a:t>f</a:t>
                </a:r>
                <a:r>
                  <a:rPr lang="en-US" altLang="zh-CN" sz="1050" i="1" dirty="0" err="1">
                    <a:latin typeface="微软雅黑" panose="020B0503020204020204" pitchFamily="34" charset="-122"/>
                    <a:ea typeface="微软雅黑" panose="020B0503020204020204" pitchFamily="34" charset="-122"/>
                  </a:rPr>
                  <a:t>W</a:t>
                </a:r>
                <a:r>
                  <a:rPr lang="en-US" altLang="zh-CN" sz="1400" i="1" dirty="0">
                    <a:latin typeface="微软雅黑" panose="020B0503020204020204" pitchFamily="34" charset="-122"/>
                    <a:ea typeface="微软雅黑" panose="020B0503020204020204" pitchFamily="34" charset="-122"/>
                  </a:rPr>
                  <a:t>)</a:t>
                </a:r>
              </a:p>
              <a:p>
                <a:pPr>
                  <a:lnSpc>
                    <a:spcPct val="150000"/>
                  </a:lnSpc>
                </a:pPr>
                <a:r>
                  <a:rPr lang="el-GR" altLang="zh-CN" sz="1400" i="1" dirty="0">
                    <a:latin typeface="微软雅黑" panose="020B0503020204020204" pitchFamily="34" charset="-122"/>
                    <a:ea typeface="微软雅黑" panose="020B0503020204020204" pitchFamily="34" charset="-122"/>
                  </a:rPr>
                  <a:t>λ</a:t>
                </a:r>
                <a:r>
                  <a:rPr lang="en-US" altLang="zh-CN" sz="1050" i="1" dirty="0">
                    <a:latin typeface="微软雅黑" panose="020B0503020204020204" pitchFamily="34" charset="-122"/>
                    <a:ea typeface="微软雅黑" panose="020B0503020204020204" pitchFamily="34" charset="-122"/>
                  </a:rPr>
                  <a:t>2</a:t>
                </a:r>
                <a:r>
                  <a:rPr lang="en-US" altLang="zh-CN" sz="1400" i="1" dirty="0">
                    <a:latin typeface="微软雅黑" panose="020B0503020204020204" pitchFamily="34" charset="-122"/>
                    <a:ea typeface="微软雅黑" panose="020B0503020204020204" pitchFamily="34" charset="-122"/>
                  </a:rPr>
                  <a:t>:  background probability </a:t>
                </a:r>
                <a:r>
                  <a:rPr lang="en-US" altLang="zh-CN" sz="1400" i="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400" i="1" dirty="0">
                    <a:latin typeface="微软雅黑" panose="020B0503020204020204" pitchFamily="34" charset="-122"/>
                    <a:ea typeface="微软雅黑" panose="020B0503020204020204" pitchFamily="34" charset="-122"/>
                  </a:rPr>
                  <a:t> </a:t>
                </a:r>
                <a:r>
                  <a:rPr lang="el-GR" altLang="zh-CN" sz="1400" i="1" dirty="0">
                    <a:solidFill>
                      <a:srgbClr val="C00000"/>
                    </a:solidFill>
                    <a:latin typeface="微软雅黑" panose="020B0503020204020204" pitchFamily="34" charset="-122"/>
                    <a:ea typeface="微软雅黑" panose="020B0503020204020204" pitchFamily="34" charset="-122"/>
                  </a:rPr>
                  <a:t>λ</a:t>
                </a:r>
                <a:r>
                  <a:rPr lang="en-US" altLang="zh-CN" sz="1000" i="1" dirty="0">
                    <a:solidFill>
                      <a:srgbClr val="C00000"/>
                    </a:solidFill>
                    <a:latin typeface="微软雅黑" panose="020B0503020204020204" pitchFamily="34" charset="-122"/>
                    <a:ea typeface="微软雅黑" panose="020B0503020204020204" pitchFamily="34" charset="-122"/>
                  </a:rPr>
                  <a:t>1 + </a:t>
                </a:r>
                <a:r>
                  <a:rPr lang="el-GR" altLang="zh-CN" sz="1400" i="1" dirty="0">
                    <a:solidFill>
                      <a:srgbClr val="C00000"/>
                    </a:solidFill>
                    <a:latin typeface="微软雅黑" panose="020B0503020204020204" pitchFamily="34" charset="-122"/>
                    <a:ea typeface="微软雅黑" panose="020B0503020204020204" pitchFamily="34" charset="-122"/>
                  </a:rPr>
                  <a:t>λ</a:t>
                </a:r>
                <a:r>
                  <a:rPr lang="en-US" altLang="zh-CN" sz="1000" i="1" dirty="0">
                    <a:solidFill>
                      <a:srgbClr val="C00000"/>
                    </a:solidFill>
                    <a:latin typeface="微软雅黑" panose="020B0503020204020204" pitchFamily="34" charset="-122"/>
                    <a:ea typeface="微软雅黑" panose="020B0503020204020204" pitchFamily="34" charset="-122"/>
                  </a:rPr>
                  <a:t>2 </a:t>
                </a:r>
                <a:r>
                  <a:rPr lang="en-US" altLang="zh-CN" sz="1400" i="1" dirty="0">
                    <a:solidFill>
                      <a:srgbClr val="C00000"/>
                    </a:solidFill>
                    <a:latin typeface="微软雅黑" panose="020B0503020204020204" pitchFamily="34" charset="-122"/>
                    <a:ea typeface="微软雅黑" panose="020B0503020204020204" pitchFamily="34" charset="-122"/>
                  </a:rPr>
                  <a:t>= 1</a:t>
                </a:r>
                <a:r>
                  <a:rPr lang="en-US" altLang="zh-CN" sz="2400" i="1" dirty="0">
                    <a:solidFill>
                      <a:srgbClr val="C00000"/>
                    </a:solidFill>
                    <a:latin typeface="微软雅黑" panose="020B0503020204020204" pitchFamily="34" charset="-122"/>
                    <a:ea typeface="微软雅黑" panose="020B0503020204020204" pitchFamily="34" charset="-122"/>
                  </a:rPr>
                  <a:t> </a:t>
                </a:r>
              </a:p>
              <a:p>
                <a:pPr>
                  <a:lnSpc>
                    <a:spcPct val="150000"/>
                  </a:lnSpc>
                </a:pPr>
                <a:r>
                  <a:rPr lang="en-US" altLang="zh-CN" sz="1400" i="1" dirty="0">
                    <a:latin typeface="微软雅黑" panose="020B0503020204020204" pitchFamily="34" charset="-122"/>
                    <a:ea typeface="微软雅黑" panose="020B0503020204020204" pitchFamily="34" charset="-122"/>
                  </a:rPr>
                  <a:t>θ</a:t>
                </a:r>
                <a:r>
                  <a:rPr lang="en-US" altLang="zh-CN" sz="1050" i="1" dirty="0">
                    <a:latin typeface="微软雅黑" panose="020B0503020204020204" pitchFamily="34" charset="-122"/>
                    <a:ea typeface="微软雅黑" panose="020B0503020204020204" pitchFamily="34" charset="-122"/>
                  </a:rPr>
                  <a:t>2</a:t>
                </a:r>
                <a:r>
                  <a:rPr lang="en-US" altLang="zh-CN" sz="1400" i="1" dirty="0">
                    <a:latin typeface="微软雅黑" panose="020B0503020204020204" pitchFamily="34" charset="-122"/>
                    <a:ea typeface="微软雅黑" panose="020B0503020204020204" pitchFamily="34" charset="-122"/>
                  </a:rPr>
                  <a:t>:   letter frequency in the background f</a:t>
                </a:r>
                <a:r>
                  <a:rPr lang="en-US" altLang="zh-CN" sz="1050" i="1" dirty="0">
                    <a:latin typeface="微软雅黑" panose="020B0503020204020204" pitchFamily="34" charset="-122"/>
                    <a:ea typeface="微软雅黑" panose="020B0503020204020204" pitchFamily="34" charset="-122"/>
                  </a:rPr>
                  <a:t>0</a:t>
                </a:r>
                <a:endParaRPr lang="en-US" altLang="zh-CN" sz="1400" i="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定义参数</a:t>
                </a:r>
                <a:r>
                  <a:rPr lang="en-US" altLang="zh-CN" sz="1400" dirty="0">
                    <a:solidFill>
                      <a:schemeClr val="tx1"/>
                    </a:solidFill>
                    <a:latin typeface="微软雅黑" panose="020B0503020204020204" pitchFamily="34" charset="-122"/>
                    <a:ea typeface="微软雅黑" panose="020B0503020204020204" pitchFamily="34" charset="-122"/>
                  </a:rPr>
                  <a:t>θ</a:t>
                </a:r>
                <a:r>
                  <a:rPr lang="zh-CN" altLang="en-US" sz="1400" dirty="0">
                    <a:solidFill>
                      <a:schemeClr val="tx1"/>
                    </a:solidFill>
                    <a:latin typeface="微软雅黑" panose="020B0503020204020204" pitchFamily="34" charset="-122"/>
                    <a:ea typeface="微软雅黑" panose="020B0503020204020204" pitchFamily="34" charset="-122"/>
                  </a:rPr>
                  <a:t>和</a:t>
                </a:r>
                <a:r>
                  <a:rPr lang="el-GR" altLang="zh-CN" sz="1400" i="1" dirty="0">
                    <a:solidFill>
                      <a:schemeClr val="tx1"/>
                    </a:solidFill>
                    <a:latin typeface="微软雅黑" panose="020B0503020204020204" pitchFamily="34" charset="-122"/>
                    <a:ea typeface="微软雅黑" panose="020B0503020204020204" pitchFamily="34" charset="-122"/>
                  </a:rPr>
                  <a:t>λ</a:t>
                </a:r>
                <a:r>
                  <a:rPr lang="en-US" altLang="zh-CN" sz="1400" i="1"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的</a:t>
                </a:r>
                <a:r>
                  <a:rPr lang="en-US" altLang="zh-CN" sz="1400" dirty="0">
                    <a:solidFill>
                      <a:schemeClr val="tx1"/>
                    </a:solidFill>
                    <a:latin typeface="微软雅黑" panose="020B0503020204020204" pitchFamily="34" charset="-122"/>
                    <a:ea typeface="微软雅黑" panose="020B0503020204020204" pitchFamily="34" charset="-122"/>
                  </a:rPr>
                  <a:t>likelihood: </a:t>
                </a:r>
                <a:br>
                  <a:rPr lang="en-US" altLang="zh-CN" sz="1400" dirty="0">
                    <a:solidFill>
                      <a:schemeClr val="tx1"/>
                    </a:solidFill>
                    <a:latin typeface="微软雅黑" panose="020B0503020204020204" pitchFamily="34" charset="-122"/>
                    <a:ea typeface="微软雅黑" panose="020B0503020204020204" pitchFamily="34" charset="-122"/>
                  </a:rPr>
                </a:br>
                <a:r>
                  <a:rPr lang="en-US" altLang="zh-CN" sz="1400" dirty="0">
                    <a:solidFill>
                      <a:schemeClr val="tx1"/>
                    </a:solidFill>
                    <a:latin typeface="微软雅黑" panose="020B0503020204020204" pitchFamily="34" charset="-122"/>
                    <a:ea typeface="微软雅黑" panose="020B0503020204020204" pitchFamily="34" charset="-122"/>
                  </a:rPr>
                  <a:t>L(</a:t>
                </a:r>
                <a:r>
                  <a:rPr lang="el-GR" altLang="zh-CN" sz="1400" dirty="0">
                    <a:solidFill>
                      <a:schemeClr val="tx1"/>
                    </a:solidFill>
                    <a:latin typeface="微软雅黑" panose="020B0503020204020204" pitchFamily="34" charset="-122"/>
                    <a:ea typeface="微软雅黑" panose="020B0503020204020204" pitchFamily="34" charset="-122"/>
                  </a:rPr>
                  <a:t>θ</a:t>
                </a:r>
                <a:r>
                  <a:rPr lang="en-US" altLang="zh-CN" sz="1400" dirty="0">
                    <a:solidFill>
                      <a:schemeClr val="tx1"/>
                    </a:solidFill>
                    <a:latin typeface="微软雅黑" panose="020B0503020204020204" pitchFamily="34" charset="-122"/>
                    <a:ea typeface="微软雅黑" panose="020B0503020204020204" pitchFamily="34" charset="-122"/>
                  </a:rPr>
                  <a:t>,</a:t>
                </a:r>
                <a:r>
                  <a:rPr lang="el-GR" altLang="zh-CN" sz="1400" i="1" dirty="0">
                    <a:solidFill>
                      <a:schemeClr val="tx1"/>
                    </a:solidFill>
                    <a:latin typeface="微软雅黑" panose="020B0503020204020204" pitchFamily="34" charset="-122"/>
                    <a:ea typeface="微软雅黑" panose="020B0503020204020204" pitchFamily="34" charset="-122"/>
                  </a:rPr>
                  <a:t> λ </a:t>
                </a:r>
                <a:r>
                  <a:rPr lang="el-GR" altLang="zh-CN"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X, Z) </a:t>
                </a:r>
                <a:r>
                  <a:rPr lang="en-US" altLang="zh-CN" sz="14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log P(X, Z | </a:t>
                </a:r>
                <a:r>
                  <a:rPr lang="fr-FR" altLang="zh-CN" sz="14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θ,</a:t>
                </a:r>
                <a:r>
                  <a:rPr lang="el-GR" altLang="zh-CN" sz="1400" i="1" dirty="0">
                    <a:solidFill>
                      <a:schemeClr val="tx1"/>
                    </a:solidFill>
                    <a:latin typeface="微软雅黑" panose="020B0503020204020204" pitchFamily="34" charset="-122"/>
                    <a:ea typeface="微软雅黑" panose="020B0503020204020204" pitchFamily="34" charset="-122"/>
                  </a:rPr>
                  <a:t> λ</a:t>
                </a:r>
                <a:r>
                  <a:rPr lang="en-US" altLang="zh-CN" sz="14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 </a:t>
                </a:r>
                <a14:m>
                  <m:oMath xmlns:m="http://schemas.openxmlformats.org/officeDocument/2006/math">
                    <m:nary>
                      <m:naryPr>
                        <m:chr m:val="∑"/>
                        <m:ctrlPr>
                          <a:rPr lang="en-US" altLang="zh-CN" sz="140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naryPr>
                      <m:sub>
                        <m:r>
                          <m:rPr>
                            <m:brk m:alnAt="23"/>
                          </m:rP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𝑖</m:t>
                        </m:r>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=1</m:t>
                        </m:r>
                      </m:sub>
                      <m:sup>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𝑛</m:t>
                        </m:r>
                      </m:sup>
                      <m:e>
                        <m:nary>
                          <m:naryPr>
                            <m:chr m:val="∑"/>
                            <m:ctrlPr>
                              <a:rPr lang="en-US" altLang="zh-CN" sz="140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naryPr>
                          <m:sub>
                            <m:r>
                              <m:rPr>
                                <m:brk m:alnAt="23"/>
                              </m:rP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𝑗</m:t>
                            </m:r>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=1</m:t>
                            </m:r>
                          </m:sub>
                          <m:sup>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2</m:t>
                            </m:r>
                          </m:sup>
                          <m:e>
                            <m:sSub>
                              <m:sSubPr>
                                <m:ctrlPr>
                                  <a:rPr lang="en-US" altLang="zh-CN" sz="140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𝑍</m:t>
                                </m:r>
                              </m:e>
                              <m:sub>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𝑖𝑗</m:t>
                                </m:r>
                              </m:sub>
                            </m:sSub>
                            <m:r>
                              <m:rPr>
                                <m:sty m:val="p"/>
                              </m:rPr>
                              <a:rPr lang="en-US" altLang="zh-CN" sz="1400" b="0" i="0"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log</m:t>
                            </m:r>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𝑝</m:t>
                            </m:r>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𝑋</m:t>
                                </m:r>
                              </m:e>
                              <m:sub>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𝑖</m:t>
                                </m:r>
                              </m:sub>
                            </m:sSub>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Pr>
                              <m:e>
                                <m:r>
                                  <m:rPr>
                                    <m:sty m:val="p"/>
                                  </m:rPr>
                                  <a:rPr lang="en-US" altLang="zh-CN" sz="14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θ</m:t>
                                </m:r>
                              </m:e>
                              <m:sub>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𝑗</m:t>
                                </m:r>
                              </m:sub>
                            </m:sSub>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Pr>
                              <m:e>
                                <m:r>
                                  <a:rPr lang="zh-CN" altLang="el-GR" sz="1400" i="1" dirty="0" smtClean="0">
                                    <a:solidFill>
                                      <a:schemeClr val="tx1"/>
                                    </a:solidFill>
                                    <a:latin typeface="Cambria Math" panose="02040503050406030204" pitchFamily="18" charset="0"/>
                                    <a:ea typeface="微软雅黑" panose="020B0503020204020204" pitchFamily="34" charset="-122"/>
                                  </a:rPr>
                                  <m:t>𝜆</m:t>
                                </m:r>
                              </m:e>
                              <m:sub>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𝑗</m:t>
                                </m:r>
                              </m:sub>
                            </m:sSub>
                            <m:r>
                              <a:rPr lang="en-US" altLang="zh-CN" sz="14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e>
                        </m:nary>
                      </m:e>
                    </m:nary>
                  </m:oMath>
                </a14:m>
                <a:endParaRPr lang="en-US" altLang="zh-CN" sz="14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其中</a:t>
                </a:r>
                <a14:m>
                  <m:oMath xmlns:m="http://schemas.openxmlformats.org/officeDocument/2006/math">
                    <m:sSub>
                      <m:sSubPr>
                        <m:ctrlP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𝑍</m:t>
                        </m:r>
                      </m:e>
                      <m:sub>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𝑖𝑗</m:t>
                        </m:r>
                      </m:sub>
                    </m:sSub>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 </m:t>
                    </m:r>
                    <m:f>
                      <m:fPr>
                        <m:ctrlP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fPr>
                      <m:num>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𝑝</m:t>
                        </m:r>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𝑋</m:t>
                            </m:r>
                          </m:e>
                          <m:sub>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𝑖</m:t>
                            </m:r>
                          </m:sub>
                        </m:sSub>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sSubSup>
                          <m:sSubSupPr>
                            <m:ctrlPr>
                              <a:rPr lang="en-US" altLang="zh-CN" sz="160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SupPr>
                          <m:e>
                            <m:r>
                              <a:rPr lang="zh-CN" altLang="en-US" sz="160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𝜃</m:t>
                            </m:r>
                          </m:e>
                          <m:sub>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𝑗</m:t>
                            </m:r>
                          </m:sub>
                          <m:sup>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(0)</m:t>
                            </m:r>
                          </m:sup>
                        </m:sSubSup>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sSubSup>
                          <m:sSubSupPr>
                            <m:ctrlP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SupPr>
                          <m:e>
                            <m:r>
                              <a:rPr lang="zh-CN" altLang="en-US" sz="160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𝜆</m:t>
                            </m:r>
                          </m:e>
                          <m:sub>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𝑗</m:t>
                            </m:r>
                          </m:sub>
                          <m:sup>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(0)</m:t>
                            </m:r>
                          </m:sup>
                        </m:sSubSup>
                      </m:num>
                      <m:den>
                        <m:nary>
                          <m:naryPr>
                            <m:chr m:val="∑"/>
                            <m:limLoc m:val="subSup"/>
                            <m:ctrlP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naryPr>
                          <m:sub>
                            <m:r>
                              <m:rPr>
                                <m:brk m:alnAt="25"/>
                              </m:rP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𝑘</m:t>
                            </m:r>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=1</m:t>
                            </m:r>
                          </m:sub>
                          <m:sup>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2</m:t>
                            </m:r>
                          </m:sup>
                          <m:e>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𝑝</m:t>
                            </m:r>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sSub>
                              <m:sSubPr>
                                <m:ctrlP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Pr>
                              <m:e>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𝑋</m:t>
                                </m:r>
                              </m:e>
                              <m:sub>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𝑖</m:t>
                                </m:r>
                              </m:sub>
                            </m:sSub>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sSubSup>
                              <m:sSubSupPr>
                                <m:ctrlP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SupPr>
                              <m:e>
                                <m:r>
                                  <a:rPr lang="zh-CN" altLang="en-US"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𝜃</m:t>
                                </m:r>
                              </m:e>
                              <m:sub>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𝑘</m:t>
                                </m:r>
                              </m:sub>
                              <m:sup>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(0)</m:t>
                                </m:r>
                              </m:sup>
                            </m:sSubSup>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m:t>
                            </m:r>
                          </m:e>
                        </m:nary>
                        <m:sSubSup>
                          <m:sSubSupPr>
                            <m:ctrlP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ctrlPr>
                          </m:sSubSupPr>
                          <m:e>
                            <m:r>
                              <a:rPr lang="zh-CN" altLang="en-US"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𝜆</m:t>
                            </m:r>
                          </m:e>
                          <m:sub>
                            <m:r>
                              <a:rPr lang="en-US" altLang="zh-CN" sz="1600" b="0" i="1" smtClean="0">
                                <a:solidFill>
                                  <a:schemeClr val="tx1"/>
                                </a:solidFill>
                                <a:latin typeface="Cambria Math" panose="02040503050406030204" pitchFamily="18" charset="0"/>
                                <a:ea typeface="微软雅黑" panose="020B0503020204020204" pitchFamily="34" charset="-122"/>
                                <a:sym typeface="Wingdings" panose="05000000000000000000" pitchFamily="2" charset="2"/>
                              </a:rPr>
                              <m:t>𝑘</m:t>
                            </m:r>
                          </m:sub>
                          <m:sup>
                            <m:r>
                              <a:rPr lang="en-US" altLang="zh-CN" sz="1600" i="1">
                                <a:solidFill>
                                  <a:schemeClr val="tx1"/>
                                </a:solidFill>
                                <a:latin typeface="Cambria Math" panose="02040503050406030204" pitchFamily="18" charset="0"/>
                                <a:ea typeface="微软雅黑" panose="020B0503020204020204" pitchFamily="34" charset="-122"/>
                                <a:sym typeface="Wingdings" panose="05000000000000000000" pitchFamily="2" charset="2"/>
                              </a:rPr>
                              <m:t>(0)</m:t>
                            </m:r>
                          </m:sup>
                        </m:sSubSup>
                      </m:den>
                    </m:f>
                  </m:oMath>
                </a14:m>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dirty="0">
                    <a:solidFill>
                      <a:schemeClr val="tx1"/>
                    </a:solidFill>
                    <a:latin typeface="微软雅黑" panose="020B0503020204020204" pitchFamily="34" charset="-122"/>
                    <a:ea typeface="微软雅黑" panose="020B0503020204020204" pitchFamily="34" charset="-122"/>
                  </a:rPr>
                  <a:t>E-Step: </a:t>
                </a:r>
                <a:r>
                  <a:rPr lang="zh-CN" altLang="en-US" sz="1400" dirty="0">
                    <a:solidFill>
                      <a:schemeClr val="tx1"/>
                    </a:solidFill>
                    <a:latin typeface="微软雅黑" panose="020B0503020204020204" pitchFamily="34" charset="-122"/>
                    <a:ea typeface="微软雅黑" panose="020B0503020204020204" pitchFamily="34" charset="-122"/>
                  </a:rPr>
                  <a:t>给出</a:t>
                </a:r>
                <a:r>
                  <a:rPr lang="en-US" altLang="zh-CN" sz="1400" dirty="0">
                    <a:solidFill>
                      <a:schemeClr val="tx1"/>
                    </a:solidFill>
                    <a:latin typeface="微软雅黑" panose="020B0503020204020204" pitchFamily="34" charset="-122"/>
                    <a:ea typeface="微软雅黑" panose="020B0503020204020204" pitchFamily="34" charset="-122"/>
                  </a:rPr>
                  <a:t>Q function: E(</a:t>
                </a:r>
                <a:r>
                  <a:rPr lang="en-US" altLang="zh-CN" sz="1400" dirty="0" err="1">
                    <a:solidFill>
                      <a:schemeClr val="tx1"/>
                    </a:solidFill>
                    <a:latin typeface="微软雅黑" panose="020B0503020204020204" pitchFamily="34" charset="-122"/>
                    <a:ea typeface="微软雅黑" panose="020B0503020204020204" pitchFamily="34" charset="-122"/>
                  </a:rPr>
                  <a:t>logL</a:t>
                </a:r>
                <a:r>
                  <a:rPr lang="en-US" altLang="zh-CN" sz="1400" dirty="0">
                    <a:solidFill>
                      <a:schemeClr val="tx1"/>
                    </a:solidFill>
                    <a:latin typeface="微软雅黑" panose="020B0503020204020204" pitchFamily="34" charset="-122"/>
                    <a:ea typeface="微软雅黑" panose="020B0503020204020204" pitchFamily="34" charset="-122"/>
                  </a:rPr>
                  <a:t>(</a:t>
                </a:r>
                <a:r>
                  <a:rPr lang="el-GR" altLang="zh-CN" sz="1400" dirty="0">
                    <a:solidFill>
                      <a:schemeClr val="tx1"/>
                    </a:solidFill>
                    <a:latin typeface="微软雅黑" panose="020B0503020204020204" pitchFamily="34" charset="-122"/>
                    <a:ea typeface="微软雅黑" panose="020B0503020204020204" pitchFamily="34" charset="-122"/>
                  </a:rPr>
                  <a:t>θ</a:t>
                </a:r>
                <a:r>
                  <a:rPr lang="en-US" altLang="zh-CN" sz="1400" dirty="0">
                    <a:solidFill>
                      <a:schemeClr val="tx1"/>
                    </a:solidFill>
                    <a:latin typeface="微软雅黑" panose="020B0503020204020204" pitchFamily="34" charset="-122"/>
                    <a:ea typeface="微软雅黑" panose="020B0503020204020204" pitchFamily="34" charset="-122"/>
                  </a:rPr>
                  <a:t>,</a:t>
                </a:r>
                <a:r>
                  <a:rPr lang="el-GR" altLang="zh-CN" sz="1400" i="1" dirty="0">
                    <a:solidFill>
                      <a:schemeClr val="tx1"/>
                    </a:solidFill>
                    <a:latin typeface="微软雅黑" panose="020B0503020204020204" pitchFamily="34" charset="-122"/>
                    <a:ea typeface="微软雅黑" panose="020B0503020204020204" pitchFamily="34" charset="-122"/>
                  </a:rPr>
                  <a:t> λ </a:t>
                </a:r>
                <a:r>
                  <a:rPr lang="el-GR" altLang="zh-CN"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X,Z) )</a:t>
                </a:r>
              </a:p>
              <a:p>
                <a:pPr marL="285750"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M-Step: </a:t>
                </a:r>
                <a:r>
                  <a:rPr lang="zh-CN" altLang="en-US" sz="1400" dirty="0">
                    <a:latin typeface="微软雅黑" panose="020B0503020204020204" pitchFamily="34" charset="-122"/>
                    <a:ea typeface="微软雅黑" panose="020B0503020204020204" pitchFamily="34" charset="-122"/>
                  </a:rPr>
                  <a:t>更新参数</a:t>
                </a:r>
                <a:r>
                  <a:rPr lang="en-US" altLang="zh-CN" sz="1400" dirty="0">
                    <a:solidFill>
                      <a:schemeClr val="tx1"/>
                    </a:solidFill>
                    <a:latin typeface="微软雅黑" panose="020B0503020204020204" pitchFamily="34" charset="-122"/>
                    <a:ea typeface="微软雅黑" panose="020B0503020204020204" pitchFamily="34" charset="-122"/>
                  </a:rPr>
                  <a:t>θ</a:t>
                </a:r>
                <a:r>
                  <a:rPr lang="zh-CN" altLang="en-US" sz="1400" dirty="0">
                    <a:solidFill>
                      <a:schemeClr val="tx1"/>
                    </a:solidFill>
                    <a:latin typeface="微软雅黑" panose="020B0503020204020204" pitchFamily="34" charset="-122"/>
                    <a:ea typeface="微软雅黑" panose="020B0503020204020204" pitchFamily="34" charset="-122"/>
                  </a:rPr>
                  <a:t>和</a:t>
                </a:r>
                <a:r>
                  <a:rPr lang="el-GR" altLang="zh-CN" sz="1400" i="1" dirty="0">
                    <a:solidFill>
                      <a:schemeClr val="tx1"/>
                    </a:solidFill>
                    <a:latin typeface="微软雅黑" panose="020B0503020204020204" pitchFamily="34" charset="-122"/>
                    <a:ea typeface="微软雅黑" panose="020B0503020204020204" pitchFamily="34" charset="-122"/>
                  </a:rPr>
                  <a:t>λ</a:t>
                </a:r>
                <a:r>
                  <a:rPr lang="zh-CN" altLang="en-US" sz="1400" dirty="0">
                    <a:solidFill>
                      <a:schemeClr val="tx1"/>
                    </a:solidFill>
                    <a:latin typeface="微软雅黑" panose="020B0503020204020204" pitchFamily="34" charset="-122"/>
                    <a:ea typeface="微软雅黑" panose="020B0503020204020204" pitchFamily="34" charset="-122"/>
                  </a:rPr>
                  <a:t>，使得</a:t>
                </a:r>
                <a:r>
                  <a:rPr lang="en-US" altLang="zh-CN" sz="1400" dirty="0">
                    <a:solidFill>
                      <a:schemeClr val="tx1"/>
                    </a:solidFill>
                    <a:latin typeface="微软雅黑" panose="020B0503020204020204" pitchFamily="34" charset="-122"/>
                    <a:ea typeface="微软雅黑" panose="020B0503020204020204" pitchFamily="34" charset="-122"/>
                  </a:rPr>
                  <a:t>Q</a:t>
                </a:r>
                <a:r>
                  <a:rPr lang="zh-CN" altLang="en-US" sz="1400" dirty="0">
                    <a:solidFill>
                      <a:schemeClr val="tx1"/>
                    </a:solidFill>
                    <a:latin typeface="微软雅黑" panose="020B0503020204020204" pitchFamily="34" charset="-122"/>
                    <a:ea typeface="微软雅黑" panose="020B0503020204020204" pitchFamily="34" charset="-122"/>
                  </a:rPr>
                  <a:t>函数最大化</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rPr>
                  <a:t>迭代收敛 </a:t>
                </a:r>
                <a:r>
                  <a:rPr lang="en-US" altLang="zh-CN" sz="14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输出</a:t>
                </a:r>
                <a:r>
                  <a:rPr lang="zh-CN" altLang="en-US" sz="1400" dirty="0">
                    <a:latin typeface="微软雅黑" panose="020B0503020204020204" pitchFamily="34" charset="-122"/>
                    <a:ea typeface="微软雅黑" panose="020B0503020204020204" pitchFamily="34" charset="-122"/>
                  </a:rPr>
                  <a:t>参数</a:t>
                </a:r>
                <a:r>
                  <a:rPr lang="en-US" altLang="zh-CN" sz="1400" dirty="0">
                    <a:solidFill>
                      <a:schemeClr val="tx1"/>
                    </a:solidFill>
                    <a:latin typeface="微软雅黑" panose="020B0503020204020204" pitchFamily="34" charset="-122"/>
                    <a:ea typeface="微软雅黑" panose="020B0503020204020204" pitchFamily="34" charset="-122"/>
                  </a:rPr>
                  <a:t>θ</a:t>
                </a:r>
                <a:r>
                  <a:rPr lang="zh-CN" altLang="en-US" sz="1400" dirty="0">
                    <a:solidFill>
                      <a:schemeClr val="tx1"/>
                    </a:solidFill>
                    <a:latin typeface="微软雅黑" panose="020B0503020204020204" pitchFamily="34" charset="-122"/>
                    <a:ea typeface="微软雅黑" panose="020B0503020204020204" pitchFamily="34" charset="-122"/>
                  </a:rPr>
                  <a:t>和</a:t>
                </a:r>
                <a:r>
                  <a:rPr lang="el-GR" altLang="zh-CN" sz="1400" i="1" dirty="0">
                    <a:solidFill>
                      <a:schemeClr val="tx1"/>
                    </a:solidFill>
                    <a:latin typeface="微软雅黑" panose="020B0503020204020204" pitchFamily="34" charset="-122"/>
                    <a:ea typeface="微软雅黑" panose="020B0503020204020204" pitchFamily="34" charset="-122"/>
                  </a:rPr>
                  <a:t>λ</a:t>
                </a:r>
                <a:endParaRPr lang="en-US" altLang="zh-CN" sz="1400" dirty="0">
                  <a:latin typeface="微软雅黑" panose="020B0503020204020204" pitchFamily="34" charset="-122"/>
                  <a:ea typeface="微软雅黑" panose="020B0503020204020204" pitchFamily="34" charset="-122"/>
                </a:endParaRPr>
              </a:p>
            </p:txBody>
          </p:sp>
        </mc:Choice>
        <mc:Fallback>
          <p:sp>
            <p:nvSpPr>
              <p:cNvPr id="5" name="矩形 4">
                <a:extLst>
                  <a:ext uri="{FF2B5EF4-FFF2-40B4-BE49-F238E27FC236}">
                    <a16:creationId xmlns:a16="http://schemas.microsoft.com/office/drawing/2014/main" id="{093C7D6E-5DFA-4A81-A1AF-431BF4B184B9}"/>
                  </a:ext>
                </a:extLst>
              </p:cNvPr>
              <p:cNvSpPr>
                <a:spLocks noRot="1" noChangeAspect="1" noMove="1" noResize="1" noEditPoints="1" noAdjustHandles="1" noChangeArrowheads="1" noChangeShapeType="1" noTextEdit="1"/>
              </p:cNvSpPr>
              <p:nvPr/>
            </p:nvSpPr>
            <p:spPr>
              <a:xfrm>
                <a:off x="374744" y="977286"/>
                <a:ext cx="4053307" cy="5734262"/>
              </a:xfrm>
              <a:prstGeom prst="rect">
                <a:avLst/>
              </a:prstGeom>
              <a:blipFill>
                <a:blip r:embed="rId3"/>
                <a:stretch>
                  <a:fillRect l="-300"/>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72BFB984-E9D3-4582-B898-F4151B8B21CD}"/>
              </a:ext>
            </a:extLst>
          </p:cNvPr>
          <p:cNvSpPr/>
          <p:nvPr/>
        </p:nvSpPr>
        <p:spPr>
          <a:xfrm>
            <a:off x="4579815" y="639181"/>
            <a:ext cx="1586523"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S1: AGACT</a:t>
            </a:r>
          </a:p>
          <a:p>
            <a:r>
              <a:rPr lang="en-US" altLang="zh-CN" dirty="0">
                <a:latin typeface="微软雅黑" panose="020B0503020204020204" pitchFamily="34" charset="-122"/>
                <a:ea typeface="微软雅黑" panose="020B0503020204020204" pitchFamily="34" charset="-122"/>
              </a:rPr>
              <a:t>S2: TAGAC</a:t>
            </a:r>
          </a:p>
          <a:p>
            <a:r>
              <a:rPr lang="en-US" altLang="zh-CN" dirty="0">
                <a:latin typeface="微软雅黑" panose="020B0503020204020204" pitchFamily="34" charset="-122"/>
                <a:ea typeface="微软雅黑" panose="020B0503020204020204" pitchFamily="34" charset="-122"/>
              </a:rPr>
              <a:t>S3: AGACG</a:t>
            </a:r>
          </a:p>
          <a:p>
            <a:r>
              <a:rPr lang="en-US" altLang="zh-CN" dirty="0">
                <a:latin typeface="微软雅黑" panose="020B0503020204020204" pitchFamily="34" charset="-122"/>
                <a:ea typeface="微软雅黑" panose="020B0503020204020204" pitchFamily="34" charset="-122"/>
              </a:rPr>
              <a:t>S4: GAGAC</a:t>
            </a: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148201D-8DD8-473E-8B60-E07C80CDA8BC}"/>
              </a:ext>
            </a:extLst>
          </p:cNvPr>
          <p:cNvSpPr/>
          <p:nvPr/>
        </p:nvSpPr>
        <p:spPr>
          <a:xfrm>
            <a:off x="6166338" y="854624"/>
            <a:ext cx="3430170" cy="769441"/>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Set W=4, </a:t>
            </a:r>
            <a:r>
              <a:rPr lang="el-GR" altLang="zh-CN" sz="1400" i="1" dirty="0">
                <a:latin typeface="微软雅黑" panose="020B0503020204020204" pitchFamily="34" charset="-122"/>
                <a:ea typeface="微软雅黑" panose="020B0503020204020204" pitchFamily="34" charset="-122"/>
              </a:rPr>
              <a:t>λ</a:t>
            </a:r>
            <a:r>
              <a:rPr lang="en-US" altLang="zh-CN" sz="800" i="1" dirty="0">
                <a:latin typeface="微软雅黑" panose="020B0503020204020204" pitchFamily="34" charset="-122"/>
                <a:ea typeface="微软雅黑" panose="020B0503020204020204" pitchFamily="34" charset="-122"/>
              </a:rPr>
              <a:t>1</a:t>
            </a:r>
            <a:r>
              <a:rPr lang="en-US" altLang="zh-CN" sz="1600" i="1" dirty="0">
                <a:latin typeface="微软雅黑" panose="020B0503020204020204" pitchFamily="34" charset="-122"/>
                <a:ea typeface="微软雅黑" panose="020B0503020204020204" pitchFamily="34" charset="-122"/>
              </a:rPr>
              <a:t> </a:t>
            </a:r>
            <a:r>
              <a:rPr lang="en-US" altLang="zh-CN" sz="1200" i="1" dirty="0">
                <a:latin typeface="微软雅黑" panose="020B0503020204020204" pitchFamily="34" charset="-122"/>
                <a:ea typeface="微软雅黑" panose="020B0503020204020204" pitchFamily="34" charset="-122"/>
              </a:rPr>
              <a:t>(0)</a:t>
            </a:r>
            <a:r>
              <a:rPr lang="en-US" altLang="zh-CN" sz="1400" i="1" dirty="0">
                <a:latin typeface="微软雅黑" panose="020B0503020204020204" pitchFamily="34" charset="-122"/>
                <a:ea typeface="微软雅黑" panose="020B0503020204020204" pitchFamily="34" charset="-122"/>
              </a:rPr>
              <a:t>= 0.5 </a:t>
            </a:r>
            <a:r>
              <a:rPr lang="el-GR" altLang="zh-CN" sz="1400" i="1" dirty="0">
                <a:latin typeface="微软雅黑" panose="020B0503020204020204" pitchFamily="34" charset="-122"/>
                <a:ea typeface="微软雅黑" panose="020B0503020204020204" pitchFamily="34" charset="-122"/>
              </a:rPr>
              <a:t>λ</a:t>
            </a:r>
            <a:r>
              <a:rPr lang="en-US" altLang="zh-CN" sz="800" i="1" dirty="0">
                <a:latin typeface="微软雅黑" panose="020B0503020204020204" pitchFamily="34" charset="-122"/>
                <a:ea typeface="微软雅黑" panose="020B0503020204020204" pitchFamily="34" charset="-122"/>
              </a:rPr>
              <a:t>2</a:t>
            </a:r>
            <a:r>
              <a:rPr lang="en-US" altLang="zh-CN" sz="1400" i="1" dirty="0">
                <a:latin typeface="微软雅黑" panose="020B0503020204020204" pitchFamily="34" charset="-122"/>
                <a:ea typeface="微软雅黑" panose="020B0503020204020204" pitchFamily="34" charset="-122"/>
              </a:rPr>
              <a:t> (0)= 0.5</a:t>
            </a:r>
          </a:p>
          <a:p>
            <a:r>
              <a:rPr lang="en-US" altLang="zh-CN" sz="1400" i="1" dirty="0">
                <a:latin typeface="微软雅黑" panose="020B0503020204020204" pitchFamily="34" charset="-122"/>
                <a:ea typeface="微软雅黑" panose="020B0503020204020204" pitchFamily="34" charset="-122"/>
              </a:rPr>
              <a:t>θ</a:t>
            </a:r>
            <a:r>
              <a:rPr lang="en-US" altLang="zh-CN" sz="800" i="1" dirty="0">
                <a:latin typeface="微软雅黑" panose="020B0503020204020204" pitchFamily="34" charset="-122"/>
                <a:ea typeface="微软雅黑" panose="020B0503020204020204" pitchFamily="34" charset="-122"/>
              </a:rPr>
              <a:t>1</a:t>
            </a:r>
            <a:r>
              <a:rPr lang="en-US" altLang="zh-CN" sz="700" i="1" dirty="0">
                <a:latin typeface="微软雅黑" panose="020B0503020204020204" pitchFamily="34" charset="-122"/>
                <a:ea typeface="微软雅黑" panose="020B0503020204020204" pitchFamily="34" charset="-122"/>
              </a:rPr>
              <a:t> </a:t>
            </a:r>
            <a:r>
              <a:rPr lang="en-US" altLang="zh-CN" sz="1400" i="1" dirty="0">
                <a:latin typeface="微软雅黑" panose="020B0503020204020204" pitchFamily="34" charset="-122"/>
                <a:ea typeface="微软雅黑" panose="020B0503020204020204" pitchFamily="34" charset="-122"/>
              </a:rPr>
              <a:t>(0) </a:t>
            </a:r>
            <a:r>
              <a:rPr lang="en-US" altLang="zh-CN" sz="1400" i="1"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i="1" dirty="0">
              <a:latin typeface="微软雅黑" panose="020B0503020204020204" pitchFamily="34" charset="-122"/>
              <a:ea typeface="微软雅黑" panose="020B0503020204020204" pitchFamily="34" charset="-122"/>
            </a:endParaRPr>
          </a:p>
          <a:p>
            <a:r>
              <a:rPr lang="en-US" altLang="zh-CN" sz="1400" i="1" dirty="0">
                <a:latin typeface="微软雅黑" panose="020B0503020204020204" pitchFamily="34" charset="-122"/>
                <a:ea typeface="微软雅黑" panose="020B0503020204020204" pitchFamily="34" charset="-122"/>
              </a:rPr>
              <a:t>θ</a:t>
            </a:r>
            <a:r>
              <a:rPr lang="en-US" altLang="zh-CN" sz="800" i="1" dirty="0">
                <a:latin typeface="微软雅黑" panose="020B0503020204020204" pitchFamily="34" charset="-122"/>
                <a:ea typeface="微软雅黑" panose="020B0503020204020204" pitchFamily="34" charset="-122"/>
              </a:rPr>
              <a:t>2  </a:t>
            </a:r>
            <a:r>
              <a:rPr lang="en-US" altLang="zh-CN" sz="1400" i="1" dirty="0">
                <a:latin typeface="微软雅黑" panose="020B0503020204020204" pitchFamily="34" charset="-122"/>
                <a:ea typeface="微软雅黑" panose="020B0503020204020204" pitchFamily="34" charset="-122"/>
              </a:rPr>
              <a:t>(0) </a:t>
            </a:r>
            <a:r>
              <a:rPr lang="en-US" altLang="zh-CN" sz="1400" i="1"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dirty="0">
                <a:latin typeface="微软雅黑" panose="020B0503020204020204" pitchFamily="34" charset="-122"/>
                <a:ea typeface="微软雅黑" panose="020B0503020204020204" pitchFamily="34" charset="-122"/>
              </a:rPr>
              <a:t>{A:0.25, C:0.25, G:0.25, T:0.25}</a:t>
            </a:r>
            <a:endParaRPr lang="zh-CN" altLang="en-US" sz="1400" dirty="0">
              <a:latin typeface="微软雅黑" panose="020B0503020204020204" pitchFamily="34" charset="-122"/>
              <a:ea typeface="微软雅黑" panose="020B0503020204020204" pitchFamily="34" charset="-122"/>
            </a:endParaRPr>
          </a:p>
        </p:txBody>
      </p:sp>
      <p:graphicFrame>
        <p:nvGraphicFramePr>
          <p:cNvPr id="9" name="表格 8">
            <a:extLst>
              <a:ext uri="{FF2B5EF4-FFF2-40B4-BE49-F238E27FC236}">
                <a16:creationId xmlns:a16="http://schemas.microsoft.com/office/drawing/2014/main" id="{9D93F03C-966E-4C53-AF4A-91D4A90553B8}"/>
              </a:ext>
            </a:extLst>
          </p:cNvPr>
          <p:cNvGraphicFramePr>
            <a:graphicFrameLocks noGrp="1"/>
          </p:cNvGraphicFramePr>
          <p:nvPr>
            <p:extLst>
              <p:ext uri="{D42A27DB-BD31-4B8C-83A1-F6EECF244321}">
                <p14:modId xmlns:p14="http://schemas.microsoft.com/office/powerpoint/2010/main" val="2840145898"/>
              </p:ext>
            </p:extLst>
          </p:nvPr>
        </p:nvGraphicFramePr>
        <p:xfrm>
          <a:off x="9544719" y="675464"/>
          <a:ext cx="2522121" cy="1127760"/>
        </p:xfrm>
        <a:graphic>
          <a:graphicData uri="http://schemas.openxmlformats.org/drawingml/2006/table">
            <a:tbl>
              <a:tblPr firstRow="1" bandRow="1">
                <a:tableStyleId>{073A0DAA-6AF3-43AB-8588-CEC1D06C72B9}</a:tableStyleId>
              </a:tblPr>
              <a:tblGrid>
                <a:gridCol w="363429">
                  <a:extLst>
                    <a:ext uri="{9D8B030D-6E8A-4147-A177-3AD203B41FA5}">
                      <a16:colId xmlns:a16="http://schemas.microsoft.com/office/drawing/2014/main" val="1787033390"/>
                    </a:ext>
                  </a:extLst>
                </a:gridCol>
                <a:gridCol w="539673">
                  <a:extLst>
                    <a:ext uri="{9D8B030D-6E8A-4147-A177-3AD203B41FA5}">
                      <a16:colId xmlns:a16="http://schemas.microsoft.com/office/drawing/2014/main" val="3345882903"/>
                    </a:ext>
                  </a:extLst>
                </a:gridCol>
                <a:gridCol w="539673">
                  <a:extLst>
                    <a:ext uri="{9D8B030D-6E8A-4147-A177-3AD203B41FA5}">
                      <a16:colId xmlns:a16="http://schemas.microsoft.com/office/drawing/2014/main" val="4148990474"/>
                    </a:ext>
                  </a:extLst>
                </a:gridCol>
                <a:gridCol w="539673">
                  <a:extLst>
                    <a:ext uri="{9D8B030D-6E8A-4147-A177-3AD203B41FA5}">
                      <a16:colId xmlns:a16="http://schemas.microsoft.com/office/drawing/2014/main" val="1506792792"/>
                    </a:ext>
                  </a:extLst>
                </a:gridCol>
                <a:gridCol w="539673">
                  <a:extLst>
                    <a:ext uri="{9D8B030D-6E8A-4147-A177-3AD203B41FA5}">
                      <a16:colId xmlns:a16="http://schemas.microsoft.com/office/drawing/2014/main" val="2164075145"/>
                    </a:ext>
                  </a:extLst>
                </a:gridCol>
              </a:tblGrid>
              <a:tr h="153888">
                <a:tc>
                  <a:txBody>
                    <a:bodyPr/>
                    <a:lstStyle/>
                    <a:p>
                      <a:pPr algn="ct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1</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2</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3</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4</a:t>
                      </a:r>
                      <a:endParaRPr lang="zh-CN" altLang="en-US" sz="8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309007558"/>
                  </a:ext>
                </a:extLst>
              </a:tr>
              <a:tr h="153888">
                <a:tc>
                  <a:txBody>
                    <a:bodyPr/>
                    <a:lstStyle/>
                    <a:p>
                      <a:pPr algn="ctr"/>
                      <a:r>
                        <a:rPr lang="en-US" altLang="zh-CN" sz="800" dirty="0">
                          <a:latin typeface="微软雅黑" panose="020B0503020204020204" pitchFamily="34" charset="-122"/>
                          <a:ea typeface="微软雅黑" panose="020B0503020204020204" pitchFamily="34" charset="-122"/>
                        </a:rPr>
                        <a:t>A</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0.5</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0.5</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0.5</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0.25</a:t>
                      </a:r>
                      <a:endParaRPr lang="zh-CN" altLang="en-US" sz="9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700940844"/>
                  </a:ext>
                </a:extLst>
              </a:tr>
              <a:tr h="153888">
                <a:tc>
                  <a:txBody>
                    <a:bodyPr/>
                    <a:lstStyle/>
                    <a:p>
                      <a:pPr algn="ctr"/>
                      <a:r>
                        <a:rPr lang="en-US" altLang="zh-CN" sz="800" dirty="0">
                          <a:latin typeface="微软雅黑" panose="020B0503020204020204" pitchFamily="34" charset="-122"/>
                          <a:ea typeface="微软雅黑" panose="020B0503020204020204" pitchFamily="34" charset="-122"/>
                        </a:rPr>
                        <a:t>C</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0.25</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0.5</a:t>
                      </a:r>
                      <a:endParaRPr lang="zh-CN" altLang="en-US" sz="9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55731698"/>
                  </a:ext>
                </a:extLst>
              </a:tr>
              <a:tr h="153888">
                <a:tc>
                  <a:txBody>
                    <a:bodyPr/>
                    <a:lstStyle/>
                    <a:p>
                      <a:pPr algn="ctr"/>
                      <a:r>
                        <a:rPr lang="en-US" altLang="zh-CN" sz="800" dirty="0">
                          <a:latin typeface="微软雅黑" panose="020B0503020204020204" pitchFamily="34" charset="-122"/>
                          <a:ea typeface="微软雅黑" panose="020B0503020204020204" pitchFamily="34" charset="-122"/>
                        </a:rPr>
                        <a:t>G</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0.375</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0.5</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0.25</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0.125</a:t>
                      </a:r>
                      <a:endParaRPr lang="zh-CN" altLang="en-US" sz="9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43530936"/>
                  </a:ext>
                </a:extLst>
              </a:tr>
              <a:tr h="153888">
                <a:tc>
                  <a:txBody>
                    <a:bodyPr/>
                    <a:lstStyle/>
                    <a:p>
                      <a:pPr algn="ctr"/>
                      <a:r>
                        <a:rPr lang="en-US" altLang="zh-CN" sz="800" dirty="0">
                          <a:latin typeface="微软雅黑" panose="020B0503020204020204" pitchFamily="34" charset="-122"/>
                          <a:ea typeface="微软雅黑" panose="020B0503020204020204" pitchFamily="34" charset="-122"/>
                        </a:rPr>
                        <a:t>T</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0.125</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a:t>
                      </a: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900" dirty="0">
                          <a:latin typeface="微软雅黑" panose="020B0503020204020204" pitchFamily="34" charset="-122"/>
                          <a:ea typeface="微软雅黑" panose="020B0503020204020204" pitchFamily="34" charset="-122"/>
                        </a:rPr>
                        <a:t>0.125</a:t>
                      </a:r>
                      <a:endParaRPr lang="zh-CN" altLang="en-US" sz="9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00562522"/>
                  </a:ext>
                </a:extLst>
              </a:tr>
            </a:tbl>
          </a:graphicData>
        </a:graphic>
      </p:graphicFrame>
      <p:graphicFrame>
        <p:nvGraphicFramePr>
          <p:cNvPr id="10" name="表格 9">
            <a:extLst>
              <a:ext uri="{FF2B5EF4-FFF2-40B4-BE49-F238E27FC236}">
                <a16:creationId xmlns:a16="http://schemas.microsoft.com/office/drawing/2014/main" id="{E9B54FFB-DF8E-47F0-9333-8A173F220E6C}"/>
              </a:ext>
            </a:extLst>
          </p:cNvPr>
          <p:cNvGraphicFramePr>
            <a:graphicFrameLocks noGrp="1"/>
          </p:cNvGraphicFramePr>
          <p:nvPr>
            <p:extLst>
              <p:ext uri="{D42A27DB-BD31-4B8C-83A1-F6EECF244321}">
                <p14:modId xmlns:p14="http://schemas.microsoft.com/office/powerpoint/2010/main" val="1662913743"/>
              </p:ext>
            </p:extLst>
          </p:nvPr>
        </p:nvGraphicFramePr>
        <p:xfrm>
          <a:off x="4602424" y="2112718"/>
          <a:ext cx="1541304" cy="2468880"/>
        </p:xfrm>
        <a:graphic>
          <a:graphicData uri="http://schemas.openxmlformats.org/drawingml/2006/table">
            <a:tbl>
              <a:tblPr firstRow="1" bandRow="1">
                <a:tableStyleId>{073A0DAA-6AF3-43AB-8588-CEC1D06C72B9}</a:tableStyleId>
              </a:tblPr>
              <a:tblGrid>
                <a:gridCol w="385326">
                  <a:extLst>
                    <a:ext uri="{9D8B030D-6E8A-4147-A177-3AD203B41FA5}">
                      <a16:colId xmlns:a16="http://schemas.microsoft.com/office/drawing/2014/main" val="3345882903"/>
                    </a:ext>
                  </a:extLst>
                </a:gridCol>
                <a:gridCol w="385326">
                  <a:extLst>
                    <a:ext uri="{9D8B030D-6E8A-4147-A177-3AD203B41FA5}">
                      <a16:colId xmlns:a16="http://schemas.microsoft.com/office/drawing/2014/main" val="4148990474"/>
                    </a:ext>
                  </a:extLst>
                </a:gridCol>
                <a:gridCol w="385326">
                  <a:extLst>
                    <a:ext uri="{9D8B030D-6E8A-4147-A177-3AD203B41FA5}">
                      <a16:colId xmlns:a16="http://schemas.microsoft.com/office/drawing/2014/main" val="1506792792"/>
                    </a:ext>
                  </a:extLst>
                </a:gridCol>
                <a:gridCol w="385326">
                  <a:extLst>
                    <a:ext uri="{9D8B030D-6E8A-4147-A177-3AD203B41FA5}">
                      <a16:colId xmlns:a16="http://schemas.microsoft.com/office/drawing/2014/main" val="2164075145"/>
                    </a:ext>
                  </a:extLst>
                </a:gridCol>
              </a:tblGrid>
              <a:tr h="182060">
                <a:tc>
                  <a:txBody>
                    <a:bodyPr/>
                    <a:lstStyle/>
                    <a:p>
                      <a:pPr algn="ct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309007558"/>
                  </a:ext>
                </a:extLst>
              </a:tr>
              <a:tr h="182060">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700940844"/>
                  </a:ext>
                </a:extLst>
              </a:tr>
              <a:tr h="182060">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T</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55731698"/>
                  </a:ext>
                </a:extLst>
              </a:tr>
              <a:tr h="182060">
                <a:tc>
                  <a:txBody>
                    <a:bodyPr/>
                    <a:lstStyle/>
                    <a:p>
                      <a:pPr algn="ctr"/>
                      <a:r>
                        <a:rPr lang="en-US" altLang="zh-CN" sz="1200" dirty="0">
                          <a:latin typeface="微软雅黑" panose="020B0503020204020204" pitchFamily="34" charset="-122"/>
                          <a:ea typeface="微软雅黑" panose="020B0503020204020204" pitchFamily="34" charset="-122"/>
                        </a:rPr>
                        <a:t>T</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43530936"/>
                  </a:ext>
                </a:extLst>
              </a:tr>
              <a:tr h="182060">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00562522"/>
                  </a:ext>
                </a:extLst>
              </a:tr>
              <a:tr h="182060">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580470326"/>
                  </a:ext>
                </a:extLst>
              </a:tr>
              <a:tr h="182060">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63302887"/>
                  </a:ext>
                </a:extLst>
              </a:tr>
              <a:tr h="182060">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2936333"/>
                  </a:ext>
                </a:extLst>
              </a:tr>
              <a:tr h="182060">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G</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591042832"/>
                  </a:ext>
                </a:extLst>
              </a:tr>
            </a:tbl>
          </a:graphicData>
        </a:graphic>
      </p:graphicFrame>
      <p:cxnSp>
        <p:nvCxnSpPr>
          <p:cNvPr id="12" name="直接连接符 11">
            <a:extLst>
              <a:ext uri="{FF2B5EF4-FFF2-40B4-BE49-F238E27FC236}">
                <a16:creationId xmlns:a16="http://schemas.microsoft.com/office/drawing/2014/main" id="{D713FC07-7BF8-4DAC-90FF-00352341531A}"/>
              </a:ext>
            </a:extLst>
          </p:cNvPr>
          <p:cNvCxnSpPr/>
          <p:nvPr/>
        </p:nvCxnSpPr>
        <p:spPr>
          <a:xfrm>
            <a:off x="6397285" y="1982751"/>
            <a:ext cx="5498123"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3" name="表格 12">
            <a:extLst>
              <a:ext uri="{FF2B5EF4-FFF2-40B4-BE49-F238E27FC236}">
                <a16:creationId xmlns:a16="http://schemas.microsoft.com/office/drawing/2014/main" id="{7EEFBC75-5ED2-491A-8463-79C2563CE571}"/>
              </a:ext>
            </a:extLst>
          </p:cNvPr>
          <p:cNvGraphicFramePr>
            <a:graphicFrameLocks noGrp="1"/>
          </p:cNvGraphicFramePr>
          <p:nvPr>
            <p:extLst>
              <p:ext uri="{D42A27DB-BD31-4B8C-83A1-F6EECF244321}">
                <p14:modId xmlns:p14="http://schemas.microsoft.com/office/powerpoint/2010/main" val="1270710807"/>
              </p:ext>
            </p:extLst>
          </p:nvPr>
        </p:nvGraphicFramePr>
        <p:xfrm>
          <a:off x="6309790" y="2112716"/>
          <a:ext cx="849102" cy="2468878"/>
        </p:xfrm>
        <a:graphic>
          <a:graphicData uri="http://schemas.openxmlformats.org/drawingml/2006/table">
            <a:tbl>
              <a:tblPr firstRow="1" bandRow="1">
                <a:tableStyleId>{073A0DAA-6AF3-43AB-8588-CEC1D06C72B9}</a:tableStyleId>
              </a:tblPr>
              <a:tblGrid>
                <a:gridCol w="424551">
                  <a:extLst>
                    <a:ext uri="{9D8B030D-6E8A-4147-A177-3AD203B41FA5}">
                      <a16:colId xmlns:a16="http://schemas.microsoft.com/office/drawing/2014/main" val="2055857039"/>
                    </a:ext>
                  </a:extLst>
                </a:gridCol>
                <a:gridCol w="424551">
                  <a:extLst>
                    <a:ext uri="{9D8B030D-6E8A-4147-A177-3AD203B41FA5}">
                      <a16:colId xmlns:a16="http://schemas.microsoft.com/office/drawing/2014/main" val="1786403554"/>
                    </a:ext>
                  </a:extLst>
                </a:gridCol>
              </a:tblGrid>
              <a:tr h="286150">
                <a:tc>
                  <a:txBody>
                    <a:bodyPr/>
                    <a:lstStyle/>
                    <a:p>
                      <a:pPr algn="ctr"/>
                      <a:r>
                        <a:rPr lang="en-US" altLang="zh-CN" sz="1000" b="1" kern="1200" dirty="0">
                          <a:solidFill>
                            <a:schemeClr val="bg1"/>
                          </a:solidFill>
                          <a:latin typeface="微软雅黑" panose="020B0503020204020204" pitchFamily="34" charset="-122"/>
                          <a:ea typeface="微软雅黑" panose="020B0503020204020204" pitchFamily="34" charset="-122"/>
                          <a:cs typeface="+mn-cs"/>
                        </a:rPr>
                        <a:t>Zi1 </a:t>
                      </a:r>
                      <a:endParaRPr lang="zh-CN" altLang="en-US" sz="1000" b="1" kern="1200" dirty="0">
                        <a:solidFill>
                          <a:schemeClr val="bg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000" b="1" kern="1200" dirty="0">
                          <a:solidFill>
                            <a:schemeClr val="bg1"/>
                          </a:solidFill>
                          <a:latin typeface="微软雅黑" panose="020B0503020204020204" pitchFamily="34" charset="-122"/>
                          <a:ea typeface="微软雅黑" panose="020B0503020204020204" pitchFamily="34" charset="-122"/>
                          <a:cs typeface="+mn-cs"/>
                        </a:rPr>
                        <a:t>Zi2</a:t>
                      </a:r>
                      <a:endParaRPr lang="zh-CN" altLang="en-US" sz="1000" b="1" kern="1200" dirty="0">
                        <a:solidFill>
                          <a:schemeClr val="bg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798897823"/>
                  </a:ext>
                </a:extLst>
              </a:tr>
              <a:tr h="2728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0.94 </a:t>
                      </a:r>
                    </a:p>
                  </a:txBody>
                  <a:tcPr marL="9525" marR="9525" marT="9525"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0.06 </a:t>
                      </a:r>
                    </a:p>
                  </a:txBody>
                  <a:tcPr marL="9525" marR="9525" marT="9525" marB="0" anchor="ctr"/>
                </a:tc>
                <a:extLst>
                  <a:ext uri="{0D108BD9-81ED-4DB2-BD59-A6C34878D82A}">
                    <a16:rowId xmlns:a16="http://schemas.microsoft.com/office/drawing/2014/main" val="933484502"/>
                  </a:ext>
                </a:extLst>
              </a:tr>
              <a:tr h="2728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0.60 </a:t>
                      </a:r>
                    </a:p>
                  </a:txBody>
                  <a:tcPr marL="9525" marR="9525" marT="9525"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0.40 </a:t>
                      </a:r>
                    </a:p>
                  </a:txBody>
                  <a:tcPr marL="9525" marR="9525" marT="9525" marB="0" anchor="ctr"/>
                </a:tc>
                <a:extLst>
                  <a:ext uri="{0D108BD9-81ED-4DB2-BD59-A6C34878D82A}">
                    <a16:rowId xmlns:a16="http://schemas.microsoft.com/office/drawing/2014/main" val="201603261"/>
                  </a:ext>
                </a:extLst>
              </a:tr>
              <a:tr h="2728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0.50 </a:t>
                      </a:r>
                    </a:p>
                  </a:txBody>
                  <a:tcPr marL="9525" marR="9525" marT="9525"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0.50 </a:t>
                      </a:r>
                    </a:p>
                  </a:txBody>
                  <a:tcPr marL="9525" marR="9525" marT="9525" marB="0" anchor="ctr"/>
                </a:tc>
                <a:extLst>
                  <a:ext uri="{0D108BD9-81ED-4DB2-BD59-A6C34878D82A}">
                    <a16:rowId xmlns:a16="http://schemas.microsoft.com/office/drawing/2014/main" val="961157210"/>
                  </a:ext>
                </a:extLst>
              </a:tr>
              <a:tr h="2728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0.94 </a:t>
                      </a:r>
                    </a:p>
                  </a:txBody>
                  <a:tcPr marL="9525" marR="9525" marT="9525"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0.06 </a:t>
                      </a:r>
                    </a:p>
                  </a:txBody>
                  <a:tcPr marL="9525" marR="9525" marT="9525" marB="0" anchor="ctr"/>
                </a:tc>
                <a:extLst>
                  <a:ext uri="{0D108BD9-81ED-4DB2-BD59-A6C34878D82A}">
                    <a16:rowId xmlns:a16="http://schemas.microsoft.com/office/drawing/2014/main" val="2708859983"/>
                  </a:ext>
                </a:extLst>
              </a:tr>
              <a:tr h="2728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0.94 </a:t>
                      </a:r>
                    </a:p>
                  </a:txBody>
                  <a:tcPr marL="9525" marR="9525" marT="9525"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0.06 </a:t>
                      </a:r>
                    </a:p>
                  </a:txBody>
                  <a:tcPr marL="9525" marR="9525" marT="9525" marB="0" anchor="ctr"/>
                </a:tc>
                <a:extLst>
                  <a:ext uri="{0D108BD9-81ED-4DB2-BD59-A6C34878D82A}">
                    <a16:rowId xmlns:a16="http://schemas.microsoft.com/office/drawing/2014/main" val="3698872396"/>
                  </a:ext>
                </a:extLst>
              </a:tr>
              <a:tr h="2728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0.60 </a:t>
                      </a:r>
                    </a:p>
                  </a:txBody>
                  <a:tcPr marL="9525" marR="9525" marT="9525"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0.40 </a:t>
                      </a:r>
                    </a:p>
                  </a:txBody>
                  <a:tcPr marL="9525" marR="9525" marT="9525" marB="0" anchor="ctr"/>
                </a:tc>
                <a:extLst>
                  <a:ext uri="{0D108BD9-81ED-4DB2-BD59-A6C34878D82A}">
                    <a16:rowId xmlns:a16="http://schemas.microsoft.com/office/drawing/2014/main" val="2758117989"/>
                  </a:ext>
                </a:extLst>
              </a:tr>
              <a:tr h="2728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0.75 </a:t>
                      </a:r>
                    </a:p>
                  </a:txBody>
                  <a:tcPr marL="9525" marR="9525" marT="9525" marB="0" anchor="ct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0.25 </a:t>
                      </a:r>
                    </a:p>
                  </a:txBody>
                  <a:tcPr marL="9525" marR="9525" marT="9525" marB="0" anchor="ctr"/>
                </a:tc>
                <a:extLst>
                  <a:ext uri="{0D108BD9-81ED-4DB2-BD59-A6C34878D82A}">
                    <a16:rowId xmlns:a16="http://schemas.microsoft.com/office/drawing/2014/main" val="541686010"/>
                  </a:ext>
                </a:extLst>
              </a:tr>
              <a:tr h="27284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0.94 </a:t>
                      </a:r>
                    </a:p>
                  </a:txBody>
                  <a:tcPr marL="9525" marR="9525" marT="9525"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0.06 </a:t>
                      </a:r>
                    </a:p>
                  </a:txBody>
                  <a:tcPr marL="9525" marR="9525" marT="9525" marB="0" anchor="ctr"/>
                </a:tc>
                <a:extLst>
                  <a:ext uri="{0D108BD9-81ED-4DB2-BD59-A6C34878D82A}">
                    <a16:rowId xmlns:a16="http://schemas.microsoft.com/office/drawing/2014/main" val="2087131641"/>
                  </a:ext>
                </a:extLst>
              </a:tr>
            </a:tbl>
          </a:graphicData>
        </a:graphic>
      </p:graphicFrame>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5BE4B91D-35A4-464B-898A-4DE907F3A59B}"/>
                  </a:ext>
                </a:extLst>
              </p:cNvPr>
              <p:cNvSpPr/>
              <p:nvPr/>
            </p:nvSpPr>
            <p:spPr>
              <a:xfrm>
                <a:off x="7169124" y="1982751"/>
                <a:ext cx="3972352" cy="160819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M-Step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sz="1400" i="1" smtClean="0">
                            <a:latin typeface="Cambria Math" panose="02040503050406030204" pitchFamily="18" charset="0"/>
                            <a:ea typeface="微软雅黑" panose="020B0503020204020204" pitchFamily="34" charset="-122"/>
                          </a:rPr>
                        </m:ctrlPr>
                      </m:sSubSupPr>
                      <m:e>
                        <m:r>
                          <a:rPr lang="zh-CN" altLang="en-US" sz="1400" i="1" smtClean="0">
                            <a:latin typeface="Cambria Math" panose="02040503050406030204" pitchFamily="18" charset="0"/>
                            <a:ea typeface="微软雅黑" panose="020B0503020204020204" pitchFamily="34" charset="-122"/>
                          </a:rPr>
                          <m:t>𝜆</m:t>
                        </m:r>
                      </m:e>
                      <m:sub>
                        <m:r>
                          <a:rPr lang="en-US" altLang="zh-CN" sz="1400" b="0" i="1" smtClean="0">
                            <a:latin typeface="Cambria Math" panose="02040503050406030204" pitchFamily="18" charset="0"/>
                            <a:ea typeface="微软雅黑" panose="020B0503020204020204" pitchFamily="34" charset="-122"/>
                          </a:rPr>
                          <m:t>𝑗</m:t>
                        </m:r>
                      </m:sub>
                      <m:sup>
                        <m:r>
                          <a:rPr lang="en-US" altLang="zh-CN" sz="1400" b="0" i="1" smtClean="0">
                            <a:latin typeface="Cambria Math" panose="02040503050406030204" pitchFamily="18" charset="0"/>
                            <a:ea typeface="微软雅黑" panose="020B0503020204020204" pitchFamily="34" charset="-122"/>
                          </a:rPr>
                          <m:t>(1)</m:t>
                        </m:r>
                      </m:sup>
                    </m:sSubSup>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𝑛</m:t>
                        </m:r>
                      </m:sup>
                      <m:e>
                        <m:f>
                          <m:fPr>
                            <m:ctrlPr>
                              <a:rPr lang="en-US" altLang="zh-CN" sz="1400" b="0" i="1" smtClean="0">
                                <a:latin typeface="Cambria Math" panose="02040503050406030204" pitchFamily="18" charset="0"/>
                                <a:ea typeface="微软雅黑" panose="020B0503020204020204" pitchFamily="34" charset="-122"/>
                              </a:rPr>
                            </m:ctrlPr>
                          </m:fPr>
                          <m:num>
                            <m:sSubSup>
                              <m:sSubSupPr>
                                <m:ctrlPr>
                                  <a:rPr lang="en-US" altLang="zh-CN" sz="1400" b="0" i="1" smtClean="0">
                                    <a:latin typeface="Cambria Math" panose="02040503050406030204" pitchFamily="18" charset="0"/>
                                    <a:ea typeface="微软雅黑" panose="020B0503020204020204" pitchFamily="34" charset="-122"/>
                                  </a:rPr>
                                </m:ctrlPr>
                              </m:sSubSupPr>
                              <m:e>
                                <m:r>
                                  <a:rPr lang="en-US" altLang="zh-CN" sz="1400" b="0" i="1" smtClean="0">
                                    <a:latin typeface="Cambria Math" panose="02040503050406030204" pitchFamily="18" charset="0"/>
                                    <a:ea typeface="微软雅黑" panose="020B0503020204020204" pitchFamily="34" charset="-122"/>
                                  </a:rPr>
                                  <m:t>𝑍</m:t>
                                </m:r>
                              </m:e>
                              <m:sub>
                                <m:r>
                                  <a:rPr lang="en-US" altLang="zh-CN" sz="1400" b="0" i="1" smtClean="0">
                                    <a:latin typeface="Cambria Math" panose="02040503050406030204" pitchFamily="18" charset="0"/>
                                    <a:ea typeface="微软雅黑" panose="020B0503020204020204" pitchFamily="34" charset="-122"/>
                                  </a:rPr>
                                  <m:t>𝑖𝑗</m:t>
                                </m:r>
                              </m:sub>
                              <m:sup>
                                <m:r>
                                  <a:rPr lang="en-US" altLang="zh-CN" sz="1400" b="0" i="1" smtClean="0">
                                    <a:latin typeface="Cambria Math" panose="02040503050406030204" pitchFamily="18" charset="0"/>
                                    <a:ea typeface="微软雅黑" panose="020B0503020204020204" pitchFamily="34" charset="-122"/>
                                  </a:rPr>
                                  <m:t>(0)</m:t>
                                </m:r>
                              </m:sup>
                            </m:sSubSup>
                          </m:num>
                          <m:den>
                            <m:r>
                              <a:rPr lang="en-US" altLang="zh-CN" sz="1400" b="0" i="1" smtClean="0">
                                <a:latin typeface="Cambria Math" panose="02040503050406030204" pitchFamily="18" charset="0"/>
                                <a:ea typeface="微软雅黑" panose="020B0503020204020204" pitchFamily="34" charset="-122"/>
                              </a:rPr>
                              <m:t>𝑛</m:t>
                            </m:r>
                          </m:den>
                        </m:f>
                      </m:e>
                    </m:nary>
                  </m:oMath>
                </a14:m>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更新得到</a:t>
                </a:r>
                <a:endParaRPr lang="en-US" altLang="zh-CN" sz="1400" dirty="0">
                  <a:latin typeface="微软雅黑" panose="020B0503020204020204" pitchFamily="34" charset="-122"/>
                  <a:ea typeface="微软雅黑" panose="020B0503020204020204" pitchFamily="34" charset="-122"/>
                </a:endParaRPr>
              </a:p>
              <a:p>
                <a:r>
                  <a:rPr lang="el-GR" altLang="zh-CN" sz="1400" i="1" dirty="0">
                    <a:latin typeface="微软雅黑" panose="020B0503020204020204" pitchFamily="34" charset="-122"/>
                    <a:ea typeface="微软雅黑" panose="020B0503020204020204" pitchFamily="34" charset="-122"/>
                  </a:rPr>
                  <a:t>λ</a:t>
                </a:r>
                <a:r>
                  <a:rPr lang="en-US" altLang="zh-CN" sz="800" i="1" dirty="0">
                    <a:latin typeface="微软雅黑" panose="020B0503020204020204" pitchFamily="34" charset="-122"/>
                    <a:ea typeface="微软雅黑" panose="020B0503020204020204" pitchFamily="34" charset="-122"/>
                  </a:rPr>
                  <a:t>1</a:t>
                </a:r>
                <a:r>
                  <a:rPr lang="en-US" altLang="zh-CN" sz="1600" i="1" dirty="0">
                    <a:latin typeface="微软雅黑" panose="020B0503020204020204" pitchFamily="34" charset="-122"/>
                    <a:ea typeface="微软雅黑" panose="020B0503020204020204" pitchFamily="34" charset="-122"/>
                  </a:rPr>
                  <a:t> </a:t>
                </a:r>
                <a:r>
                  <a:rPr lang="en-US" altLang="zh-CN" sz="1400" i="1" dirty="0">
                    <a:latin typeface="微软雅黑" panose="020B0503020204020204" pitchFamily="34" charset="-122"/>
                    <a:ea typeface="微软雅黑" panose="020B0503020204020204" pitchFamily="34" charset="-122"/>
                  </a:rPr>
                  <a:t>= 0.76 </a:t>
                </a:r>
                <a:r>
                  <a:rPr lang="el-GR" altLang="zh-CN" sz="1400" i="1" dirty="0">
                    <a:latin typeface="微软雅黑" panose="020B0503020204020204" pitchFamily="34" charset="-122"/>
                    <a:ea typeface="微软雅黑" panose="020B0503020204020204" pitchFamily="34" charset="-122"/>
                  </a:rPr>
                  <a:t>λ</a:t>
                </a:r>
                <a:r>
                  <a:rPr lang="en-US" altLang="zh-CN" sz="800" i="1" dirty="0">
                    <a:latin typeface="微软雅黑" panose="020B0503020204020204" pitchFamily="34" charset="-122"/>
                    <a:ea typeface="微软雅黑" panose="020B0503020204020204" pitchFamily="34" charset="-122"/>
                  </a:rPr>
                  <a:t>2</a:t>
                </a:r>
                <a:r>
                  <a:rPr lang="en-US" altLang="zh-CN" sz="1400" i="1" dirty="0">
                    <a:latin typeface="微软雅黑" panose="020B0503020204020204" pitchFamily="34" charset="-122"/>
                    <a:ea typeface="微软雅黑" panose="020B0503020204020204" pitchFamily="34" charset="-122"/>
                  </a:rPr>
                  <a:t> = 0.23</a:t>
                </a:r>
              </a:p>
              <a:p>
                <a:endParaRPr lang="en-US" altLang="zh-CN" sz="1400" i="1" dirty="0">
                  <a:latin typeface="微软雅黑" panose="020B0503020204020204" pitchFamily="34" charset="-122"/>
                  <a:ea typeface="微软雅黑" panose="020B0503020204020204" pitchFamily="34" charset="-122"/>
                </a:endParaRPr>
              </a:p>
              <a:p>
                <a:r>
                  <a:rPr lang="en-US" altLang="zh-CN" sz="1400" i="1" dirty="0">
                    <a:latin typeface="微软雅黑" panose="020B0503020204020204" pitchFamily="34" charset="-122"/>
                    <a:ea typeface="微软雅黑" panose="020B0503020204020204" pitchFamily="34" charset="-122"/>
                  </a:rPr>
                  <a:t>θ</a:t>
                </a:r>
                <a:r>
                  <a:rPr lang="en-US" altLang="zh-CN" sz="800" i="1" dirty="0">
                    <a:latin typeface="微软雅黑" panose="020B0503020204020204" pitchFamily="34" charset="-122"/>
                    <a:ea typeface="微软雅黑" panose="020B0503020204020204" pitchFamily="34" charset="-122"/>
                  </a:rPr>
                  <a:t>1</a:t>
                </a:r>
                <a:r>
                  <a:rPr lang="en-US" altLang="zh-CN" sz="700" i="1" dirty="0">
                    <a:latin typeface="微软雅黑" panose="020B0503020204020204" pitchFamily="34" charset="-122"/>
                    <a:ea typeface="微软雅黑" panose="020B0503020204020204" pitchFamily="34" charset="-122"/>
                  </a:rPr>
                  <a:t> </a:t>
                </a:r>
                <a:r>
                  <a:rPr lang="en-US" altLang="zh-CN" sz="1400" i="1"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按照 </a:t>
                </a:r>
                <a:r>
                  <a:rPr lang="en-US" altLang="zh-CN" sz="1400" dirty="0">
                    <a:latin typeface="微软雅黑" panose="020B0503020204020204" pitchFamily="34" charset="-122"/>
                    <a:ea typeface="微软雅黑" panose="020B0503020204020204" pitchFamily="34" charset="-122"/>
                  </a:rPr>
                  <a:t>Z</a:t>
                </a:r>
                <a:r>
                  <a:rPr lang="en-US" altLang="zh-CN" sz="1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加权平均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按照列</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normalize</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到</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1</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mc:Choice>
        <mc:Fallback>
          <p:sp>
            <p:nvSpPr>
              <p:cNvPr id="14" name="矩形 13">
                <a:extLst>
                  <a:ext uri="{FF2B5EF4-FFF2-40B4-BE49-F238E27FC236}">
                    <a16:creationId xmlns:a16="http://schemas.microsoft.com/office/drawing/2014/main" id="{5BE4B91D-35A4-464B-898A-4DE907F3A59B}"/>
                  </a:ext>
                </a:extLst>
              </p:cNvPr>
              <p:cNvSpPr>
                <a:spLocks noRot="1" noChangeAspect="1" noMove="1" noResize="1" noEditPoints="1" noAdjustHandles="1" noChangeArrowheads="1" noChangeShapeType="1" noTextEdit="1"/>
              </p:cNvSpPr>
              <p:nvPr/>
            </p:nvSpPr>
            <p:spPr>
              <a:xfrm>
                <a:off x="7169124" y="1982751"/>
                <a:ext cx="3972352" cy="1608197"/>
              </a:xfrm>
              <a:prstGeom prst="rect">
                <a:avLst/>
              </a:prstGeom>
              <a:blipFill>
                <a:blip r:embed="rId4"/>
                <a:stretch>
                  <a:fillRect l="-460"/>
                </a:stretch>
              </a:blipFill>
            </p:spPr>
            <p:txBody>
              <a:bodyPr/>
              <a:lstStyle/>
              <a:p>
                <a:r>
                  <a:rPr lang="zh-CN" altLang="en-US">
                    <a:noFill/>
                  </a:rPr>
                  <a:t> </a:t>
                </a:r>
              </a:p>
            </p:txBody>
          </p:sp>
        </mc:Fallback>
      </mc:AlternateContent>
      <p:graphicFrame>
        <p:nvGraphicFramePr>
          <p:cNvPr id="15" name="表格 14">
            <a:extLst>
              <a:ext uri="{FF2B5EF4-FFF2-40B4-BE49-F238E27FC236}">
                <a16:creationId xmlns:a16="http://schemas.microsoft.com/office/drawing/2014/main" id="{BDB179B5-F315-4A74-A118-41FAF75A70E6}"/>
              </a:ext>
            </a:extLst>
          </p:cNvPr>
          <p:cNvGraphicFramePr>
            <a:graphicFrameLocks noGrp="1"/>
          </p:cNvGraphicFramePr>
          <p:nvPr>
            <p:extLst>
              <p:ext uri="{D42A27DB-BD31-4B8C-83A1-F6EECF244321}">
                <p14:modId xmlns:p14="http://schemas.microsoft.com/office/powerpoint/2010/main" val="3253047970"/>
              </p:ext>
            </p:extLst>
          </p:nvPr>
        </p:nvGraphicFramePr>
        <p:xfrm>
          <a:off x="7881423" y="3470520"/>
          <a:ext cx="2653742" cy="1066800"/>
        </p:xfrm>
        <a:graphic>
          <a:graphicData uri="http://schemas.openxmlformats.org/drawingml/2006/table">
            <a:tbl>
              <a:tblPr firstRow="1" bandRow="1">
                <a:tableStyleId>{073A0DAA-6AF3-43AB-8588-CEC1D06C72B9}</a:tableStyleId>
              </a:tblPr>
              <a:tblGrid>
                <a:gridCol w="314992">
                  <a:extLst>
                    <a:ext uri="{9D8B030D-6E8A-4147-A177-3AD203B41FA5}">
                      <a16:colId xmlns:a16="http://schemas.microsoft.com/office/drawing/2014/main" val="1787033390"/>
                    </a:ext>
                  </a:extLst>
                </a:gridCol>
                <a:gridCol w="467750">
                  <a:extLst>
                    <a:ext uri="{9D8B030D-6E8A-4147-A177-3AD203B41FA5}">
                      <a16:colId xmlns:a16="http://schemas.microsoft.com/office/drawing/2014/main" val="3345882903"/>
                    </a:ext>
                  </a:extLst>
                </a:gridCol>
                <a:gridCol w="467750">
                  <a:extLst>
                    <a:ext uri="{9D8B030D-6E8A-4147-A177-3AD203B41FA5}">
                      <a16:colId xmlns:a16="http://schemas.microsoft.com/office/drawing/2014/main" val="4148990474"/>
                    </a:ext>
                  </a:extLst>
                </a:gridCol>
                <a:gridCol w="467750">
                  <a:extLst>
                    <a:ext uri="{9D8B030D-6E8A-4147-A177-3AD203B41FA5}">
                      <a16:colId xmlns:a16="http://schemas.microsoft.com/office/drawing/2014/main" val="1506792792"/>
                    </a:ext>
                  </a:extLst>
                </a:gridCol>
                <a:gridCol w="467750">
                  <a:extLst>
                    <a:ext uri="{9D8B030D-6E8A-4147-A177-3AD203B41FA5}">
                      <a16:colId xmlns:a16="http://schemas.microsoft.com/office/drawing/2014/main" val="2164075145"/>
                    </a:ext>
                  </a:extLst>
                </a:gridCol>
                <a:gridCol w="467750">
                  <a:extLst>
                    <a:ext uri="{9D8B030D-6E8A-4147-A177-3AD203B41FA5}">
                      <a16:colId xmlns:a16="http://schemas.microsoft.com/office/drawing/2014/main" val="3946097443"/>
                    </a:ext>
                  </a:extLst>
                </a:gridCol>
              </a:tblGrid>
              <a:tr h="153888">
                <a:tc>
                  <a:txBody>
                    <a:bodyPr/>
                    <a:lstStyle/>
                    <a:p>
                      <a:pPr algn="ct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1</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2</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3</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4</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err="1">
                          <a:latin typeface="微软雅黑" panose="020B0503020204020204" pitchFamily="34" charset="-122"/>
                          <a:ea typeface="微软雅黑" panose="020B0503020204020204" pitchFamily="34" charset="-122"/>
                        </a:rPr>
                        <a:t>bg</a:t>
                      </a:r>
                      <a:endParaRPr lang="zh-CN" altLang="en-US" sz="8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309007558"/>
                  </a:ext>
                </a:extLst>
              </a:tr>
              <a:tr h="153888">
                <a:tc>
                  <a:txBody>
                    <a:bodyPr/>
                    <a:lstStyle/>
                    <a:p>
                      <a:pPr algn="ctr"/>
                      <a:r>
                        <a:rPr lang="en-US" altLang="zh-CN" sz="800" kern="1200" dirty="0">
                          <a:solidFill>
                            <a:schemeClr val="dk1"/>
                          </a:solidFill>
                          <a:latin typeface="微软雅黑" panose="020B0503020204020204" pitchFamily="34" charset="-122"/>
                          <a:ea typeface="微软雅黑" panose="020B0503020204020204" pitchFamily="34" charset="-122"/>
                          <a:cs typeface="+mn-cs"/>
                        </a:rPr>
                        <a:t>A</a:t>
                      </a:r>
                      <a:endParaRPr lang="zh-CN" altLang="en-US" sz="8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0.61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0.39 </a:t>
                      </a:r>
                    </a:p>
                  </a:txBody>
                  <a:tcPr marL="9525" marR="9525" marT="9525" marB="0" anchor="ct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0.61 </a:t>
                      </a:r>
                    </a:p>
                  </a:txBody>
                  <a:tcPr marL="9525" marR="9525" marT="9525" marB="0" anchor="ct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0.20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0.45 </a:t>
                      </a:r>
                    </a:p>
                  </a:txBody>
                  <a:tcPr marL="9525" marR="9525" marT="9525" marB="0" anchor="ctr"/>
                </a:tc>
                <a:extLst>
                  <a:ext uri="{0D108BD9-81ED-4DB2-BD59-A6C34878D82A}">
                    <a16:rowId xmlns:a16="http://schemas.microsoft.com/office/drawing/2014/main" val="2700940844"/>
                  </a:ext>
                </a:extLst>
              </a:tr>
              <a:tr h="153888">
                <a:tc>
                  <a:txBody>
                    <a:bodyPr/>
                    <a:lstStyle/>
                    <a:p>
                      <a:pPr algn="ctr"/>
                      <a:r>
                        <a:rPr lang="en-US" altLang="zh-CN" sz="800" kern="1200" dirty="0">
                          <a:solidFill>
                            <a:schemeClr val="dk1"/>
                          </a:solidFill>
                          <a:latin typeface="微软雅黑" panose="020B0503020204020204" pitchFamily="34" charset="-122"/>
                          <a:ea typeface="微软雅黑" panose="020B0503020204020204" pitchFamily="34" charset="-122"/>
                          <a:cs typeface="+mn-cs"/>
                        </a:rPr>
                        <a:t>C</a:t>
                      </a:r>
                      <a:endParaRPr lang="zh-CN" altLang="en-US" sz="8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0.00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0.00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0.19 </a:t>
                      </a:r>
                    </a:p>
                  </a:txBody>
                  <a:tcPr marL="9525" marR="9525" marT="9525" marB="0" anchor="ct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0.61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0.20 </a:t>
                      </a:r>
                    </a:p>
                  </a:txBody>
                  <a:tcPr marL="9525" marR="9525" marT="9525" marB="0" anchor="ctr"/>
                </a:tc>
                <a:extLst>
                  <a:ext uri="{0D108BD9-81ED-4DB2-BD59-A6C34878D82A}">
                    <a16:rowId xmlns:a16="http://schemas.microsoft.com/office/drawing/2014/main" val="1055731698"/>
                  </a:ext>
                </a:extLst>
              </a:tr>
              <a:tr h="153888">
                <a:tc>
                  <a:txBody>
                    <a:bodyPr/>
                    <a:lstStyle/>
                    <a:p>
                      <a:pPr algn="ctr"/>
                      <a:r>
                        <a:rPr lang="en-US" altLang="zh-CN" sz="800" kern="1200" dirty="0">
                          <a:solidFill>
                            <a:schemeClr val="dk1"/>
                          </a:solidFill>
                          <a:latin typeface="微软雅黑" panose="020B0503020204020204" pitchFamily="34" charset="-122"/>
                          <a:ea typeface="微软雅黑" panose="020B0503020204020204" pitchFamily="34" charset="-122"/>
                          <a:cs typeface="+mn-cs"/>
                        </a:rPr>
                        <a:t>G</a:t>
                      </a:r>
                      <a:endParaRPr lang="zh-CN" altLang="en-US" sz="8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0.31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0.61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0.20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0.10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0.30 </a:t>
                      </a:r>
                    </a:p>
                  </a:txBody>
                  <a:tcPr marL="9525" marR="9525" marT="9525" marB="0" anchor="ctr"/>
                </a:tc>
                <a:extLst>
                  <a:ext uri="{0D108BD9-81ED-4DB2-BD59-A6C34878D82A}">
                    <a16:rowId xmlns:a16="http://schemas.microsoft.com/office/drawing/2014/main" val="3143530936"/>
                  </a:ext>
                </a:extLst>
              </a:tr>
              <a:tr h="153888">
                <a:tc>
                  <a:txBody>
                    <a:bodyPr/>
                    <a:lstStyle/>
                    <a:p>
                      <a:pPr algn="ctr"/>
                      <a:r>
                        <a:rPr lang="en-US" altLang="zh-CN" sz="800" kern="1200" dirty="0">
                          <a:solidFill>
                            <a:schemeClr val="dk1"/>
                          </a:solidFill>
                          <a:latin typeface="微软雅黑" panose="020B0503020204020204" pitchFamily="34" charset="-122"/>
                          <a:ea typeface="微软雅黑" panose="020B0503020204020204" pitchFamily="34" charset="-122"/>
                          <a:cs typeface="+mn-cs"/>
                        </a:rPr>
                        <a:t>T</a:t>
                      </a:r>
                      <a:endParaRPr lang="zh-CN" altLang="en-US" sz="8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0.08 </a:t>
                      </a:r>
                    </a:p>
                  </a:txBody>
                  <a:tcPr marL="9525" marR="9525" marT="9525" marB="0" anchor="ct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0.00 </a:t>
                      </a:r>
                    </a:p>
                  </a:txBody>
                  <a:tcPr marL="9525" marR="9525" marT="9525" marB="0" anchor="ctr"/>
                </a:tc>
                <a:tc>
                  <a:txBody>
                    <a:bodyPr/>
                    <a:lstStyle/>
                    <a:p>
                      <a:pPr algn="ctr"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0.00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0.10 </a:t>
                      </a:r>
                    </a:p>
                  </a:txBody>
                  <a:tcPr marL="9525" marR="9525" marT="9525" marB="0" anchor="ctr"/>
                </a:tc>
                <a:tc>
                  <a:txBody>
                    <a:bodyPr/>
                    <a:lstStyle/>
                    <a:p>
                      <a:pPr algn="ctr"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0.04 </a:t>
                      </a:r>
                    </a:p>
                  </a:txBody>
                  <a:tcPr marL="9525" marR="9525" marT="9525" marB="0" anchor="ctr"/>
                </a:tc>
                <a:extLst>
                  <a:ext uri="{0D108BD9-81ED-4DB2-BD59-A6C34878D82A}">
                    <a16:rowId xmlns:a16="http://schemas.microsoft.com/office/drawing/2014/main" val="3100562522"/>
                  </a:ext>
                </a:extLst>
              </a:tr>
            </a:tbl>
          </a:graphicData>
        </a:graphic>
      </p:graphicFrame>
      <p:cxnSp>
        <p:nvCxnSpPr>
          <p:cNvPr id="16" name="直接连接符 15">
            <a:extLst>
              <a:ext uri="{FF2B5EF4-FFF2-40B4-BE49-F238E27FC236}">
                <a16:creationId xmlns:a16="http://schemas.microsoft.com/office/drawing/2014/main" id="{F5057850-60A0-4AF9-BF3C-8429C3F0B703}"/>
              </a:ext>
            </a:extLst>
          </p:cNvPr>
          <p:cNvCxnSpPr>
            <a:cxnSpLocks/>
          </p:cNvCxnSpPr>
          <p:nvPr/>
        </p:nvCxnSpPr>
        <p:spPr>
          <a:xfrm>
            <a:off x="4708598" y="4800197"/>
            <a:ext cx="7186810" cy="0"/>
          </a:xfrm>
          <a:prstGeom prst="line">
            <a:avLst/>
          </a:prstGeom>
        </p:spPr>
        <p:style>
          <a:lnRef idx="1">
            <a:schemeClr val="dk1"/>
          </a:lnRef>
          <a:fillRef idx="0">
            <a:schemeClr val="dk1"/>
          </a:fillRef>
          <a:effectRef idx="0">
            <a:schemeClr val="dk1"/>
          </a:effectRef>
          <a:fontRef idx="minor">
            <a:schemeClr val="tx1"/>
          </a:fontRef>
        </p:style>
      </p:cxnSp>
      <p:sp>
        <p:nvSpPr>
          <p:cNvPr id="21" name="箭头: 下 20">
            <a:extLst>
              <a:ext uri="{FF2B5EF4-FFF2-40B4-BE49-F238E27FC236}">
                <a16:creationId xmlns:a16="http://schemas.microsoft.com/office/drawing/2014/main" id="{636BB256-3B77-4045-BF5B-70696696EC25}"/>
              </a:ext>
            </a:extLst>
          </p:cNvPr>
          <p:cNvSpPr/>
          <p:nvPr/>
        </p:nvSpPr>
        <p:spPr>
          <a:xfrm>
            <a:off x="8302003" y="4800197"/>
            <a:ext cx="662243" cy="2970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3CA175C-D1EC-47B7-A9EB-A18F4E52428E}"/>
              </a:ext>
            </a:extLst>
          </p:cNvPr>
          <p:cNvSpPr/>
          <p:nvPr/>
        </p:nvSpPr>
        <p:spPr>
          <a:xfrm>
            <a:off x="5340803" y="5053016"/>
            <a:ext cx="6476453" cy="377091"/>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设置</a:t>
            </a:r>
            <a:r>
              <a:rPr lang="en-US" altLang="zh-CN" sz="1400" dirty="0" err="1">
                <a:latin typeface="微软雅黑" panose="020B0503020204020204" pitchFamily="34" charset="-122"/>
                <a:ea typeface="微软雅黑" panose="020B0503020204020204" pitchFamily="34" charset="-122"/>
              </a:rPr>
              <a:t>pwm</a:t>
            </a:r>
            <a:r>
              <a:rPr lang="zh-CN" altLang="en-US" sz="1400" dirty="0">
                <a:latin typeface="微软雅黑" panose="020B0503020204020204" pitchFamily="34" charset="-122"/>
                <a:ea typeface="微软雅黑" panose="020B0503020204020204" pitchFamily="34" charset="-122"/>
              </a:rPr>
              <a:t>矩阵中，相邻轮次数值差绝对值的和</a:t>
            </a:r>
            <a:r>
              <a:rPr lang="en-US" altLang="zh-CN" sz="1400" dirty="0">
                <a:latin typeface="微软雅黑" panose="020B0503020204020204" pitchFamily="34" charset="-122"/>
                <a:ea typeface="微软雅黑" panose="020B0503020204020204" pitchFamily="34" charset="-122"/>
              </a:rPr>
              <a:t>&lt;0.05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12</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轮后收敛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输出</a:t>
            </a:r>
            <a:endParaRPr lang="en-US" altLang="zh-CN" sz="1400" dirty="0">
              <a:latin typeface="微软雅黑" panose="020B0503020204020204" pitchFamily="34" charset="-122"/>
              <a:ea typeface="微软雅黑" panose="020B0503020204020204" pitchFamily="34" charset="-122"/>
            </a:endParaRPr>
          </a:p>
        </p:txBody>
      </p:sp>
      <p:graphicFrame>
        <p:nvGraphicFramePr>
          <p:cNvPr id="23" name="表格 22">
            <a:extLst>
              <a:ext uri="{FF2B5EF4-FFF2-40B4-BE49-F238E27FC236}">
                <a16:creationId xmlns:a16="http://schemas.microsoft.com/office/drawing/2014/main" id="{A835F68E-86A7-45D1-8E9A-E7274A5E17B3}"/>
              </a:ext>
            </a:extLst>
          </p:cNvPr>
          <p:cNvGraphicFramePr>
            <a:graphicFrameLocks noGrp="1"/>
          </p:cNvGraphicFramePr>
          <p:nvPr>
            <p:extLst>
              <p:ext uri="{D42A27DB-BD31-4B8C-83A1-F6EECF244321}">
                <p14:modId xmlns:p14="http://schemas.microsoft.com/office/powerpoint/2010/main" val="1592396868"/>
              </p:ext>
            </p:extLst>
          </p:nvPr>
        </p:nvGraphicFramePr>
        <p:xfrm>
          <a:off x="6710568" y="5504440"/>
          <a:ext cx="2653742" cy="1066800"/>
        </p:xfrm>
        <a:graphic>
          <a:graphicData uri="http://schemas.openxmlformats.org/drawingml/2006/table">
            <a:tbl>
              <a:tblPr firstRow="1" bandRow="1">
                <a:tableStyleId>{073A0DAA-6AF3-43AB-8588-CEC1D06C72B9}</a:tableStyleId>
              </a:tblPr>
              <a:tblGrid>
                <a:gridCol w="314992">
                  <a:extLst>
                    <a:ext uri="{9D8B030D-6E8A-4147-A177-3AD203B41FA5}">
                      <a16:colId xmlns:a16="http://schemas.microsoft.com/office/drawing/2014/main" val="1787033390"/>
                    </a:ext>
                  </a:extLst>
                </a:gridCol>
                <a:gridCol w="467750">
                  <a:extLst>
                    <a:ext uri="{9D8B030D-6E8A-4147-A177-3AD203B41FA5}">
                      <a16:colId xmlns:a16="http://schemas.microsoft.com/office/drawing/2014/main" val="3345882903"/>
                    </a:ext>
                  </a:extLst>
                </a:gridCol>
                <a:gridCol w="467750">
                  <a:extLst>
                    <a:ext uri="{9D8B030D-6E8A-4147-A177-3AD203B41FA5}">
                      <a16:colId xmlns:a16="http://schemas.microsoft.com/office/drawing/2014/main" val="4148990474"/>
                    </a:ext>
                  </a:extLst>
                </a:gridCol>
                <a:gridCol w="467750">
                  <a:extLst>
                    <a:ext uri="{9D8B030D-6E8A-4147-A177-3AD203B41FA5}">
                      <a16:colId xmlns:a16="http://schemas.microsoft.com/office/drawing/2014/main" val="1506792792"/>
                    </a:ext>
                  </a:extLst>
                </a:gridCol>
                <a:gridCol w="467750">
                  <a:extLst>
                    <a:ext uri="{9D8B030D-6E8A-4147-A177-3AD203B41FA5}">
                      <a16:colId xmlns:a16="http://schemas.microsoft.com/office/drawing/2014/main" val="2164075145"/>
                    </a:ext>
                  </a:extLst>
                </a:gridCol>
                <a:gridCol w="467750">
                  <a:extLst>
                    <a:ext uri="{9D8B030D-6E8A-4147-A177-3AD203B41FA5}">
                      <a16:colId xmlns:a16="http://schemas.microsoft.com/office/drawing/2014/main" val="3946097443"/>
                    </a:ext>
                  </a:extLst>
                </a:gridCol>
              </a:tblGrid>
              <a:tr h="153888">
                <a:tc>
                  <a:txBody>
                    <a:bodyPr/>
                    <a:lstStyle/>
                    <a:p>
                      <a:pPr algn="ct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1</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2</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3</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a:latin typeface="微软雅黑" panose="020B0503020204020204" pitchFamily="34" charset="-122"/>
                          <a:ea typeface="微软雅黑" panose="020B0503020204020204" pitchFamily="34" charset="-122"/>
                        </a:rPr>
                        <a:t>4</a:t>
                      </a:r>
                      <a:endParaRPr lang="zh-CN" altLang="en-US" sz="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800" dirty="0" err="1">
                          <a:latin typeface="微软雅黑" panose="020B0503020204020204" pitchFamily="34" charset="-122"/>
                          <a:ea typeface="微软雅黑" panose="020B0503020204020204" pitchFamily="34" charset="-122"/>
                        </a:rPr>
                        <a:t>bg</a:t>
                      </a:r>
                      <a:endParaRPr lang="zh-CN" altLang="en-US" sz="8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309007558"/>
                  </a:ext>
                </a:extLst>
              </a:tr>
              <a:tr h="153888">
                <a:tc>
                  <a:txBody>
                    <a:bodyPr/>
                    <a:lstStyle/>
                    <a:p>
                      <a:pPr 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a:t>
                      </a:r>
                      <a:endParaRPr lang="zh-CN" altLang="en-US" sz="8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1.00 </a:t>
                      </a:r>
                    </a:p>
                  </a:txBody>
                  <a:tcPr marL="9525" marR="9525" marT="9525" marB="0"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1.00 </a:t>
                      </a:r>
                    </a:p>
                  </a:txBody>
                  <a:tcPr marL="9525" marR="9525" marT="9525" marB="0"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0.5 </a:t>
                      </a:r>
                    </a:p>
                  </a:txBody>
                  <a:tcPr marL="9525" marR="9525" marT="9525" marB="0" anchor="ctr"/>
                </a:tc>
                <a:extLst>
                  <a:ext uri="{0D108BD9-81ED-4DB2-BD59-A6C34878D82A}">
                    <a16:rowId xmlns:a16="http://schemas.microsoft.com/office/drawing/2014/main" val="2700940844"/>
                  </a:ext>
                </a:extLst>
              </a:tr>
              <a:tr h="153888">
                <a:tc>
                  <a:txBody>
                    <a:bodyPr/>
                    <a:lstStyle/>
                    <a:p>
                      <a:pPr 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C</a:t>
                      </a:r>
                      <a:endParaRPr lang="zh-CN" altLang="en-US" sz="8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1.00 </a:t>
                      </a:r>
                    </a:p>
                  </a:txBody>
                  <a:tcPr marL="9525" marR="9525" marT="9525" marB="0"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0.25 </a:t>
                      </a:r>
                    </a:p>
                  </a:txBody>
                  <a:tcPr marL="9525" marR="9525" marT="9525" marB="0" anchor="ctr"/>
                </a:tc>
                <a:extLst>
                  <a:ext uri="{0D108BD9-81ED-4DB2-BD59-A6C34878D82A}">
                    <a16:rowId xmlns:a16="http://schemas.microsoft.com/office/drawing/2014/main" val="1055731698"/>
                  </a:ext>
                </a:extLst>
              </a:tr>
              <a:tr h="153888">
                <a:tc>
                  <a:txBody>
                    <a:bodyPr/>
                    <a:lstStyle/>
                    <a:p>
                      <a:pPr 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G</a:t>
                      </a:r>
                      <a:endParaRPr lang="zh-CN" altLang="en-US" sz="8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1.00 </a:t>
                      </a:r>
                    </a:p>
                  </a:txBody>
                  <a:tcPr marL="9525" marR="9525" marT="9525" marB="0"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0.25 </a:t>
                      </a:r>
                    </a:p>
                  </a:txBody>
                  <a:tcPr marL="9525" marR="9525" marT="9525" marB="0" anchor="ctr"/>
                </a:tc>
                <a:extLst>
                  <a:ext uri="{0D108BD9-81ED-4DB2-BD59-A6C34878D82A}">
                    <a16:rowId xmlns:a16="http://schemas.microsoft.com/office/drawing/2014/main" val="3143530936"/>
                  </a:ext>
                </a:extLst>
              </a:tr>
              <a:tr h="153888">
                <a:tc>
                  <a:txBody>
                    <a:bodyPr/>
                    <a:lstStyle/>
                    <a:p>
                      <a:pPr 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T</a:t>
                      </a:r>
                      <a:endParaRPr lang="zh-CN" altLang="en-US" sz="8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0.00 </a:t>
                      </a:r>
                    </a:p>
                  </a:txBody>
                  <a:tcPr marL="9525" marR="9525" marT="9525" marB="0" anchor="ctr"/>
                </a:tc>
                <a:tc>
                  <a:txBody>
                    <a:bodyPr/>
                    <a:lstStyle/>
                    <a:p>
                      <a:pPr algn="ctr" fontAlgn="ctr"/>
                      <a:r>
                        <a:rPr lang="en-US" altLang="zh-CN" sz="8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 </a:t>
                      </a:r>
                    </a:p>
                  </a:txBody>
                  <a:tcPr marL="9525" marR="9525" marT="9525" marB="0" anchor="ctr"/>
                </a:tc>
                <a:extLst>
                  <a:ext uri="{0D108BD9-81ED-4DB2-BD59-A6C34878D82A}">
                    <a16:rowId xmlns:a16="http://schemas.microsoft.com/office/drawing/2014/main" val="3100562522"/>
                  </a:ext>
                </a:extLst>
              </a:tr>
            </a:tbl>
          </a:graphicData>
        </a:graphic>
      </p:graphicFrame>
      <p:sp>
        <p:nvSpPr>
          <p:cNvPr id="24" name="矩形 23">
            <a:extLst>
              <a:ext uri="{FF2B5EF4-FFF2-40B4-BE49-F238E27FC236}">
                <a16:creationId xmlns:a16="http://schemas.microsoft.com/office/drawing/2014/main" id="{DBB81A5F-EF13-406E-A3C4-3C530CFE2C37}"/>
              </a:ext>
            </a:extLst>
          </p:cNvPr>
          <p:cNvSpPr/>
          <p:nvPr/>
        </p:nvSpPr>
        <p:spPr>
          <a:xfrm>
            <a:off x="4774260" y="5624196"/>
            <a:ext cx="1762021" cy="338554"/>
          </a:xfrm>
          <a:prstGeom prst="rect">
            <a:avLst/>
          </a:prstGeom>
        </p:spPr>
        <p:txBody>
          <a:bodyPr wrap="none">
            <a:spAutoFit/>
          </a:bodyPr>
          <a:lstStyle/>
          <a:p>
            <a:r>
              <a:rPr lang="el-GR" altLang="zh-CN" sz="1400" i="1" dirty="0">
                <a:latin typeface="微软雅黑" panose="020B0503020204020204" pitchFamily="34" charset="-122"/>
                <a:ea typeface="微软雅黑" panose="020B0503020204020204" pitchFamily="34" charset="-122"/>
              </a:rPr>
              <a:t>λ</a:t>
            </a:r>
            <a:r>
              <a:rPr lang="en-US" altLang="zh-CN" sz="800" i="1" dirty="0">
                <a:latin typeface="微软雅黑" panose="020B0503020204020204" pitchFamily="34" charset="-122"/>
                <a:ea typeface="微软雅黑" panose="020B0503020204020204" pitchFamily="34" charset="-122"/>
              </a:rPr>
              <a:t>1</a:t>
            </a:r>
            <a:r>
              <a:rPr lang="en-US" altLang="zh-CN" sz="1600" i="1" dirty="0">
                <a:latin typeface="微软雅黑" panose="020B0503020204020204" pitchFamily="34" charset="-122"/>
                <a:ea typeface="微软雅黑" panose="020B0503020204020204" pitchFamily="34" charset="-122"/>
              </a:rPr>
              <a:t> </a:t>
            </a:r>
            <a:r>
              <a:rPr lang="en-US" altLang="zh-CN" sz="1400" i="1" dirty="0">
                <a:latin typeface="微软雅黑" panose="020B0503020204020204" pitchFamily="34" charset="-122"/>
                <a:ea typeface="微软雅黑" panose="020B0503020204020204" pitchFamily="34" charset="-122"/>
              </a:rPr>
              <a:t>= 0.49 </a:t>
            </a:r>
            <a:r>
              <a:rPr lang="el-GR" altLang="zh-CN" sz="1400" i="1" dirty="0">
                <a:latin typeface="微软雅黑" panose="020B0503020204020204" pitchFamily="34" charset="-122"/>
                <a:ea typeface="微软雅黑" panose="020B0503020204020204" pitchFamily="34" charset="-122"/>
              </a:rPr>
              <a:t>λ</a:t>
            </a:r>
            <a:r>
              <a:rPr lang="en-US" altLang="zh-CN" sz="800" i="1" dirty="0">
                <a:latin typeface="微软雅黑" panose="020B0503020204020204" pitchFamily="34" charset="-122"/>
                <a:ea typeface="微软雅黑" panose="020B0503020204020204" pitchFamily="34" charset="-122"/>
              </a:rPr>
              <a:t>2</a:t>
            </a:r>
            <a:r>
              <a:rPr lang="en-US" altLang="zh-CN" sz="1400" i="1" dirty="0">
                <a:latin typeface="微软雅黑" panose="020B0503020204020204" pitchFamily="34" charset="-122"/>
                <a:ea typeface="微软雅黑" panose="020B0503020204020204" pitchFamily="34" charset="-122"/>
              </a:rPr>
              <a:t> = 0.51</a:t>
            </a:r>
          </a:p>
        </p:txBody>
      </p:sp>
      <p:pic>
        <p:nvPicPr>
          <p:cNvPr id="26" name="图片 25">
            <a:extLst>
              <a:ext uri="{FF2B5EF4-FFF2-40B4-BE49-F238E27FC236}">
                <a16:creationId xmlns:a16="http://schemas.microsoft.com/office/drawing/2014/main" id="{5437830B-B10F-48C1-B84F-4FFB0EB15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9726" y="5627940"/>
            <a:ext cx="1909971" cy="849198"/>
          </a:xfrm>
          <a:prstGeom prst="rect">
            <a:avLst/>
          </a:prstGeom>
        </p:spPr>
      </p:pic>
    </p:spTree>
    <p:extLst>
      <p:ext uri="{BB962C8B-B14F-4D97-AF65-F5344CB8AC3E}">
        <p14:creationId xmlns:p14="http://schemas.microsoft.com/office/powerpoint/2010/main" val="164398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
                                            <p:txEl>
                                              <p:pRg st="0" end="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1" grpId="0" animBg="1"/>
      <p:bldP spid="22" grpId="0"/>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70BEE9-F0E5-EBBA-0247-56B2EABB1D3F}"/>
              </a:ext>
            </a:extLst>
          </p:cNvPr>
          <p:cNvSpPr>
            <a:spLocks noGrp="1"/>
          </p:cNvSpPr>
          <p:nvPr>
            <p:ph type="sldNum" sz="quarter" idx="12"/>
          </p:nvPr>
        </p:nvSpPr>
        <p:spPr/>
        <p:txBody>
          <a:bodyPr/>
          <a:lstStyle/>
          <a:p>
            <a:fld id="{DF849393-7876-44FF-8BC7-6C3A91957E85}" type="slidenum">
              <a:rPr lang="zh-CN" altLang="en-US" smtClean="0"/>
              <a:t>60</a:t>
            </a:fld>
            <a:endParaRPr lang="zh-CN" altLang="en-US"/>
          </a:p>
        </p:txBody>
      </p:sp>
      <p:sp>
        <p:nvSpPr>
          <p:cNvPr id="3" name="标题 1">
            <a:extLst>
              <a:ext uri="{FF2B5EF4-FFF2-40B4-BE49-F238E27FC236}">
                <a16:creationId xmlns:a16="http://schemas.microsoft.com/office/drawing/2014/main" id="{21F079FD-9935-4893-A387-DEEC71F09AB3}"/>
              </a:ext>
            </a:extLst>
          </p:cNvPr>
          <p:cNvSpPr txBox="1">
            <a:spLocks/>
          </p:cNvSpPr>
          <p:nvPr/>
        </p:nvSpPr>
        <p:spPr>
          <a:xfrm>
            <a:off x="311150" y="115888"/>
            <a:ext cx="11880850"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单细胞测序多组学疾病知识库</a:t>
            </a:r>
          </a:p>
        </p:txBody>
      </p:sp>
      <p:sp>
        <p:nvSpPr>
          <p:cNvPr id="4" name="文本框 3">
            <a:extLst>
              <a:ext uri="{FF2B5EF4-FFF2-40B4-BE49-F238E27FC236}">
                <a16:creationId xmlns:a16="http://schemas.microsoft.com/office/drawing/2014/main" id="{51B22BD7-44AE-A4AA-4CD5-D282D15F6D8A}"/>
              </a:ext>
            </a:extLst>
          </p:cNvPr>
          <p:cNvSpPr txBox="1"/>
          <p:nvPr/>
        </p:nvSpPr>
        <p:spPr>
          <a:xfrm>
            <a:off x="859970" y="1004888"/>
            <a:ext cx="8311243" cy="400110"/>
          </a:xfrm>
          <a:prstGeom prst="rect">
            <a:avLst/>
          </a:prstGeom>
          <a:noFill/>
        </p:spPr>
        <p:txBody>
          <a:bodyPr wrap="square">
            <a:spAutoFit/>
          </a:bodyPr>
          <a:lstStyle/>
          <a:p>
            <a:r>
              <a:rPr lang="en-US" altLang="zh-CN" sz="2000" b="1" dirty="0" err="1">
                <a:latin typeface="微软雅黑" panose="020B0503020204020204" pitchFamily="34" charset="-122"/>
                <a:ea typeface="微软雅黑" panose="020B0503020204020204" pitchFamily="34" charset="-122"/>
              </a:rPr>
              <a:t>PsychENCODE</a:t>
            </a:r>
            <a:r>
              <a:rPr lang="en-US" altLang="zh-CN"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https://www.nimhgenetics.org/download-tool</a:t>
            </a:r>
            <a:endParaRPr lang="zh-CN" altLang="en-US"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691F89A-1B9E-C5BD-ACF8-519D33452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870" y="1427985"/>
            <a:ext cx="5037061" cy="3920492"/>
          </a:xfrm>
          <a:prstGeom prst="rect">
            <a:avLst/>
          </a:prstGeom>
        </p:spPr>
      </p:pic>
      <p:sp>
        <p:nvSpPr>
          <p:cNvPr id="8" name="文本框 7">
            <a:extLst>
              <a:ext uri="{FF2B5EF4-FFF2-40B4-BE49-F238E27FC236}">
                <a16:creationId xmlns:a16="http://schemas.microsoft.com/office/drawing/2014/main" id="{8F86BED3-FA9A-ABA3-2BB2-38A98FCA5F06}"/>
              </a:ext>
            </a:extLst>
          </p:cNvPr>
          <p:cNvSpPr txBox="1"/>
          <p:nvPr/>
        </p:nvSpPr>
        <p:spPr>
          <a:xfrm>
            <a:off x="2466522" y="6217689"/>
            <a:ext cx="588917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https://www.science.org/collections/psychencode2</a:t>
            </a:r>
          </a:p>
        </p:txBody>
      </p:sp>
      <p:pic>
        <p:nvPicPr>
          <p:cNvPr id="10" name="图片 9">
            <a:extLst>
              <a:ext uri="{FF2B5EF4-FFF2-40B4-BE49-F238E27FC236}">
                <a16:creationId xmlns:a16="http://schemas.microsoft.com/office/drawing/2014/main" id="{F5CA95B4-4C66-06C0-F441-FCFE53E4793B}"/>
              </a:ext>
            </a:extLst>
          </p:cNvPr>
          <p:cNvPicPr>
            <a:picLocks noChangeAspect="1"/>
          </p:cNvPicPr>
          <p:nvPr/>
        </p:nvPicPr>
        <p:blipFill>
          <a:blip r:embed="rId3"/>
          <a:stretch>
            <a:fillRect/>
          </a:stretch>
        </p:blipFill>
        <p:spPr>
          <a:xfrm>
            <a:off x="5545838" y="1682819"/>
            <a:ext cx="4626862" cy="3124376"/>
          </a:xfrm>
          <a:prstGeom prst="rect">
            <a:avLst/>
          </a:prstGeom>
        </p:spPr>
      </p:pic>
      <p:pic>
        <p:nvPicPr>
          <p:cNvPr id="12" name="图片 11">
            <a:extLst>
              <a:ext uri="{FF2B5EF4-FFF2-40B4-BE49-F238E27FC236}">
                <a16:creationId xmlns:a16="http://schemas.microsoft.com/office/drawing/2014/main" id="{E14BDDD9-0B0B-06C3-BE02-97E7B04D18E1}"/>
              </a:ext>
            </a:extLst>
          </p:cNvPr>
          <p:cNvPicPr>
            <a:picLocks noChangeAspect="1"/>
          </p:cNvPicPr>
          <p:nvPr/>
        </p:nvPicPr>
        <p:blipFill>
          <a:blip r:embed="rId4"/>
          <a:stretch>
            <a:fillRect/>
          </a:stretch>
        </p:blipFill>
        <p:spPr>
          <a:xfrm>
            <a:off x="5545838" y="4807195"/>
            <a:ext cx="4664962" cy="1247694"/>
          </a:xfrm>
          <a:prstGeom prst="rect">
            <a:avLst/>
          </a:prstGeom>
        </p:spPr>
      </p:pic>
      <p:pic>
        <p:nvPicPr>
          <p:cNvPr id="14" name="图片 13">
            <a:extLst>
              <a:ext uri="{FF2B5EF4-FFF2-40B4-BE49-F238E27FC236}">
                <a16:creationId xmlns:a16="http://schemas.microsoft.com/office/drawing/2014/main" id="{97F22A9D-219F-1223-9F98-DBA71E974B0F}"/>
              </a:ext>
            </a:extLst>
          </p:cNvPr>
          <p:cNvPicPr>
            <a:picLocks noChangeAspect="1"/>
          </p:cNvPicPr>
          <p:nvPr/>
        </p:nvPicPr>
        <p:blipFill rotWithShape="1">
          <a:blip r:embed="rId5"/>
          <a:srcRect b="14652"/>
          <a:stretch/>
        </p:blipFill>
        <p:spPr>
          <a:xfrm>
            <a:off x="8407913" y="2643034"/>
            <a:ext cx="3343217" cy="4037392"/>
          </a:xfrm>
          <a:prstGeom prst="rect">
            <a:avLst/>
          </a:prstGeom>
        </p:spPr>
      </p:pic>
    </p:spTree>
    <p:extLst>
      <p:ext uri="{BB962C8B-B14F-4D97-AF65-F5344CB8AC3E}">
        <p14:creationId xmlns:p14="http://schemas.microsoft.com/office/powerpoint/2010/main" val="1750943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F222C93-ABF5-486E-96AE-4FB84CFD0849}"/>
              </a:ext>
            </a:extLst>
          </p:cNvPr>
          <p:cNvSpPr>
            <a:spLocks noGrp="1"/>
          </p:cNvSpPr>
          <p:nvPr>
            <p:ph type="sldNum" sz="quarter" idx="12"/>
          </p:nvPr>
        </p:nvSpPr>
        <p:spPr/>
        <p:txBody>
          <a:bodyPr/>
          <a:lstStyle/>
          <a:p>
            <a:fld id="{DF849393-7876-44FF-8BC7-6C3A91957E85}" type="slidenum">
              <a:rPr lang="zh-CN" altLang="en-US" smtClean="0"/>
              <a:t>61</a:t>
            </a:fld>
            <a:endParaRPr lang="zh-CN" altLang="en-US"/>
          </a:p>
        </p:txBody>
      </p:sp>
      <p:sp>
        <p:nvSpPr>
          <p:cNvPr id="6" name="矩形 13">
            <a:extLst>
              <a:ext uri="{FF2B5EF4-FFF2-40B4-BE49-F238E27FC236}">
                <a16:creationId xmlns:a16="http://schemas.microsoft.com/office/drawing/2014/main" id="{A4DD6171-A5BB-42D5-BFE9-2E206C92BEA2}"/>
              </a:ext>
            </a:extLst>
          </p:cNvPr>
          <p:cNvSpPr>
            <a:spLocks noGrp="1" noChangeArrowheads="1"/>
          </p:cNvSpPr>
          <p:nvPr>
            <p:ph type="title"/>
          </p:nvPr>
        </p:nvSpPr>
        <p:spPr bwMode="auto">
          <a:xfrm>
            <a:off x="200025" y="384778"/>
            <a:ext cx="10164962" cy="590931"/>
          </a:xfrm>
          <a:prstGeom prst="rect">
            <a:avLst/>
          </a:prstGeom>
          <a:noFill/>
          <a:ln w="9525">
            <a:noFill/>
            <a:miter lim="800000"/>
            <a:headEnd/>
            <a:tailEnd/>
          </a:ln>
        </p:spPr>
        <p:txBody>
          <a:bodyPr wrap="none">
            <a:spAutoFit/>
          </a:bodyPr>
          <a:lstStyle/>
          <a:p>
            <a:pPr eaLnBrk="1" hangingPunct="1"/>
            <a:r>
              <a:rPr kumimoji="1" lang="zh-CN" altLang="en-US" sz="3600" b="1" dirty="0"/>
              <a:t>案例</a:t>
            </a:r>
            <a:r>
              <a:rPr kumimoji="1" lang="en-US" altLang="zh-CN" sz="3600" b="1" dirty="0"/>
              <a:t>1</a:t>
            </a:r>
            <a:r>
              <a:rPr kumimoji="1" lang="zh-CN" altLang="en-US" sz="3600" b="1" dirty="0"/>
              <a:t>：运用单细胞多组学挖掘发育关键转录因子</a:t>
            </a:r>
          </a:p>
        </p:txBody>
      </p:sp>
      <p:pic>
        <p:nvPicPr>
          <p:cNvPr id="5" name="图片 4">
            <a:extLst>
              <a:ext uri="{FF2B5EF4-FFF2-40B4-BE49-F238E27FC236}">
                <a16:creationId xmlns:a16="http://schemas.microsoft.com/office/drawing/2014/main" id="{14A75A78-8B22-4FFF-84CB-C02123F549BA}"/>
              </a:ext>
            </a:extLst>
          </p:cNvPr>
          <p:cNvPicPr>
            <a:picLocks noChangeAspect="1"/>
          </p:cNvPicPr>
          <p:nvPr/>
        </p:nvPicPr>
        <p:blipFill rotWithShape="1">
          <a:blip r:embed="rId3">
            <a:extLst>
              <a:ext uri="{28A0092B-C50C-407E-A947-70E740481C1C}">
                <a14:useLocalDpi xmlns:a14="http://schemas.microsoft.com/office/drawing/2010/main" val="0"/>
              </a:ext>
            </a:extLst>
          </a:blip>
          <a:srcRect b="28308"/>
          <a:stretch/>
        </p:blipFill>
        <p:spPr>
          <a:xfrm>
            <a:off x="6357115" y="2314745"/>
            <a:ext cx="5390626" cy="2322167"/>
          </a:xfrm>
          <a:prstGeom prst="rect">
            <a:avLst/>
          </a:prstGeom>
        </p:spPr>
      </p:pic>
      <p:sp>
        <p:nvSpPr>
          <p:cNvPr id="8" name="矩形 7">
            <a:extLst>
              <a:ext uri="{FF2B5EF4-FFF2-40B4-BE49-F238E27FC236}">
                <a16:creationId xmlns:a16="http://schemas.microsoft.com/office/drawing/2014/main" id="{185A9283-F1A5-40D3-888F-2857D714F738}"/>
              </a:ext>
            </a:extLst>
          </p:cNvPr>
          <p:cNvSpPr/>
          <p:nvPr/>
        </p:nvSpPr>
        <p:spPr>
          <a:xfrm>
            <a:off x="494359" y="1965890"/>
            <a:ext cx="5419584" cy="3367397"/>
          </a:xfrm>
          <a:prstGeom prst="rect">
            <a:avLst/>
          </a:prstGeom>
        </p:spPr>
        <p:txBody>
          <a:bodyPr wrap="square">
            <a:spAutoFit/>
          </a:bodyPr>
          <a:lstStyle/>
          <a:p>
            <a:pPr marL="285750" indent="-285750" defTabSz="914356">
              <a:lnSpc>
                <a:spcPct val="150000"/>
              </a:lnSpc>
              <a:buFont typeface="Arial" panose="020B0604020202020204" pitchFamily="34" charset="0"/>
              <a:buChar char="•"/>
              <a:defRPr/>
            </a:pPr>
            <a:r>
              <a:rPr lang="en-US" altLang="zh-CN" dirty="0" err="1">
                <a:latin typeface="微软雅黑" panose="020B0503020204020204" pitchFamily="34" charset="-122"/>
                <a:ea typeface="微软雅黑" panose="020B0503020204020204" pitchFamily="34" charset="-122"/>
              </a:rPr>
              <a:t>scRNA-seq+scATAC-seq</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生成人脑类器官的多模态时间序列</a:t>
            </a:r>
            <a:endParaRPr lang="en-US" altLang="zh-CN" dirty="0">
              <a:latin typeface="微软雅黑" panose="020B0503020204020204" pitchFamily="34" charset="-122"/>
              <a:ea typeface="微软雅黑" panose="020B0503020204020204" pitchFamily="34" charset="-122"/>
            </a:endParaRPr>
          </a:p>
          <a:p>
            <a:pPr marL="285750" indent="-285750" defTabSz="914356">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GRN</a:t>
            </a:r>
            <a:r>
              <a:rPr lang="zh-CN" altLang="en-US" dirty="0">
                <a:latin typeface="微软雅黑" panose="020B0503020204020204" pitchFamily="34" charset="-122"/>
                <a:ea typeface="微软雅黑" panose="020B0503020204020204" pitchFamily="34" charset="-122"/>
              </a:rPr>
              <a:t>推断工具</a:t>
            </a:r>
            <a:r>
              <a:rPr lang="en-US" altLang="zh-CN" dirty="0">
                <a:latin typeface="微软雅黑" panose="020B0503020204020204" pitchFamily="34" charset="-122"/>
                <a:ea typeface="微软雅黑" panose="020B0503020204020204" pitchFamily="34" charset="-122"/>
              </a:rPr>
              <a:t>Pando</a:t>
            </a:r>
            <a:r>
              <a:rPr lang="zh-CN" altLang="en-US" dirty="0">
                <a:latin typeface="微软雅黑" panose="020B0503020204020204" pitchFamily="34" charset="-122"/>
                <a:ea typeface="微软雅黑" panose="020B0503020204020204" pitchFamily="34" charset="-122"/>
              </a:rPr>
              <a:t>，预测转录因子（</a:t>
            </a:r>
            <a:r>
              <a:rPr lang="en-US" altLang="zh-CN" dirty="0">
                <a:latin typeface="微软雅黑" panose="020B0503020204020204" pitchFamily="34" charset="-122"/>
                <a:ea typeface="微软雅黑" panose="020B0503020204020204" pitchFamily="34" charset="-122"/>
              </a:rPr>
              <a:t>TF</a:t>
            </a:r>
            <a:r>
              <a:rPr lang="zh-CN" altLang="en-US" dirty="0">
                <a:latin typeface="微软雅黑" panose="020B0503020204020204" pitchFamily="34" charset="-122"/>
                <a:ea typeface="微软雅黑" panose="020B0503020204020204" pitchFamily="34" charset="-122"/>
              </a:rPr>
              <a:t>）结合位点，并推断了一个潜在的全局</a:t>
            </a:r>
            <a:r>
              <a:rPr lang="en-US" altLang="zh-CN" dirty="0">
                <a:latin typeface="微软雅黑" panose="020B0503020204020204" pitchFamily="34" charset="-122"/>
                <a:ea typeface="微软雅黑" panose="020B0503020204020204" pitchFamily="34" charset="-122"/>
              </a:rPr>
              <a:t>GRN</a:t>
            </a:r>
            <a:r>
              <a:rPr lang="zh-CN" altLang="en-US" dirty="0">
                <a:latin typeface="微软雅黑" panose="020B0503020204020204" pitchFamily="34" charset="-122"/>
                <a:ea typeface="微软雅黑" panose="020B0503020204020204" pitchFamily="34" charset="-122"/>
              </a:rPr>
              <a:t>，该网络支撑着类器官的发育。</a:t>
            </a:r>
            <a:endParaRPr lang="en-US" altLang="zh-CN" dirty="0">
              <a:latin typeface="微软雅黑" panose="020B0503020204020204" pitchFamily="34" charset="-122"/>
              <a:ea typeface="微软雅黑" panose="020B0503020204020204" pitchFamily="34" charset="-122"/>
            </a:endParaRPr>
          </a:p>
          <a:p>
            <a:pPr marL="285750" indent="-285750" defTabSz="914356">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通过在</a:t>
            </a:r>
            <a:r>
              <a:rPr lang="en-US" altLang="zh-CN" dirty="0">
                <a:latin typeface="微软雅黑" panose="020B0503020204020204" pitchFamily="34" charset="-122"/>
                <a:ea typeface="微软雅黑" panose="020B0503020204020204" pitchFamily="34" charset="-122"/>
              </a:rPr>
              <a:t>GRN</a:t>
            </a:r>
            <a:r>
              <a:rPr lang="zh-CN" altLang="en-US" dirty="0">
                <a:latin typeface="微软雅黑" panose="020B0503020204020204" pitchFamily="34" charset="-122"/>
                <a:ea typeface="微软雅黑" panose="020B0503020204020204" pitchFamily="34" charset="-122"/>
              </a:rPr>
              <a:t>上进行</a:t>
            </a:r>
            <a:r>
              <a:rPr lang="en-US" altLang="zh-CN" dirty="0">
                <a:latin typeface="微软雅黑" panose="020B0503020204020204" pitchFamily="34" charset="-122"/>
                <a:ea typeface="微软雅黑" panose="020B0503020204020204" pitchFamily="34" charset="-122"/>
              </a:rPr>
              <a:t>in silico</a:t>
            </a:r>
            <a:r>
              <a:rPr lang="zh-CN" altLang="en-US" dirty="0">
                <a:latin typeface="微软雅黑" panose="020B0503020204020204" pitchFamily="34" charset="-122"/>
                <a:ea typeface="微软雅黑" panose="020B0503020204020204" pitchFamily="34" charset="-122"/>
              </a:rPr>
              <a:t>预测，随后进行基于</a:t>
            </a:r>
            <a:r>
              <a:rPr lang="en-US" altLang="zh-CN" dirty="0">
                <a:latin typeface="微软雅黑" panose="020B0503020204020204" pitchFamily="34" charset="-122"/>
                <a:ea typeface="微软雅黑" panose="020B0503020204020204" pitchFamily="34" charset="-122"/>
              </a:rPr>
              <a:t>CRISPR</a:t>
            </a:r>
            <a:r>
              <a:rPr lang="zh-CN" altLang="en-US" dirty="0">
                <a:latin typeface="微软雅黑" panose="020B0503020204020204" pitchFamily="34" charset="-122"/>
                <a:ea typeface="微软雅黑" panose="020B0503020204020204" pitchFamily="34" charset="-122"/>
              </a:rPr>
              <a:t>的筛选，鉴定出</a:t>
            </a:r>
            <a:r>
              <a:rPr lang="en-US" altLang="zh-CN" dirty="0">
                <a:latin typeface="微软雅黑" panose="020B0503020204020204" pitchFamily="34" charset="-122"/>
                <a:ea typeface="微软雅黑" panose="020B0503020204020204" pitchFamily="34" charset="-122"/>
              </a:rPr>
              <a:t>GLI3</a:t>
            </a:r>
            <a:r>
              <a:rPr lang="zh-CN" altLang="en-US" dirty="0">
                <a:latin typeface="微软雅黑" panose="020B0503020204020204" pitchFamily="34" charset="-122"/>
                <a:ea typeface="微软雅黑" panose="020B0503020204020204" pitchFamily="34" charset="-122"/>
              </a:rPr>
              <a:t>是一个对皮层命运建立至关重要的</a:t>
            </a:r>
            <a:r>
              <a:rPr lang="en-US" altLang="zh-CN" dirty="0">
                <a:latin typeface="微软雅黑" panose="020B0503020204020204" pitchFamily="34" charset="-122"/>
                <a:ea typeface="微软雅黑" panose="020B0503020204020204" pitchFamily="34" charset="-122"/>
              </a:rPr>
              <a:t>TF</a:t>
            </a:r>
            <a:r>
              <a:rPr lang="zh-CN" altLang="en-US"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0E9CE57A-B48D-435F-9C9D-4F6CB19506F0}"/>
              </a:ext>
            </a:extLst>
          </p:cNvPr>
          <p:cNvSpPr/>
          <p:nvPr/>
        </p:nvSpPr>
        <p:spPr>
          <a:xfrm>
            <a:off x="5619469" y="6323468"/>
            <a:ext cx="6096000" cy="430887"/>
          </a:xfrm>
          <a:prstGeom prst="rect">
            <a:avLst/>
          </a:prstGeom>
        </p:spPr>
        <p:txBody>
          <a:bodyPr>
            <a:spAutoFit/>
          </a:bodyPr>
          <a:lstStyle/>
          <a:p>
            <a:r>
              <a:rPr lang="en-US" altLang="zh-CN" sz="1100" dirty="0">
                <a:solidFill>
                  <a:srgbClr val="222222"/>
                </a:solidFill>
                <a:latin typeface="-apple-system"/>
              </a:rPr>
              <a:t>Fleck, J.S., Jansen, S.M.J., </a:t>
            </a:r>
            <a:r>
              <a:rPr lang="en-US" altLang="zh-CN" sz="1100" dirty="0" err="1">
                <a:solidFill>
                  <a:srgbClr val="222222"/>
                </a:solidFill>
                <a:latin typeface="-apple-system"/>
              </a:rPr>
              <a:t>Wollny</a:t>
            </a:r>
            <a:r>
              <a:rPr lang="en-US" altLang="zh-CN" sz="1100" dirty="0">
                <a:solidFill>
                  <a:srgbClr val="222222"/>
                </a:solidFill>
                <a:latin typeface="-apple-system"/>
              </a:rPr>
              <a:t>, D. </a:t>
            </a:r>
            <a:r>
              <a:rPr lang="en-US" altLang="zh-CN" sz="1100" i="1" dirty="0">
                <a:solidFill>
                  <a:srgbClr val="222222"/>
                </a:solidFill>
                <a:latin typeface="-apple-system"/>
              </a:rPr>
              <a:t>et al.</a:t>
            </a:r>
            <a:r>
              <a:rPr lang="en-US" altLang="zh-CN" sz="1100" dirty="0">
                <a:solidFill>
                  <a:srgbClr val="222222"/>
                </a:solidFill>
                <a:latin typeface="-apple-system"/>
              </a:rPr>
              <a:t> Inferring and perturbing cell fate regulomes in human brain organoids. </a:t>
            </a:r>
            <a:r>
              <a:rPr lang="en-US" altLang="zh-CN" sz="1100" i="1" dirty="0">
                <a:solidFill>
                  <a:srgbClr val="222222"/>
                </a:solidFill>
                <a:latin typeface="-apple-system"/>
              </a:rPr>
              <a:t>Nature</a:t>
            </a:r>
            <a:r>
              <a:rPr lang="en-US" altLang="zh-CN" sz="1100" dirty="0">
                <a:solidFill>
                  <a:srgbClr val="222222"/>
                </a:solidFill>
                <a:latin typeface="-apple-system"/>
              </a:rPr>
              <a:t> </a:t>
            </a:r>
            <a:r>
              <a:rPr lang="en-US" altLang="zh-CN" sz="1100" b="1" dirty="0">
                <a:solidFill>
                  <a:srgbClr val="222222"/>
                </a:solidFill>
                <a:latin typeface="-apple-system"/>
              </a:rPr>
              <a:t>621</a:t>
            </a:r>
            <a:r>
              <a:rPr lang="en-US" altLang="zh-CN" sz="1100" dirty="0">
                <a:solidFill>
                  <a:srgbClr val="222222"/>
                </a:solidFill>
                <a:latin typeface="-apple-system"/>
              </a:rPr>
              <a:t>, 365–372 (2023). https://doi.org/10.1038/s41586-022-05279-8</a:t>
            </a:r>
            <a:endParaRPr lang="zh-CN" altLang="en-US" sz="1100" dirty="0"/>
          </a:p>
        </p:txBody>
      </p:sp>
    </p:spTree>
    <p:extLst>
      <p:ext uri="{BB962C8B-B14F-4D97-AF65-F5344CB8AC3E}">
        <p14:creationId xmlns:p14="http://schemas.microsoft.com/office/powerpoint/2010/main" val="3897094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8E56E67-6593-4FC7-A260-EAB78054D1CB}"/>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62</a:t>
            </a:fld>
            <a:endParaRPr lang="zh-CN" altLang="en-US"/>
          </a:p>
        </p:txBody>
      </p:sp>
      <p:grpSp>
        <p:nvGrpSpPr>
          <p:cNvPr id="12" name="组合 11">
            <a:extLst>
              <a:ext uri="{FF2B5EF4-FFF2-40B4-BE49-F238E27FC236}">
                <a16:creationId xmlns:a16="http://schemas.microsoft.com/office/drawing/2014/main" id="{B93578CC-F0D6-46DB-9923-6E0E99471EC0}"/>
              </a:ext>
            </a:extLst>
          </p:cNvPr>
          <p:cNvGrpSpPr/>
          <p:nvPr/>
        </p:nvGrpSpPr>
        <p:grpSpPr>
          <a:xfrm>
            <a:off x="1000369" y="255267"/>
            <a:ext cx="5694687" cy="2183133"/>
            <a:chOff x="244760" y="304800"/>
            <a:chExt cx="8399056" cy="3204521"/>
          </a:xfrm>
        </p:grpSpPr>
        <p:pic>
          <p:nvPicPr>
            <p:cNvPr id="6" name="图片 5">
              <a:extLst>
                <a:ext uri="{FF2B5EF4-FFF2-40B4-BE49-F238E27FC236}">
                  <a16:creationId xmlns:a16="http://schemas.microsoft.com/office/drawing/2014/main" id="{38DB902D-BABC-4FAE-AC73-02523EC47412}"/>
                </a:ext>
              </a:extLst>
            </p:cNvPr>
            <p:cNvPicPr>
              <a:picLocks noChangeAspect="1"/>
            </p:cNvPicPr>
            <p:nvPr/>
          </p:nvPicPr>
          <p:blipFill rotWithShape="1">
            <a:blip r:embed="rId3">
              <a:extLst>
                <a:ext uri="{28A0092B-C50C-407E-A947-70E740481C1C}">
                  <a14:useLocalDpi xmlns:a14="http://schemas.microsoft.com/office/drawing/2010/main" val="0"/>
                </a:ext>
              </a:extLst>
            </a:blip>
            <a:srcRect b="44941"/>
            <a:stretch/>
          </p:blipFill>
          <p:spPr>
            <a:xfrm>
              <a:off x="844316" y="304800"/>
              <a:ext cx="7799500" cy="3204521"/>
            </a:xfrm>
            <a:prstGeom prst="rect">
              <a:avLst/>
            </a:prstGeom>
            <a:ln>
              <a:solidFill>
                <a:schemeClr val="tx1"/>
              </a:solidFill>
            </a:ln>
          </p:spPr>
        </p:pic>
        <p:sp>
          <p:nvSpPr>
            <p:cNvPr id="7" name="矩形 6">
              <a:extLst>
                <a:ext uri="{FF2B5EF4-FFF2-40B4-BE49-F238E27FC236}">
                  <a16:creationId xmlns:a16="http://schemas.microsoft.com/office/drawing/2014/main" id="{DB7B679E-93B8-413C-8D5A-D5996FD148B7}"/>
                </a:ext>
              </a:extLst>
            </p:cNvPr>
            <p:cNvSpPr/>
            <p:nvPr/>
          </p:nvSpPr>
          <p:spPr>
            <a:xfrm>
              <a:off x="244760" y="1743781"/>
              <a:ext cx="844851" cy="473610"/>
            </a:xfrm>
            <a:prstGeom prst="rect">
              <a:avLst/>
            </a:prstGeom>
            <a:solidFill>
              <a:schemeClr val="bg1">
                <a:lumMod val="95000"/>
              </a:schemeClr>
            </a:solidFill>
          </p:spPr>
          <p:txBody>
            <a:bodyPr wrap="none">
              <a:spAutoFit/>
            </a:bodyPr>
            <a:lstStyle/>
            <a:p>
              <a:pPr algn="ctr"/>
              <a:r>
                <a:rPr lang="zh-CN" altLang="en-US" sz="1600" dirty="0">
                  <a:latin typeface="微软雅黑" panose="020B0503020204020204" pitchFamily="34" charset="-122"/>
                  <a:ea typeface="微软雅黑" panose="020B0503020204020204" pitchFamily="34" charset="-122"/>
                </a:rPr>
                <a:t>前脑</a:t>
              </a:r>
              <a:endParaRPr lang="zh-CN" altLang="en-US" sz="1600" dirty="0"/>
            </a:p>
          </p:txBody>
        </p:sp>
        <p:sp>
          <p:nvSpPr>
            <p:cNvPr id="8" name="矩形 7">
              <a:extLst>
                <a:ext uri="{FF2B5EF4-FFF2-40B4-BE49-F238E27FC236}">
                  <a16:creationId xmlns:a16="http://schemas.microsoft.com/office/drawing/2014/main" id="{E00E7F31-2299-498D-9F88-754C99CAE612}"/>
                </a:ext>
              </a:extLst>
            </p:cNvPr>
            <p:cNvSpPr/>
            <p:nvPr/>
          </p:nvSpPr>
          <p:spPr>
            <a:xfrm>
              <a:off x="2030574" y="1374448"/>
              <a:ext cx="844851" cy="473610"/>
            </a:xfrm>
            <a:prstGeom prst="rect">
              <a:avLst/>
            </a:prstGeom>
            <a:solidFill>
              <a:schemeClr val="bg1">
                <a:lumMod val="95000"/>
              </a:schemeClr>
            </a:solidFill>
          </p:spPr>
          <p:txBody>
            <a:bodyPr wrap="none">
              <a:spAutoFit/>
            </a:bodyPr>
            <a:lstStyle/>
            <a:p>
              <a:pPr algn="ctr"/>
              <a:r>
                <a:rPr lang="zh-CN" altLang="en-US" sz="1600" dirty="0">
                  <a:latin typeface="微软雅黑" panose="020B0503020204020204" pitchFamily="34" charset="-122"/>
                  <a:ea typeface="微软雅黑" panose="020B0503020204020204" pitchFamily="34" charset="-122"/>
                </a:rPr>
                <a:t>端脑</a:t>
              </a:r>
              <a:endParaRPr lang="zh-CN" altLang="en-US" sz="1600" dirty="0"/>
            </a:p>
          </p:txBody>
        </p:sp>
        <p:sp>
          <p:nvSpPr>
            <p:cNvPr id="9" name="矩形 8">
              <a:extLst>
                <a:ext uri="{FF2B5EF4-FFF2-40B4-BE49-F238E27FC236}">
                  <a16:creationId xmlns:a16="http://schemas.microsoft.com/office/drawing/2014/main" id="{EE602BF7-237F-4D8D-88E2-41183606E64C}"/>
                </a:ext>
              </a:extLst>
            </p:cNvPr>
            <p:cNvSpPr/>
            <p:nvPr/>
          </p:nvSpPr>
          <p:spPr>
            <a:xfrm>
              <a:off x="4744334" y="1260175"/>
              <a:ext cx="844851" cy="473610"/>
            </a:xfrm>
            <a:prstGeom prst="rect">
              <a:avLst/>
            </a:prstGeom>
            <a:solidFill>
              <a:schemeClr val="bg1">
                <a:lumMod val="95000"/>
              </a:schemeClr>
            </a:solidFill>
          </p:spPr>
          <p:txBody>
            <a:bodyPr wrap="none">
              <a:spAutoFit/>
            </a:bodyPr>
            <a:lstStyle/>
            <a:p>
              <a:pPr algn="ctr"/>
              <a:r>
                <a:rPr lang="zh-CN" altLang="en-US" sz="1600" dirty="0">
                  <a:latin typeface="微软雅黑" panose="020B0503020204020204" pitchFamily="34" charset="-122"/>
                  <a:ea typeface="微软雅黑" panose="020B0503020204020204" pitchFamily="34" charset="-122"/>
                </a:rPr>
                <a:t>大脑</a:t>
              </a:r>
              <a:endParaRPr lang="zh-CN" altLang="en-US" sz="1600" dirty="0"/>
            </a:p>
          </p:txBody>
        </p:sp>
        <p:sp>
          <p:nvSpPr>
            <p:cNvPr id="11" name="矩形 10">
              <a:extLst>
                <a:ext uri="{FF2B5EF4-FFF2-40B4-BE49-F238E27FC236}">
                  <a16:creationId xmlns:a16="http://schemas.microsoft.com/office/drawing/2014/main" id="{6FABF4C9-BB05-47FB-B953-C08335C8C489}"/>
                </a:ext>
              </a:extLst>
            </p:cNvPr>
            <p:cNvSpPr/>
            <p:nvPr/>
          </p:nvSpPr>
          <p:spPr>
            <a:xfrm>
              <a:off x="6061689" y="1260175"/>
              <a:ext cx="1427506" cy="473610"/>
            </a:xfrm>
            <a:prstGeom prst="rect">
              <a:avLst/>
            </a:prstGeom>
            <a:solidFill>
              <a:schemeClr val="bg1">
                <a:lumMod val="95000"/>
              </a:schemeClr>
            </a:solidFill>
          </p:spPr>
          <p:txBody>
            <a:bodyPr wrap="none">
              <a:spAutoFit/>
            </a:bodyPr>
            <a:lstStyle/>
            <a:p>
              <a:pPr algn="ctr"/>
              <a:r>
                <a:rPr lang="zh-CN" altLang="en-US" sz="1600" dirty="0">
                  <a:latin typeface="微软雅黑" panose="020B0503020204020204" pitchFamily="34" charset="-122"/>
                  <a:ea typeface="微软雅黑" panose="020B0503020204020204" pitchFamily="34" charset="-122"/>
                </a:rPr>
                <a:t>大脑皮层</a:t>
              </a:r>
              <a:endParaRPr lang="zh-CN" altLang="en-US" sz="1600" dirty="0"/>
            </a:p>
          </p:txBody>
        </p:sp>
      </p:grpSp>
      <p:sp>
        <p:nvSpPr>
          <p:cNvPr id="13" name="矩形 12">
            <a:extLst>
              <a:ext uri="{FF2B5EF4-FFF2-40B4-BE49-F238E27FC236}">
                <a16:creationId xmlns:a16="http://schemas.microsoft.com/office/drawing/2014/main" id="{86A1C1DF-3689-4988-A715-ABF55F0162E8}"/>
              </a:ext>
            </a:extLst>
          </p:cNvPr>
          <p:cNvSpPr/>
          <p:nvPr/>
        </p:nvSpPr>
        <p:spPr>
          <a:xfrm>
            <a:off x="419871" y="5484096"/>
            <a:ext cx="540562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200" b="1" dirty="0">
                <a:latin typeface="微软雅黑" panose="020B0503020204020204" pitchFamily="34" charset="-122"/>
                <a:ea typeface="微软雅黑" panose="020B0503020204020204" pitchFamily="34" charset="-122"/>
              </a:rPr>
              <a:t>端脑组成：</a:t>
            </a:r>
            <a:endParaRPr lang="en-US" altLang="zh-CN" sz="12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GE:</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Ganglionic Eminence </a:t>
            </a:r>
            <a:r>
              <a:rPr lang="zh-CN" altLang="en-US" sz="1200" dirty="0">
                <a:latin typeface="微软雅黑" panose="020B0503020204020204" pitchFamily="34" charset="-122"/>
                <a:ea typeface="微软雅黑" panose="020B0503020204020204" pitchFamily="34" charset="-122"/>
              </a:rPr>
              <a:t>神经节隆起</a:t>
            </a:r>
            <a:endParaRPr lang="en-US" altLang="zh-CN" sz="1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MGE: Medial Ganglionic Eminence </a:t>
            </a:r>
            <a:r>
              <a:rPr lang="zh-CN" altLang="en-US" sz="1200" dirty="0">
                <a:latin typeface="微软雅黑" panose="020B0503020204020204" pitchFamily="34" charset="-122"/>
                <a:ea typeface="微软雅黑" panose="020B0503020204020204" pitchFamily="34" charset="-122"/>
              </a:rPr>
              <a:t>内侧神经节隆起 </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latin typeface="微软雅黑" panose="020B0503020204020204" pitchFamily="34" charset="-122"/>
                <a:ea typeface="微软雅黑" panose="020B0503020204020204" pitchFamily="34" charset="-122"/>
              </a:rPr>
              <a:t>胚胎大脑内侧</a:t>
            </a:r>
            <a:endParaRPr lang="en-US" altLang="zh-CN" sz="1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LGE: Lateral Ganglionic Eminence </a:t>
            </a:r>
            <a:r>
              <a:rPr lang="zh-CN" altLang="en-US" sz="1200" dirty="0">
                <a:latin typeface="微软雅黑" panose="020B0503020204020204" pitchFamily="34" charset="-122"/>
                <a:ea typeface="微软雅黑" panose="020B0503020204020204" pitchFamily="34" charset="-122"/>
              </a:rPr>
              <a:t>外侧神经节隆起 </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latin typeface="微软雅黑" panose="020B0503020204020204" pitchFamily="34" charset="-122"/>
                <a:ea typeface="微软雅黑" panose="020B0503020204020204" pitchFamily="34" charset="-122"/>
              </a:rPr>
              <a:t>胚胎大脑外侧</a:t>
            </a:r>
            <a:endParaRPr lang="en-US" altLang="zh-CN" sz="1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CGE: Caudal Ganglionic Eminence </a:t>
            </a:r>
            <a:r>
              <a:rPr lang="zh-CN" altLang="en-US" sz="1200" dirty="0">
                <a:latin typeface="微软雅黑" panose="020B0503020204020204" pitchFamily="34" charset="-122"/>
                <a:ea typeface="微软雅黑" panose="020B0503020204020204" pitchFamily="34" charset="-122"/>
              </a:rPr>
              <a:t>尾部神经节隆起 </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胚胎</a:t>
            </a:r>
            <a:r>
              <a:rPr lang="zh-CN" altLang="en-US" sz="1200" dirty="0">
                <a:latin typeface="微软雅黑" panose="020B0503020204020204" pitchFamily="34" charset="-122"/>
                <a:ea typeface="微软雅黑" panose="020B0503020204020204" pitchFamily="34" charset="-122"/>
              </a:rPr>
              <a:t>大脑后部</a:t>
            </a:r>
            <a:endParaRPr lang="en-US" altLang="zh-CN" sz="1200" dirty="0">
              <a:latin typeface="微软雅黑" panose="020B0503020204020204" pitchFamily="34" charset="-122"/>
              <a:ea typeface="微软雅黑" panose="020B0503020204020204" pitchFamily="34" charset="-122"/>
            </a:endParaRPr>
          </a:p>
          <a:p>
            <a:r>
              <a:rPr lang="en-US" altLang="zh-CN" sz="1200" b="1" dirty="0">
                <a:solidFill>
                  <a:srgbClr val="222222"/>
                </a:solidFill>
                <a:latin typeface="微软雅黑" panose="020B0503020204020204" pitchFamily="34" charset="-122"/>
                <a:ea typeface="微软雅黑" panose="020B0503020204020204" pitchFamily="34" charset="-122"/>
              </a:rPr>
              <a:t>Ventral:</a:t>
            </a:r>
            <a:r>
              <a:rPr lang="zh-CN" altLang="en-US" sz="1200" b="1" dirty="0">
                <a:solidFill>
                  <a:srgbClr val="222222"/>
                </a:solidFill>
                <a:latin typeface="微软雅黑" panose="020B0503020204020204" pitchFamily="34" charset="-122"/>
                <a:ea typeface="微软雅黑" panose="020B0503020204020204" pitchFamily="34" charset="-122"/>
              </a:rPr>
              <a:t>腹侧 </a:t>
            </a:r>
            <a:r>
              <a:rPr lang="en-US" altLang="zh-CN" sz="1200" dirty="0">
                <a:solidFill>
                  <a:srgbClr val="222222"/>
                </a:solidFill>
                <a:latin typeface="微软雅黑" panose="020B0503020204020204" pitchFamily="34" charset="-122"/>
                <a:ea typeface="微软雅黑" panose="020B0503020204020204" pitchFamily="34" charset="-122"/>
              </a:rPr>
              <a:t>Vs. Dorsal:</a:t>
            </a:r>
            <a:r>
              <a:rPr lang="zh-CN" altLang="en-US" sz="1200" dirty="0">
                <a:solidFill>
                  <a:srgbClr val="222222"/>
                </a:solidFill>
                <a:latin typeface="微软雅黑" panose="020B0503020204020204" pitchFamily="34" charset="-122"/>
                <a:ea typeface="微软雅黑" panose="020B0503020204020204" pitchFamily="34" charset="-122"/>
              </a:rPr>
              <a:t>背侧</a:t>
            </a:r>
            <a:endParaRPr lang="zh-CN" altLang="en-US" sz="12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D2D95DF-B194-4C6F-9CAD-4C4230F8773D}"/>
              </a:ext>
            </a:extLst>
          </p:cNvPr>
          <p:cNvSpPr/>
          <p:nvPr/>
        </p:nvSpPr>
        <p:spPr>
          <a:xfrm>
            <a:off x="5912206" y="5672524"/>
            <a:ext cx="6120706" cy="1107996"/>
          </a:xfrm>
          <a:prstGeom prst="rect">
            <a:avLst/>
          </a:prstGeom>
        </p:spPr>
        <p:txBody>
          <a:bodyPr wrap="square">
            <a:spAutoFit/>
          </a:bodyPr>
          <a:lstStyle/>
          <a:p>
            <a:r>
              <a:rPr lang="en-US" altLang="zh-CN" sz="1100" dirty="0">
                <a:latin typeface="-apple-system"/>
              </a:rPr>
              <a:t>https://files.speakerdeck.com/presentations/695620e1fef148459e2253057253a9f6/slide_3.jpg</a:t>
            </a:r>
            <a:endParaRPr lang="zh-CN" altLang="en-US" sz="1100" dirty="0">
              <a:latin typeface="-apple-system"/>
            </a:endParaRPr>
          </a:p>
          <a:p>
            <a:r>
              <a:rPr lang="en-US" altLang="zh-CN" sz="1100" dirty="0" err="1">
                <a:solidFill>
                  <a:srgbClr val="222222"/>
                </a:solidFill>
                <a:latin typeface="-apple-system"/>
                <a:cs typeface="Arial" panose="020B0604020202020204" pitchFamily="34" charset="0"/>
              </a:rPr>
              <a:t>Molnár</a:t>
            </a:r>
            <a:r>
              <a:rPr lang="en-US" altLang="zh-CN" sz="1100" dirty="0">
                <a:solidFill>
                  <a:srgbClr val="222222"/>
                </a:solidFill>
                <a:latin typeface="-apple-system"/>
                <a:cs typeface="Arial" panose="020B0604020202020204" pitchFamily="34" charset="0"/>
              </a:rPr>
              <a:t>, </a:t>
            </a:r>
            <a:r>
              <a:rPr lang="en-US" altLang="zh-CN" sz="1100" dirty="0" err="1">
                <a:solidFill>
                  <a:srgbClr val="222222"/>
                </a:solidFill>
                <a:latin typeface="-apple-system"/>
                <a:cs typeface="Arial" panose="020B0604020202020204" pitchFamily="34" charset="0"/>
              </a:rPr>
              <a:t>Zoltán</a:t>
            </a:r>
            <a:r>
              <a:rPr lang="en-US" altLang="zh-CN" sz="1100" dirty="0">
                <a:solidFill>
                  <a:srgbClr val="222222"/>
                </a:solidFill>
                <a:latin typeface="-apple-system"/>
                <a:cs typeface="Arial" panose="020B0604020202020204" pitchFamily="34" charset="0"/>
              </a:rPr>
              <a:t>, and Simon JB Butt. "Best-laid schemes for interneuron origin of mice and men." Nature neuroscience 16.11 (2013): 1512-1514.</a:t>
            </a:r>
          </a:p>
          <a:p>
            <a:r>
              <a:rPr lang="en-US" altLang="zh-CN" sz="1100" dirty="0">
                <a:latin typeface="-apple-system"/>
                <a:cs typeface="Arial" panose="020B0604020202020204" pitchFamily="34" charset="0"/>
                <a:hlinkClick r:id="rId4"/>
              </a:rPr>
              <a:t>https://www.axopub.com/wp01/2013/09/18/diybrains/</a:t>
            </a:r>
            <a:endParaRPr lang="en-US" altLang="zh-CN" sz="1100" dirty="0">
              <a:latin typeface="-apple-system"/>
              <a:cs typeface="Arial" panose="020B0604020202020204" pitchFamily="34" charset="0"/>
            </a:endParaRPr>
          </a:p>
          <a:p>
            <a:r>
              <a:rPr lang="en-US" altLang="zh-CN" sz="1100" dirty="0" err="1">
                <a:latin typeface="-apple-system"/>
              </a:rPr>
              <a:t>Kriegstein</a:t>
            </a:r>
            <a:r>
              <a:rPr lang="en-US" altLang="zh-CN" sz="1100" dirty="0">
                <a:latin typeface="-apple-system"/>
              </a:rPr>
              <a:t>, Arnold, and Arturo Alvarez-</a:t>
            </a:r>
            <a:r>
              <a:rPr lang="en-US" altLang="zh-CN" sz="1100" dirty="0" err="1">
                <a:latin typeface="-apple-system"/>
              </a:rPr>
              <a:t>Buylla</a:t>
            </a:r>
            <a:r>
              <a:rPr lang="en-US" altLang="zh-CN" sz="1100" dirty="0">
                <a:latin typeface="-apple-system"/>
              </a:rPr>
              <a:t>. "The glial nature of embryonic and adult neural stem cells." </a:t>
            </a:r>
            <a:r>
              <a:rPr lang="en-US" altLang="zh-CN" sz="1100" i="1" dirty="0">
                <a:latin typeface="-apple-system"/>
              </a:rPr>
              <a:t>Annual review of neuroscience</a:t>
            </a:r>
            <a:r>
              <a:rPr lang="en-US" altLang="zh-CN" sz="1100" dirty="0">
                <a:latin typeface="-apple-system"/>
              </a:rPr>
              <a:t> 32.1 (2009): 149-184.</a:t>
            </a:r>
            <a:endParaRPr lang="zh-CN" altLang="en-US" sz="1100" dirty="0">
              <a:latin typeface="-apple-system"/>
              <a:cs typeface="Arial" panose="020B0604020202020204" pitchFamily="34" charset="0"/>
            </a:endParaRPr>
          </a:p>
        </p:txBody>
      </p:sp>
      <p:pic>
        <p:nvPicPr>
          <p:cNvPr id="18" name="图片 17">
            <a:extLst>
              <a:ext uri="{FF2B5EF4-FFF2-40B4-BE49-F238E27FC236}">
                <a16:creationId xmlns:a16="http://schemas.microsoft.com/office/drawing/2014/main" id="{79D5AF09-943A-4F42-A321-444B62911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82" y="2683151"/>
            <a:ext cx="3206197" cy="2556194"/>
          </a:xfrm>
          <a:prstGeom prst="rect">
            <a:avLst/>
          </a:prstGeom>
          <a:ln>
            <a:solidFill>
              <a:schemeClr val="tx1"/>
            </a:solidFill>
          </a:ln>
        </p:spPr>
      </p:pic>
      <p:cxnSp>
        <p:nvCxnSpPr>
          <p:cNvPr id="20" name="直接箭头连接符 19">
            <a:extLst>
              <a:ext uri="{FF2B5EF4-FFF2-40B4-BE49-F238E27FC236}">
                <a16:creationId xmlns:a16="http://schemas.microsoft.com/office/drawing/2014/main" id="{0A927AC6-C74B-4FEE-AEFE-7C4114BCCB45}"/>
              </a:ext>
            </a:extLst>
          </p:cNvPr>
          <p:cNvCxnSpPr>
            <a:cxnSpLocks/>
            <a:endCxn id="18" idx="0"/>
          </p:cNvCxnSpPr>
          <p:nvPr/>
        </p:nvCxnSpPr>
        <p:spPr>
          <a:xfrm flipH="1">
            <a:off x="2109681" y="1306637"/>
            <a:ext cx="872166" cy="13765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719861B9-60CF-44E7-8765-1E59BF6D4D2C}"/>
              </a:ext>
            </a:extLst>
          </p:cNvPr>
          <p:cNvSpPr/>
          <p:nvPr/>
        </p:nvSpPr>
        <p:spPr>
          <a:xfrm>
            <a:off x="8279789" y="2964627"/>
            <a:ext cx="373575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EB, embryoid body,</a:t>
            </a:r>
            <a:r>
              <a:rPr lang="zh-CN" altLang="en-US" sz="1400" dirty="0">
                <a:solidFill>
                  <a:srgbClr val="222222"/>
                </a:solidFill>
                <a:latin typeface="微软雅黑" panose="020B0503020204020204" pitchFamily="34" charset="-122"/>
                <a:ea typeface="微软雅黑" panose="020B0503020204020204" pitchFamily="34" charset="-122"/>
              </a:rPr>
              <a:t>胚状体</a:t>
            </a:r>
            <a:r>
              <a:rPr lang="en-US" altLang="zh-CN" sz="1400" dirty="0">
                <a:solidFill>
                  <a:srgbClr val="222222"/>
                </a:solidFill>
                <a:latin typeface="微软雅黑" panose="020B0503020204020204" pitchFamily="34" charset="-122"/>
                <a:ea typeface="微软雅黑" panose="020B0503020204020204" pitchFamily="34" charset="-122"/>
              </a:rPr>
              <a:t>; </a:t>
            </a:r>
          </a:p>
          <a:p>
            <a:r>
              <a:rPr lang="en-US" altLang="zh-CN" sz="1400" dirty="0" err="1">
                <a:solidFill>
                  <a:srgbClr val="222222"/>
                </a:solidFill>
                <a:latin typeface="微软雅黑" panose="020B0503020204020204" pitchFamily="34" charset="-122"/>
                <a:ea typeface="微软雅黑" panose="020B0503020204020204" pitchFamily="34" charset="-122"/>
              </a:rPr>
              <a:t>N.ect</a:t>
            </a:r>
            <a:r>
              <a:rPr lang="en-US" altLang="zh-CN" sz="1400" dirty="0">
                <a:solidFill>
                  <a:srgbClr val="222222"/>
                </a:solidFill>
                <a:latin typeface="微软雅黑" panose="020B0503020204020204" pitchFamily="34" charset="-122"/>
                <a:ea typeface="微软雅黑" panose="020B0503020204020204" pitchFamily="34" charset="-122"/>
              </a:rPr>
              <a:t>., neuroectoderm,</a:t>
            </a:r>
            <a:r>
              <a:rPr lang="zh-CN" altLang="en-US" sz="1400" dirty="0">
                <a:solidFill>
                  <a:srgbClr val="222222"/>
                </a:solidFill>
                <a:latin typeface="微软雅黑" panose="020B0503020204020204" pitchFamily="34" charset="-122"/>
                <a:ea typeface="微软雅黑" panose="020B0503020204020204" pitchFamily="34" charset="-122"/>
              </a:rPr>
              <a:t>神经外胚层</a:t>
            </a:r>
            <a:r>
              <a:rPr lang="en-US" altLang="zh-CN" sz="1400" dirty="0">
                <a:solidFill>
                  <a:srgbClr val="222222"/>
                </a:solidFill>
                <a:latin typeface="微软雅黑" panose="020B0503020204020204" pitchFamily="34" charset="-122"/>
                <a:ea typeface="微软雅黑" panose="020B0503020204020204" pitchFamily="34" charset="-122"/>
              </a:rPr>
              <a:t>; </a:t>
            </a:r>
          </a:p>
          <a:p>
            <a:r>
              <a:rPr lang="en-US" altLang="zh-CN" sz="1400" dirty="0" err="1">
                <a:solidFill>
                  <a:srgbClr val="222222"/>
                </a:solidFill>
                <a:latin typeface="微软雅黑" panose="020B0503020204020204" pitchFamily="34" charset="-122"/>
                <a:ea typeface="微软雅黑" panose="020B0503020204020204" pitchFamily="34" charset="-122"/>
              </a:rPr>
              <a:t>N.epi</a:t>
            </a:r>
            <a:r>
              <a:rPr lang="en-US" altLang="zh-CN" sz="1400" dirty="0">
                <a:solidFill>
                  <a:srgbClr val="222222"/>
                </a:solidFill>
                <a:latin typeface="微软雅黑" panose="020B0503020204020204" pitchFamily="34" charset="-122"/>
                <a:ea typeface="微软雅黑" panose="020B0503020204020204" pitchFamily="34" charset="-122"/>
              </a:rPr>
              <a:t>., neuroepithelium,</a:t>
            </a:r>
            <a:r>
              <a:rPr lang="zh-CN" altLang="en-US" sz="1400" dirty="0">
                <a:solidFill>
                  <a:srgbClr val="222222"/>
                </a:solidFill>
                <a:latin typeface="微软雅黑" panose="020B0503020204020204" pitchFamily="34" charset="-122"/>
                <a:ea typeface="微软雅黑" panose="020B0503020204020204" pitchFamily="34" charset="-122"/>
              </a:rPr>
              <a:t>神经上皮</a:t>
            </a:r>
            <a:r>
              <a:rPr lang="en-US" altLang="zh-CN" sz="1400" dirty="0">
                <a:solidFill>
                  <a:srgbClr val="222222"/>
                </a:solidFill>
                <a:latin typeface="微软雅黑" panose="020B0503020204020204" pitchFamily="34" charset="-122"/>
                <a:ea typeface="微软雅黑" panose="020B0503020204020204" pitchFamily="34" charset="-122"/>
              </a:rPr>
              <a:t>; </a:t>
            </a:r>
          </a:p>
          <a:p>
            <a:endParaRPr lang="en-US" altLang="zh-CN" sz="1400" dirty="0">
              <a:solidFill>
                <a:srgbClr val="222222"/>
              </a:solidFill>
              <a:latin typeface="微软雅黑" panose="020B0503020204020204" pitchFamily="34" charset="-122"/>
              <a:ea typeface="微软雅黑" panose="020B0503020204020204" pitchFamily="34" charset="-122"/>
            </a:endParaRPr>
          </a:p>
          <a:p>
            <a:r>
              <a:rPr lang="en-US" altLang="zh-CN" sz="1400" dirty="0">
                <a:solidFill>
                  <a:srgbClr val="222222"/>
                </a:solidFill>
                <a:latin typeface="微软雅黑" panose="020B0503020204020204" pitchFamily="34" charset="-122"/>
                <a:ea typeface="微软雅黑" panose="020B0503020204020204" pitchFamily="34" charset="-122"/>
              </a:rPr>
              <a:t>IPs, intermediate progenitors,</a:t>
            </a:r>
            <a:r>
              <a:rPr lang="zh-CN" altLang="en-US" sz="1400" dirty="0">
                <a:solidFill>
                  <a:srgbClr val="222222"/>
                </a:solidFill>
                <a:latin typeface="微软雅黑" panose="020B0503020204020204" pitchFamily="34" charset="-122"/>
                <a:ea typeface="微软雅黑" panose="020B0503020204020204" pitchFamily="34" charset="-122"/>
              </a:rPr>
              <a:t>中间祖细胞</a:t>
            </a:r>
            <a:r>
              <a:rPr lang="en-US" altLang="zh-CN" sz="1400" dirty="0">
                <a:solidFill>
                  <a:srgbClr val="222222"/>
                </a:solidFill>
                <a:latin typeface="微软雅黑" panose="020B0503020204020204" pitchFamily="34" charset="-122"/>
                <a:ea typeface="微软雅黑" panose="020B0503020204020204" pitchFamily="34" charset="-122"/>
              </a:rPr>
              <a:t>; </a:t>
            </a:r>
            <a:br>
              <a:rPr lang="en-US" altLang="zh-CN" sz="1400" dirty="0">
                <a:solidFill>
                  <a:srgbClr val="222222"/>
                </a:solidFill>
                <a:latin typeface="微软雅黑" panose="020B0503020204020204" pitchFamily="34" charset="-122"/>
                <a:ea typeface="微软雅黑" panose="020B0503020204020204" pitchFamily="34" charset="-122"/>
              </a:rPr>
            </a:br>
            <a:r>
              <a:rPr lang="en-US" altLang="zh-CN" sz="1400" dirty="0">
                <a:solidFill>
                  <a:srgbClr val="222222"/>
                </a:solidFill>
                <a:latin typeface="微软雅黑" panose="020B0503020204020204" pitchFamily="34" charset="-122"/>
                <a:ea typeface="微软雅黑" panose="020B0503020204020204" pitchFamily="34" charset="-122"/>
              </a:rPr>
              <a:t>NPC, neuron progenitor cell, </a:t>
            </a:r>
            <a:r>
              <a:rPr lang="zh-CN" altLang="en-US" sz="1400" dirty="0">
                <a:solidFill>
                  <a:srgbClr val="222222"/>
                </a:solidFill>
                <a:latin typeface="微软雅黑" panose="020B0503020204020204" pitchFamily="34" charset="-122"/>
                <a:ea typeface="微软雅黑" panose="020B0503020204020204" pitchFamily="34" charset="-122"/>
              </a:rPr>
              <a:t>神经元祖细胞</a:t>
            </a:r>
            <a:endParaRPr lang="en-US" altLang="zh-CN" sz="1400" dirty="0">
              <a:solidFill>
                <a:srgbClr val="222222"/>
              </a:solidFill>
              <a:latin typeface="微软雅黑" panose="020B0503020204020204" pitchFamily="34" charset="-122"/>
              <a:ea typeface="微软雅黑" panose="020B0503020204020204" pitchFamily="34" charset="-122"/>
            </a:endParaRPr>
          </a:p>
          <a:p>
            <a:r>
              <a:rPr lang="en-US" altLang="zh-CN" sz="1400" dirty="0">
                <a:solidFill>
                  <a:srgbClr val="222222"/>
                </a:solidFill>
                <a:latin typeface="微软雅黑" panose="020B0503020204020204" pitchFamily="34" charset="-122"/>
                <a:ea typeface="微软雅黑" panose="020B0503020204020204" pitchFamily="34" charset="-122"/>
              </a:rPr>
              <a:t>PSCs, pluripotent stem cells, </a:t>
            </a:r>
            <a:r>
              <a:rPr lang="zh-CN" altLang="en-US" sz="1400" dirty="0">
                <a:solidFill>
                  <a:srgbClr val="222222"/>
                </a:solidFill>
                <a:latin typeface="微软雅黑" panose="020B0503020204020204" pitchFamily="34" charset="-122"/>
                <a:ea typeface="微软雅黑" panose="020B0503020204020204" pitchFamily="34" charset="-122"/>
              </a:rPr>
              <a:t>多能干细胞</a:t>
            </a:r>
            <a:r>
              <a:rPr lang="en-US" altLang="zh-CN" sz="1400" dirty="0">
                <a:solidFill>
                  <a:srgbClr val="222222"/>
                </a:solidFill>
                <a:latin typeface="微软雅黑" panose="020B0503020204020204" pitchFamily="34" charset="-122"/>
                <a:ea typeface="微软雅黑" panose="020B0503020204020204" pitchFamily="34" charset="-122"/>
              </a:rPr>
              <a:t>; </a:t>
            </a:r>
          </a:p>
          <a:p>
            <a:r>
              <a:rPr lang="en-US" altLang="zh-CN" sz="1400" dirty="0">
                <a:solidFill>
                  <a:srgbClr val="222222"/>
                </a:solidFill>
                <a:latin typeface="微软雅黑" panose="020B0503020204020204" pitchFamily="34" charset="-122"/>
                <a:ea typeface="微软雅黑" panose="020B0503020204020204" pitchFamily="34" charset="-122"/>
              </a:rPr>
              <a:t>RGCs, radial glia cells, </a:t>
            </a:r>
            <a:r>
              <a:rPr lang="zh-CN" altLang="en-US" sz="1400" dirty="0">
                <a:solidFill>
                  <a:srgbClr val="222222"/>
                </a:solidFill>
                <a:latin typeface="微软雅黑" panose="020B0503020204020204" pitchFamily="34" charset="-122"/>
                <a:ea typeface="微软雅黑" panose="020B0503020204020204" pitchFamily="34" charset="-122"/>
              </a:rPr>
              <a:t>放射状胶质细胞</a:t>
            </a:r>
            <a:r>
              <a:rPr lang="en-US" altLang="zh-CN" sz="1400" dirty="0">
                <a:solidFill>
                  <a:srgbClr val="222222"/>
                </a:solidFill>
                <a:latin typeface="微软雅黑" panose="020B0503020204020204" pitchFamily="34" charset="-122"/>
                <a:ea typeface="微软雅黑" panose="020B0503020204020204" pitchFamily="34" charset="-122"/>
              </a:rPr>
              <a:t>; </a:t>
            </a:r>
          </a:p>
          <a:p>
            <a:r>
              <a:rPr lang="en-US" altLang="zh-CN" sz="1400" dirty="0">
                <a:solidFill>
                  <a:srgbClr val="222222"/>
                </a:solidFill>
                <a:latin typeface="微软雅黑" panose="020B0503020204020204" pitchFamily="34" charset="-122"/>
                <a:ea typeface="微软雅黑" panose="020B0503020204020204" pitchFamily="34" charset="-122"/>
              </a:rPr>
              <a:t>mesenchyme </a:t>
            </a:r>
            <a:r>
              <a:rPr lang="zh-CN" altLang="en-US" sz="1400" dirty="0">
                <a:solidFill>
                  <a:srgbClr val="222222"/>
                </a:solidFill>
                <a:latin typeface="微软雅黑" panose="020B0503020204020204" pitchFamily="34" charset="-122"/>
                <a:ea typeface="微软雅黑" panose="020B0503020204020204" pitchFamily="34" charset="-122"/>
              </a:rPr>
              <a:t>间质细胞</a:t>
            </a:r>
            <a:endParaRPr lang="en-US" altLang="zh-CN" sz="1400" dirty="0">
              <a:solidFill>
                <a:srgbClr val="222222"/>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BA90A2A0-2EEC-4CF5-A6EC-65432C88BB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9454" y="439726"/>
            <a:ext cx="4038200" cy="1759564"/>
          </a:xfrm>
          <a:prstGeom prst="rect">
            <a:avLst/>
          </a:prstGeom>
        </p:spPr>
      </p:pic>
      <p:pic>
        <p:nvPicPr>
          <p:cNvPr id="26" name="Picture 4">
            <a:extLst>
              <a:ext uri="{FF2B5EF4-FFF2-40B4-BE49-F238E27FC236}">
                <a16:creationId xmlns:a16="http://schemas.microsoft.com/office/drawing/2014/main" id="{76C12EEE-A6C6-434D-B0A0-3EA0D059F9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7186" y="2752504"/>
            <a:ext cx="3977628" cy="263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60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00B143-936C-4D5C-836F-DABF04FF41AA}"/>
              </a:ext>
            </a:extLst>
          </p:cNvPr>
          <p:cNvSpPr>
            <a:spLocks noGrp="1"/>
          </p:cNvSpPr>
          <p:nvPr>
            <p:ph type="sldNum" sz="quarter" idx="12"/>
          </p:nvPr>
        </p:nvSpPr>
        <p:spPr/>
        <p:txBody>
          <a:bodyPr/>
          <a:lstStyle/>
          <a:p>
            <a:fld id="{DF849393-7876-44FF-8BC7-6C3A91957E85}" type="slidenum">
              <a:rPr lang="zh-CN" altLang="en-US" smtClean="0"/>
              <a:t>63</a:t>
            </a:fld>
            <a:endParaRPr lang="zh-CN" altLang="en-US"/>
          </a:p>
        </p:txBody>
      </p:sp>
      <p:grpSp>
        <p:nvGrpSpPr>
          <p:cNvPr id="8" name="组合 7">
            <a:extLst>
              <a:ext uri="{FF2B5EF4-FFF2-40B4-BE49-F238E27FC236}">
                <a16:creationId xmlns:a16="http://schemas.microsoft.com/office/drawing/2014/main" id="{938B8C1E-357F-47BA-9A19-7452FC5201BE}"/>
              </a:ext>
            </a:extLst>
          </p:cNvPr>
          <p:cNvGrpSpPr/>
          <p:nvPr/>
        </p:nvGrpSpPr>
        <p:grpSpPr>
          <a:xfrm>
            <a:off x="3083220" y="584022"/>
            <a:ext cx="4001477" cy="1836615"/>
            <a:chOff x="424352" y="1563077"/>
            <a:chExt cx="5015156" cy="2123537"/>
          </a:xfrm>
        </p:grpSpPr>
        <p:pic>
          <p:nvPicPr>
            <p:cNvPr id="5" name="图片 4">
              <a:extLst>
                <a:ext uri="{FF2B5EF4-FFF2-40B4-BE49-F238E27FC236}">
                  <a16:creationId xmlns:a16="http://schemas.microsoft.com/office/drawing/2014/main" id="{1C9A5199-4982-45A6-8E7F-A74F97D41D01}"/>
                </a:ext>
              </a:extLst>
            </p:cNvPr>
            <p:cNvPicPr>
              <a:picLocks noChangeAspect="1"/>
            </p:cNvPicPr>
            <p:nvPr/>
          </p:nvPicPr>
          <p:blipFill>
            <a:blip r:embed="rId3"/>
            <a:stretch>
              <a:fillRect/>
            </a:stretch>
          </p:blipFill>
          <p:spPr>
            <a:xfrm>
              <a:off x="424352" y="1658488"/>
              <a:ext cx="4897926" cy="2028126"/>
            </a:xfrm>
            <a:prstGeom prst="rect">
              <a:avLst/>
            </a:prstGeom>
          </p:spPr>
        </p:pic>
        <p:sp>
          <p:nvSpPr>
            <p:cNvPr id="7" name="矩形 6">
              <a:extLst>
                <a:ext uri="{FF2B5EF4-FFF2-40B4-BE49-F238E27FC236}">
                  <a16:creationId xmlns:a16="http://schemas.microsoft.com/office/drawing/2014/main" id="{D2D2494A-5CE5-4D7A-AF9A-B70AFAE44024}"/>
                </a:ext>
              </a:extLst>
            </p:cNvPr>
            <p:cNvSpPr/>
            <p:nvPr/>
          </p:nvSpPr>
          <p:spPr>
            <a:xfrm>
              <a:off x="4947138" y="1563077"/>
              <a:ext cx="492370" cy="382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BB23F267-1F26-4ACE-8B1D-85A7EC15C250}"/>
              </a:ext>
            </a:extLst>
          </p:cNvPr>
          <p:cNvGrpSpPr/>
          <p:nvPr/>
        </p:nvGrpSpPr>
        <p:grpSpPr>
          <a:xfrm>
            <a:off x="6938937" y="377359"/>
            <a:ext cx="3923322" cy="2188107"/>
            <a:chOff x="6258435" y="1264869"/>
            <a:chExt cx="4733904" cy="2703583"/>
          </a:xfrm>
        </p:grpSpPr>
        <p:pic>
          <p:nvPicPr>
            <p:cNvPr id="6" name="图片 5">
              <a:extLst>
                <a:ext uri="{FF2B5EF4-FFF2-40B4-BE49-F238E27FC236}">
                  <a16:creationId xmlns:a16="http://schemas.microsoft.com/office/drawing/2014/main" id="{0FA920F9-8292-4FEB-97DB-ABCB8159A3DC}"/>
                </a:ext>
              </a:extLst>
            </p:cNvPr>
            <p:cNvPicPr>
              <a:picLocks noChangeAspect="1"/>
            </p:cNvPicPr>
            <p:nvPr/>
          </p:nvPicPr>
          <p:blipFill>
            <a:blip r:embed="rId4"/>
            <a:stretch>
              <a:fillRect/>
            </a:stretch>
          </p:blipFill>
          <p:spPr>
            <a:xfrm>
              <a:off x="6258435" y="1264869"/>
              <a:ext cx="4417381" cy="2703583"/>
            </a:xfrm>
            <a:prstGeom prst="rect">
              <a:avLst/>
            </a:prstGeom>
          </p:spPr>
        </p:pic>
        <p:sp>
          <p:nvSpPr>
            <p:cNvPr id="9" name="矩形 8">
              <a:extLst>
                <a:ext uri="{FF2B5EF4-FFF2-40B4-BE49-F238E27FC236}">
                  <a16:creationId xmlns:a16="http://schemas.microsoft.com/office/drawing/2014/main" id="{A3B89D03-469C-45CC-B1E3-B7F679E70D5B}"/>
                </a:ext>
              </a:extLst>
            </p:cNvPr>
            <p:cNvSpPr/>
            <p:nvPr/>
          </p:nvSpPr>
          <p:spPr>
            <a:xfrm>
              <a:off x="10499969" y="1906954"/>
              <a:ext cx="492370" cy="382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F804CC6C-F54C-4F72-A1DC-63A6DC570699}"/>
              </a:ext>
            </a:extLst>
          </p:cNvPr>
          <p:cNvPicPr>
            <a:picLocks noChangeAspect="1"/>
          </p:cNvPicPr>
          <p:nvPr/>
        </p:nvPicPr>
        <p:blipFill>
          <a:blip r:embed="rId5"/>
          <a:stretch>
            <a:fillRect/>
          </a:stretch>
        </p:blipFill>
        <p:spPr>
          <a:xfrm>
            <a:off x="3727575" y="3145455"/>
            <a:ext cx="3249428" cy="3100111"/>
          </a:xfrm>
          <a:prstGeom prst="rect">
            <a:avLst/>
          </a:prstGeom>
        </p:spPr>
      </p:pic>
      <p:sp>
        <p:nvSpPr>
          <p:cNvPr id="13" name="矩形 12">
            <a:extLst>
              <a:ext uri="{FF2B5EF4-FFF2-40B4-BE49-F238E27FC236}">
                <a16:creationId xmlns:a16="http://schemas.microsoft.com/office/drawing/2014/main" id="{B80E84B3-3D4B-4927-B97C-9C5AE0781A4E}"/>
              </a:ext>
            </a:extLst>
          </p:cNvPr>
          <p:cNvSpPr/>
          <p:nvPr/>
        </p:nvSpPr>
        <p:spPr>
          <a:xfrm>
            <a:off x="939535" y="604755"/>
            <a:ext cx="2114825" cy="1846659"/>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zh-CN" altLang="en-US" sz="1600" b="1" dirty="0">
                <a:latin typeface="微软雅黑" panose="020B0503020204020204" pitchFamily="34" charset="-122"/>
                <a:ea typeface="微软雅黑" panose="020B0503020204020204" pitchFamily="34" charset="-122"/>
              </a:rPr>
              <a:t>实验设计：</a:t>
            </a:r>
            <a:endParaRPr lang="en-US" altLang="zh-CN" sz="16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从三种 </a:t>
            </a:r>
            <a:r>
              <a:rPr lang="en-US" altLang="zh-CN" sz="1400" dirty="0" err="1">
                <a:latin typeface="微软雅黑" panose="020B0503020204020204" pitchFamily="34" charset="-122"/>
                <a:ea typeface="微软雅黑" panose="020B0503020204020204" pitchFamily="34" charset="-122"/>
              </a:rPr>
              <a:t>iPS</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细胞系和一种 </a:t>
            </a:r>
            <a:r>
              <a:rPr lang="en-US" altLang="zh-CN" sz="1400" dirty="0">
                <a:latin typeface="微软雅黑" panose="020B0503020204020204" pitchFamily="34" charset="-122"/>
                <a:ea typeface="微软雅黑" panose="020B0503020204020204" pitchFamily="34" charset="-122"/>
              </a:rPr>
              <a:t>ES </a:t>
            </a:r>
            <a:r>
              <a:rPr lang="zh-CN" altLang="en-US" sz="1400" dirty="0">
                <a:latin typeface="微软雅黑" panose="020B0503020204020204" pitchFamily="34" charset="-122"/>
                <a:ea typeface="微软雅黑" panose="020B0503020204020204" pitchFamily="34" charset="-122"/>
              </a:rPr>
              <a:t>细胞系中分离出类器官</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在跨越 </a:t>
            </a:r>
            <a:r>
              <a:rPr lang="en-US" altLang="zh-CN" sz="1400" dirty="0">
                <a:latin typeface="微软雅黑" panose="020B0503020204020204" pitchFamily="34" charset="-122"/>
                <a:ea typeface="微软雅黑" panose="020B0503020204020204" pitchFamily="34" charset="-122"/>
              </a:rPr>
              <a:t>4 </a:t>
            </a:r>
            <a:r>
              <a:rPr lang="zh-CN" altLang="en-US" sz="1400" dirty="0">
                <a:latin typeface="微软雅黑" panose="020B0503020204020204" pitchFamily="34" charset="-122"/>
                <a:ea typeface="微软雅黑" panose="020B0503020204020204" pitchFamily="34" charset="-122"/>
              </a:rPr>
              <a:t>天至 </a:t>
            </a:r>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个月的发育时间点进行配对 </a:t>
            </a:r>
            <a:r>
              <a:rPr lang="en-US" altLang="zh-CN" sz="1400" dirty="0" err="1">
                <a:latin typeface="微软雅黑" panose="020B0503020204020204" pitchFamily="34" charset="-122"/>
                <a:ea typeface="微软雅黑" panose="020B0503020204020204" pitchFamily="34" charset="-122"/>
              </a:rPr>
              <a:t>scRNA</a:t>
            </a:r>
            <a:r>
              <a:rPr lang="en-US" altLang="zh-CN" sz="1400" dirty="0">
                <a:latin typeface="微软雅黑" panose="020B0503020204020204" pitchFamily="34" charset="-122"/>
                <a:ea typeface="微软雅黑" panose="020B0503020204020204" pitchFamily="34" charset="-122"/>
              </a:rPr>
              <a:t>-seq </a:t>
            </a:r>
            <a:r>
              <a:rPr lang="zh-CN" altLang="en-US" sz="1400" dirty="0">
                <a:latin typeface="微软雅黑" panose="020B0503020204020204" pitchFamily="34" charset="-122"/>
                <a:ea typeface="微软雅黑" panose="020B0503020204020204" pitchFamily="34" charset="-122"/>
              </a:rPr>
              <a:t>和 </a:t>
            </a:r>
            <a:r>
              <a:rPr lang="en-US" altLang="zh-CN" sz="1400" dirty="0" err="1">
                <a:latin typeface="微软雅黑" panose="020B0503020204020204" pitchFamily="34" charset="-122"/>
                <a:ea typeface="微软雅黑" panose="020B0503020204020204" pitchFamily="34" charset="-122"/>
              </a:rPr>
              <a:t>scATAC</a:t>
            </a:r>
            <a:r>
              <a:rPr lang="en-US" altLang="zh-CN" sz="1400" dirty="0">
                <a:latin typeface="微软雅黑" panose="020B0503020204020204" pitchFamily="34" charset="-122"/>
                <a:ea typeface="微软雅黑" panose="020B0503020204020204" pitchFamily="34" charset="-122"/>
              </a:rPr>
              <a:t>-seq</a:t>
            </a:r>
            <a:endParaRPr lang="zh-CN" altLang="en-US" sz="1400"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B69B3D22-4776-482F-8751-85C30785183F}"/>
              </a:ext>
            </a:extLst>
          </p:cNvPr>
          <p:cNvGrpSpPr/>
          <p:nvPr/>
        </p:nvGrpSpPr>
        <p:grpSpPr>
          <a:xfrm>
            <a:off x="6977003" y="3066293"/>
            <a:ext cx="4146455" cy="3185194"/>
            <a:chOff x="6390849" y="3110098"/>
            <a:chExt cx="4146455" cy="3185194"/>
          </a:xfrm>
        </p:grpSpPr>
        <p:pic>
          <p:nvPicPr>
            <p:cNvPr id="12" name="图片 11">
              <a:extLst>
                <a:ext uri="{FF2B5EF4-FFF2-40B4-BE49-F238E27FC236}">
                  <a16:creationId xmlns:a16="http://schemas.microsoft.com/office/drawing/2014/main" id="{9C540390-B81D-4D13-A135-B12AB20FBD46}"/>
                </a:ext>
              </a:extLst>
            </p:cNvPr>
            <p:cNvPicPr>
              <a:picLocks noChangeAspect="1"/>
            </p:cNvPicPr>
            <p:nvPr/>
          </p:nvPicPr>
          <p:blipFill>
            <a:blip r:embed="rId6"/>
            <a:stretch>
              <a:fillRect/>
            </a:stretch>
          </p:blipFill>
          <p:spPr>
            <a:xfrm>
              <a:off x="6498543" y="3110098"/>
              <a:ext cx="4038761" cy="2980529"/>
            </a:xfrm>
            <a:prstGeom prst="rect">
              <a:avLst/>
            </a:prstGeom>
          </p:spPr>
        </p:pic>
        <p:sp>
          <p:nvSpPr>
            <p:cNvPr id="14" name="矩形 13">
              <a:extLst>
                <a:ext uri="{FF2B5EF4-FFF2-40B4-BE49-F238E27FC236}">
                  <a16:creationId xmlns:a16="http://schemas.microsoft.com/office/drawing/2014/main" id="{1593E590-537F-4E33-B05C-879A1286B87B}"/>
                </a:ext>
              </a:extLst>
            </p:cNvPr>
            <p:cNvSpPr/>
            <p:nvPr/>
          </p:nvSpPr>
          <p:spPr>
            <a:xfrm>
              <a:off x="6390849" y="5957396"/>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00A5354A-38C9-4809-92E8-B58F3BA968F0}"/>
              </a:ext>
            </a:extLst>
          </p:cNvPr>
          <p:cNvSpPr/>
          <p:nvPr/>
        </p:nvSpPr>
        <p:spPr>
          <a:xfrm>
            <a:off x="3555768" y="2565466"/>
            <a:ext cx="7385771"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EB</a:t>
            </a:r>
            <a:r>
              <a:rPr lang="zh-CN" altLang="en-US" sz="1400" dirty="0">
                <a:solidFill>
                  <a:srgbClr val="222222"/>
                </a:solidFill>
                <a:latin typeface="微软雅黑" panose="020B0503020204020204" pitchFamily="34" charset="-122"/>
                <a:ea typeface="微软雅黑" panose="020B0503020204020204" pitchFamily="34" charset="-122"/>
              </a:rPr>
              <a:t>，胚状体；</a:t>
            </a:r>
            <a:r>
              <a:rPr lang="en-US" altLang="zh-CN" sz="1400" dirty="0">
                <a:solidFill>
                  <a:srgbClr val="222222"/>
                </a:solidFill>
                <a:latin typeface="微软雅黑" panose="020B0503020204020204" pitchFamily="34" charset="-122"/>
                <a:ea typeface="微软雅黑" panose="020B0503020204020204" pitchFamily="34" charset="-122"/>
              </a:rPr>
              <a:t>IPs</a:t>
            </a:r>
            <a:r>
              <a:rPr lang="zh-CN" altLang="en-US" sz="1400" dirty="0">
                <a:solidFill>
                  <a:srgbClr val="222222"/>
                </a:solidFill>
                <a:latin typeface="微软雅黑" panose="020B0503020204020204" pitchFamily="34" charset="-122"/>
                <a:ea typeface="微软雅黑" panose="020B0503020204020204" pitchFamily="34" charset="-122"/>
              </a:rPr>
              <a:t>，中间祖细胞；</a:t>
            </a:r>
            <a:r>
              <a:rPr lang="en-US" altLang="zh-CN" sz="1400" dirty="0" err="1">
                <a:solidFill>
                  <a:srgbClr val="222222"/>
                </a:solidFill>
                <a:latin typeface="微软雅黑" panose="020B0503020204020204" pitchFamily="34" charset="-122"/>
                <a:ea typeface="微软雅黑" panose="020B0503020204020204" pitchFamily="34" charset="-122"/>
              </a:rPr>
              <a:t>N.ect</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，神经外胚层；</a:t>
            </a:r>
            <a:endParaRPr lang="en-US" altLang="zh-CN" sz="1400" dirty="0">
              <a:solidFill>
                <a:srgbClr val="222222"/>
              </a:solidFill>
              <a:latin typeface="微软雅黑" panose="020B0503020204020204" pitchFamily="34" charset="-122"/>
              <a:ea typeface="微软雅黑" panose="020B0503020204020204" pitchFamily="34" charset="-122"/>
            </a:endParaRPr>
          </a:p>
          <a:p>
            <a:r>
              <a:rPr lang="en-US" altLang="zh-CN" sz="1400" dirty="0" err="1">
                <a:solidFill>
                  <a:srgbClr val="222222"/>
                </a:solidFill>
                <a:latin typeface="微软雅黑" panose="020B0503020204020204" pitchFamily="34" charset="-122"/>
                <a:ea typeface="微软雅黑" panose="020B0503020204020204" pitchFamily="34" charset="-122"/>
              </a:rPr>
              <a:t>N.epi</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，神经上皮；</a:t>
            </a:r>
            <a:r>
              <a:rPr lang="en-US" altLang="zh-CN" sz="1400" dirty="0">
                <a:solidFill>
                  <a:srgbClr val="222222"/>
                </a:solidFill>
                <a:latin typeface="微软雅黑" panose="020B0503020204020204" pitchFamily="34" charset="-122"/>
                <a:ea typeface="微软雅黑" panose="020B0503020204020204" pitchFamily="34" charset="-122"/>
              </a:rPr>
              <a:t>PSCs</a:t>
            </a:r>
            <a:r>
              <a:rPr lang="zh-CN" altLang="en-US" sz="1400" dirty="0">
                <a:solidFill>
                  <a:srgbClr val="222222"/>
                </a:solidFill>
                <a:latin typeface="微软雅黑" panose="020B0503020204020204" pitchFamily="34" charset="-122"/>
                <a:ea typeface="微软雅黑" panose="020B0503020204020204" pitchFamily="34" charset="-122"/>
              </a:rPr>
              <a:t>，多能干细胞</a:t>
            </a:r>
            <a:r>
              <a:rPr lang="en-US" altLang="zh-CN" sz="1400" dirty="0">
                <a:solidFill>
                  <a:srgbClr val="222222"/>
                </a:solidFill>
                <a:latin typeface="微软雅黑" panose="020B0503020204020204" pitchFamily="34" charset="-122"/>
                <a:ea typeface="微软雅黑" panose="020B0503020204020204" pitchFamily="34" charset="-122"/>
              </a:rPr>
              <a:t>; RGCs, </a:t>
            </a:r>
            <a:r>
              <a:rPr lang="zh-CN" altLang="en-US" sz="1400" dirty="0">
                <a:solidFill>
                  <a:srgbClr val="222222"/>
                </a:solidFill>
                <a:latin typeface="微软雅黑" panose="020B0503020204020204" pitchFamily="34" charset="-122"/>
                <a:ea typeface="微软雅黑" panose="020B0503020204020204" pitchFamily="34" charset="-122"/>
              </a:rPr>
              <a:t>放射状胶质细胞</a:t>
            </a:r>
            <a:r>
              <a:rPr lang="en-US" altLang="zh-CN" sz="1400" dirty="0">
                <a:solidFill>
                  <a:srgbClr val="222222"/>
                </a:solidFill>
                <a:latin typeface="微软雅黑" panose="020B0503020204020204" pitchFamily="34" charset="-122"/>
                <a:ea typeface="微软雅黑" panose="020B0503020204020204" pitchFamily="34" charset="-122"/>
              </a:rPr>
              <a:t>; mesenchyme </a:t>
            </a:r>
            <a:r>
              <a:rPr lang="zh-CN" altLang="en-US" sz="1400" dirty="0">
                <a:solidFill>
                  <a:srgbClr val="222222"/>
                </a:solidFill>
                <a:latin typeface="微软雅黑" panose="020B0503020204020204" pitchFamily="34" charset="-122"/>
                <a:ea typeface="微软雅黑" panose="020B0503020204020204" pitchFamily="34" charset="-122"/>
              </a:rPr>
              <a:t>间质细胞</a:t>
            </a:r>
          </a:p>
        </p:txBody>
      </p:sp>
      <p:sp>
        <p:nvSpPr>
          <p:cNvPr id="17" name="矩形 16">
            <a:extLst>
              <a:ext uri="{FF2B5EF4-FFF2-40B4-BE49-F238E27FC236}">
                <a16:creationId xmlns:a16="http://schemas.microsoft.com/office/drawing/2014/main" id="{9E5D80C4-B443-49E9-B58D-508D23F212B5}"/>
              </a:ext>
            </a:extLst>
          </p:cNvPr>
          <p:cNvSpPr/>
          <p:nvPr/>
        </p:nvSpPr>
        <p:spPr>
          <a:xfrm>
            <a:off x="666759" y="2855354"/>
            <a:ext cx="2872205" cy="3416320"/>
          </a:xfrm>
          <a:prstGeom prst="rect">
            <a:avLst/>
          </a:prstGeom>
        </p:spPr>
        <p:txBody>
          <a:bodyPr wrap="square">
            <a:spAutoFit/>
          </a:bodyPr>
          <a:lstStyle/>
          <a:p>
            <a:r>
              <a:rPr lang="en-US" altLang="zh-CN" sz="1200" dirty="0">
                <a:latin typeface="微软雅黑" panose="020B0503020204020204" pitchFamily="34" charset="-122"/>
                <a:ea typeface="微软雅黑" panose="020B0503020204020204" pitchFamily="34" charset="-122"/>
              </a:rPr>
              <a:t>POU5F1</a:t>
            </a: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Embryonic and Induced Pluripotent Stem Cell Differentiation Pathways &amp; Lineage-specific Markers</a:t>
            </a:r>
          </a:p>
          <a:p>
            <a:r>
              <a:rPr lang="en-US" altLang="zh-CN" sz="1200" dirty="0">
                <a:latin typeface="微软雅黑" panose="020B0503020204020204" pitchFamily="34" charset="-122"/>
                <a:ea typeface="微软雅黑" panose="020B0503020204020204" pitchFamily="34" charset="-122"/>
              </a:rPr>
              <a:t>FGF8</a:t>
            </a: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Mesenchymal Stem Cells and Lineage-specific Markers</a:t>
            </a: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Neural Stem Cells and Lineage-specific Markers</a:t>
            </a:r>
          </a:p>
          <a:p>
            <a:r>
              <a:rPr lang="en-US" altLang="zh-CN" sz="1200" dirty="0">
                <a:latin typeface="微软雅黑" panose="020B0503020204020204" pitchFamily="34" charset="-122"/>
                <a:ea typeface="微软雅黑" panose="020B0503020204020204" pitchFamily="34" charset="-122"/>
              </a:rPr>
              <a:t>VIM</a:t>
            </a: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Embryonic and Induced Pluripotent Stem Cells and Lineage-specific Markers</a:t>
            </a: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Neural Stem Cells and Lineage-specific Markers</a:t>
            </a:r>
          </a:p>
          <a:p>
            <a:r>
              <a:rPr lang="en-US" altLang="zh-CN" sz="1200" dirty="0">
                <a:latin typeface="微软雅黑" panose="020B0503020204020204" pitchFamily="34" charset="-122"/>
                <a:ea typeface="微软雅黑" panose="020B0503020204020204" pitchFamily="34" charset="-122"/>
              </a:rPr>
              <a:t>DCX</a:t>
            </a:r>
          </a:p>
          <a:p>
            <a:pPr marL="285750" indent="-2857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Neuron migration</a:t>
            </a:r>
            <a:endParaRPr lang="zh-CN" altLang="en-US" sz="12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E4AE6377-2FC2-4DEA-B798-9D1F411BBB87}"/>
              </a:ext>
            </a:extLst>
          </p:cNvPr>
          <p:cNvSpPr/>
          <p:nvPr/>
        </p:nvSpPr>
        <p:spPr>
          <a:xfrm>
            <a:off x="7467931" y="5973991"/>
            <a:ext cx="2949012" cy="338554"/>
          </a:xfrm>
          <a:prstGeom prst="rect">
            <a:avLst/>
          </a:prstGeom>
        </p:spPr>
        <p:txBody>
          <a:bodyPr wrap="none">
            <a:spAutoFit/>
          </a:bodyPr>
          <a:lstStyle/>
          <a:p>
            <a:r>
              <a:rPr lang="zh-CN" altLang="en-US" sz="1600" dirty="0">
                <a:solidFill>
                  <a:srgbClr val="222222"/>
                </a:solidFill>
                <a:latin typeface="微软雅黑" panose="020B0503020204020204" pitchFamily="34" charset="-122"/>
                <a:ea typeface="微软雅黑" panose="020B0503020204020204" pitchFamily="34" charset="-122"/>
              </a:rPr>
              <a:t>基于 </a:t>
            </a:r>
            <a:r>
              <a:rPr lang="en-US" altLang="zh-CN" sz="1600" dirty="0">
                <a:solidFill>
                  <a:srgbClr val="222222"/>
                </a:solidFill>
                <a:latin typeface="微软雅黑" panose="020B0503020204020204" pitchFamily="34" charset="-122"/>
                <a:ea typeface="微软雅黑" panose="020B0503020204020204" pitchFamily="34" charset="-122"/>
              </a:rPr>
              <a:t>RNA </a:t>
            </a:r>
            <a:r>
              <a:rPr lang="zh-CN" altLang="en-US" sz="1600" dirty="0">
                <a:solidFill>
                  <a:srgbClr val="222222"/>
                </a:solidFill>
                <a:latin typeface="微软雅黑" panose="020B0503020204020204" pitchFamily="34" charset="-122"/>
                <a:ea typeface="微软雅黑" panose="020B0503020204020204" pitchFamily="34" charset="-122"/>
              </a:rPr>
              <a:t>速率计算</a:t>
            </a:r>
            <a:r>
              <a:rPr lang="en-US" altLang="zh-CN" sz="1600" dirty="0">
                <a:solidFill>
                  <a:srgbClr val="222222"/>
                </a:solidFill>
                <a:latin typeface="微软雅黑" panose="020B0503020204020204" pitchFamily="34" charset="-122"/>
                <a:ea typeface="微软雅黑" panose="020B0503020204020204" pitchFamily="34" charset="-122"/>
              </a:rPr>
              <a:t>Trajectory</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840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00B143-936C-4D5C-836F-DABF04FF41AA}"/>
              </a:ext>
            </a:extLst>
          </p:cNvPr>
          <p:cNvSpPr>
            <a:spLocks noGrp="1"/>
          </p:cNvSpPr>
          <p:nvPr>
            <p:ph type="sldNum" sz="quarter" idx="12"/>
          </p:nvPr>
        </p:nvSpPr>
        <p:spPr/>
        <p:txBody>
          <a:bodyPr/>
          <a:lstStyle/>
          <a:p>
            <a:fld id="{DF849393-7876-44FF-8BC7-6C3A91957E85}" type="slidenum">
              <a:rPr lang="zh-CN" altLang="en-US" smtClean="0"/>
              <a:t>64</a:t>
            </a:fld>
            <a:endParaRPr lang="zh-CN" altLang="en-US" dirty="0"/>
          </a:p>
        </p:txBody>
      </p:sp>
      <p:grpSp>
        <p:nvGrpSpPr>
          <p:cNvPr id="15" name="组合 14">
            <a:extLst>
              <a:ext uri="{FF2B5EF4-FFF2-40B4-BE49-F238E27FC236}">
                <a16:creationId xmlns:a16="http://schemas.microsoft.com/office/drawing/2014/main" id="{27F39E87-2358-48A4-A980-735F01F6FD16}"/>
              </a:ext>
            </a:extLst>
          </p:cNvPr>
          <p:cNvGrpSpPr/>
          <p:nvPr/>
        </p:nvGrpSpPr>
        <p:grpSpPr>
          <a:xfrm>
            <a:off x="2747494" y="313971"/>
            <a:ext cx="3348506" cy="2719378"/>
            <a:chOff x="1030130" y="700085"/>
            <a:chExt cx="3573130" cy="3082003"/>
          </a:xfrm>
        </p:grpSpPr>
        <p:pic>
          <p:nvPicPr>
            <p:cNvPr id="2" name="图片 1">
              <a:extLst>
                <a:ext uri="{FF2B5EF4-FFF2-40B4-BE49-F238E27FC236}">
                  <a16:creationId xmlns:a16="http://schemas.microsoft.com/office/drawing/2014/main" id="{0696C784-C842-4827-8805-327C80BE108D}"/>
                </a:ext>
              </a:extLst>
            </p:cNvPr>
            <p:cNvPicPr>
              <a:picLocks noChangeAspect="1"/>
            </p:cNvPicPr>
            <p:nvPr/>
          </p:nvPicPr>
          <p:blipFill>
            <a:blip r:embed="rId2"/>
            <a:stretch>
              <a:fillRect/>
            </a:stretch>
          </p:blipFill>
          <p:spPr>
            <a:xfrm>
              <a:off x="1276315" y="776587"/>
              <a:ext cx="3326945" cy="3005501"/>
            </a:xfrm>
            <a:prstGeom prst="rect">
              <a:avLst/>
            </a:prstGeom>
          </p:spPr>
        </p:pic>
        <p:sp>
          <p:nvSpPr>
            <p:cNvPr id="13" name="矩形 12">
              <a:extLst>
                <a:ext uri="{FF2B5EF4-FFF2-40B4-BE49-F238E27FC236}">
                  <a16:creationId xmlns:a16="http://schemas.microsoft.com/office/drawing/2014/main" id="{9C8EB457-B9AA-4416-B016-8BBC600219BE}"/>
                </a:ext>
              </a:extLst>
            </p:cNvPr>
            <p:cNvSpPr/>
            <p:nvPr/>
          </p:nvSpPr>
          <p:spPr>
            <a:xfrm>
              <a:off x="1030130" y="700085"/>
              <a:ext cx="492370" cy="382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C1D720B-DE11-4083-8A15-7DB36936ABDD}"/>
                </a:ext>
              </a:extLst>
            </p:cNvPr>
            <p:cNvSpPr/>
            <p:nvPr/>
          </p:nvSpPr>
          <p:spPr>
            <a:xfrm>
              <a:off x="1030130" y="1858132"/>
              <a:ext cx="492370" cy="382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C7F2109A-AB2A-4094-88B1-A65A8ADA1973}"/>
              </a:ext>
            </a:extLst>
          </p:cNvPr>
          <p:cNvGrpSpPr/>
          <p:nvPr/>
        </p:nvGrpSpPr>
        <p:grpSpPr>
          <a:xfrm>
            <a:off x="2013845" y="3213575"/>
            <a:ext cx="3940456" cy="2647950"/>
            <a:chOff x="6223453" y="728047"/>
            <a:chExt cx="4692232" cy="3169016"/>
          </a:xfrm>
        </p:grpSpPr>
        <p:pic>
          <p:nvPicPr>
            <p:cNvPr id="16" name="图片 15">
              <a:extLst>
                <a:ext uri="{FF2B5EF4-FFF2-40B4-BE49-F238E27FC236}">
                  <a16:creationId xmlns:a16="http://schemas.microsoft.com/office/drawing/2014/main" id="{0FE6C432-5109-4893-ABC9-457C24D573D5}"/>
                </a:ext>
              </a:extLst>
            </p:cNvPr>
            <p:cNvPicPr>
              <a:picLocks noChangeAspect="1"/>
            </p:cNvPicPr>
            <p:nvPr/>
          </p:nvPicPr>
          <p:blipFill>
            <a:blip r:embed="rId3"/>
            <a:stretch>
              <a:fillRect/>
            </a:stretch>
          </p:blipFill>
          <p:spPr>
            <a:xfrm>
              <a:off x="6290508" y="796890"/>
              <a:ext cx="4625177" cy="3100173"/>
            </a:xfrm>
            <a:prstGeom prst="rect">
              <a:avLst/>
            </a:prstGeom>
          </p:spPr>
        </p:pic>
        <p:sp>
          <p:nvSpPr>
            <p:cNvPr id="17" name="矩形 16">
              <a:extLst>
                <a:ext uri="{FF2B5EF4-FFF2-40B4-BE49-F238E27FC236}">
                  <a16:creationId xmlns:a16="http://schemas.microsoft.com/office/drawing/2014/main" id="{58558951-794B-4AAE-B655-935BDC44350B}"/>
                </a:ext>
              </a:extLst>
            </p:cNvPr>
            <p:cNvSpPr/>
            <p:nvPr/>
          </p:nvSpPr>
          <p:spPr>
            <a:xfrm>
              <a:off x="6223453" y="728047"/>
              <a:ext cx="492370" cy="382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1CD33467-6AFF-4953-8B90-50D5C4FF27ED}"/>
              </a:ext>
            </a:extLst>
          </p:cNvPr>
          <p:cNvGrpSpPr/>
          <p:nvPr/>
        </p:nvGrpSpPr>
        <p:grpSpPr>
          <a:xfrm>
            <a:off x="5843940" y="94227"/>
            <a:ext cx="4961840" cy="5990944"/>
            <a:chOff x="5377372" y="317285"/>
            <a:chExt cx="4961840" cy="5990944"/>
          </a:xfrm>
        </p:grpSpPr>
        <p:pic>
          <p:nvPicPr>
            <p:cNvPr id="19" name="图片 18">
              <a:extLst>
                <a:ext uri="{FF2B5EF4-FFF2-40B4-BE49-F238E27FC236}">
                  <a16:creationId xmlns:a16="http://schemas.microsoft.com/office/drawing/2014/main" id="{48F0C3CB-A4A9-415F-82F2-DCD4AD9323B5}"/>
                </a:ext>
              </a:extLst>
            </p:cNvPr>
            <p:cNvPicPr>
              <a:picLocks noChangeAspect="1"/>
            </p:cNvPicPr>
            <p:nvPr/>
          </p:nvPicPr>
          <p:blipFill>
            <a:blip r:embed="rId4"/>
            <a:stretch>
              <a:fillRect/>
            </a:stretch>
          </p:blipFill>
          <p:spPr>
            <a:xfrm>
              <a:off x="5718442" y="479684"/>
              <a:ext cx="4620770" cy="5780424"/>
            </a:xfrm>
            <a:prstGeom prst="rect">
              <a:avLst/>
            </a:prstGeom>
          </p:spPr>
        </p:pic>
        <p:sp>
          <p:nvSpPr>
            <p:cNvPr id="20" name="矩形 19">
              <a:extLst>
                <a:ext uri="{FF2B5EF4-FFF2-40B4-BE49-F238E27FC236}">
                  <a16:creationId xmlns:a16="http://schemas.microsoft.com/office/drawing/2014/main" id="{ED97E4EF-C278-49B9-9405-024E7F0EC1EE}"/>
                </a:ext>
              </a:extLst>
            </p:cNvPr>
            <p:cNvSpPr/>
            <p:nvPr/>
          </p:nvSpPr>
          <p:spPr>
            <a:xfrm>
              <a:off x="5377372" y="317285"/>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2AA2776-8A11-47B9-B432-C7F6D98E4AF7}"/>
                </a:ext>
              </a:extLst>
            </p:cNvPr>
            <p:cNvSpPr/>
            <p:nvPr/>
          </p:nvSpPr>
          <p:spPr>
            <a:xfrm>
              <a:off x="5487733" y="5970333"/>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extLst>
              <a:ext uri="{FF2B5EF4-FFF2-40B4-BE49-F238E27FC236}">
                <a16:creationId xmlns:a16="http://schemas.microsoft.com/office/drawing/2014/main" id="{DB2EBE04-404C-4032-AFA8-F85BD8818359}"/>
              </a:ext>
            </a:extLst>
          </p:cNvPr>
          <p:cNvSpPr/>
          <p:nvPr/>
        </p:nvSpPr>
        <p:spPr>
          <a:xfrm>
            <a:off x="390958" y="1103272"/>
            <a:ext cx="2760045" cy="1569660"/>
          </a:xfrm>
          <a:prstGeom prst="rect">
            <a:avLst/>
          </a:prstGeom>
          <a:solidFill>
            <a:schemeClr val="bg1">
              <a:lumMod val="95000"/>
            </a:schemeClr>
          </a:solidFill>
        </p:spPr>
        <p:txBody>
          <a:bodyPr wrap="square">
            <a:spAutoFit/>
          </a:bodyPr>
          <a:lstStyle/>
          <a:p>
            <a:r>
              <a:rPr lang="en-US" altLang="zh-CN" sz="1600" dirty="0">
                <a:solidFill>
                  <a:srgbClr val="222222"/>
                </a:solidFill>
                <a:latin typeface="微软雅黑" panose="020B0503020204020204" pitchFamily="34" charset="-122"/>
                <a:ea typeface="微软雅黑" panose="020B0503020204020204" pitchFamily="34" charset="-122"/>
              </a:rPr>
              <a:t>(</a:t>
            </a:r>
            <a:r>
              <a:rPr lang="zh-CN" altLang="en-US" sz="1600" dirty="0">
                <a:solidFill>
                  <a:srgbClr val="222222"/>
                </a:solidFill>
                <a:latin typeface="微软雅黑" panose="020B0503020204020204" pitchFamily="34" charset="-122"/>
                <a:ea typeface="微软雅黑" panose="020B0503020204020204" pitchFamily="34" charset="-122"/>
              </a:rPr>
              <a:t>重新改变网络</a:t>
            </a:r>
            <a:r>
              <a:rPr lang="en-US" altLang="zh-CN" sz="1600" dirty="0">
                <a:solidFill>
                  <a:srgbClr val="222222"/>
                </a:solidFill>
                <a:latin typeface="微软雅黑" panose="020B0503020204020204" pitchFamily="34" charset="-122"/>
                <a:ea typeface="微软雅黑" panose="020B0503020204020204" pitchFamily="34" charset="-122"/>
              </a:rPr>
              <a:t>layout)</a:t>
            </a:r>
          </a:p>
          <a:p>
            <a:pPr marL="285750" indent="-285750">
              <a:buFont typeface="Arial" panose="020B0604020202020204" pitchFamily="34" charset="0"/>
              <a:buChar char="•"/>
            </a:pPr>
            <a:r>
              <a:rPr lang="zh-CN" altLang="en-US" sz="1600" dirty="0">
                <a:solidFill>
                  <a:srgbClr val="222222"/>
                </a:solidFill>
                <a:latin typeface="微软雅黑" panose="020B0503020204020204" pitchFamily="34" charset="-122"/>
                <a:ea typeface="微软雅黑" panose="020B0503020204020204" pitchFamily="34" charset="-122"/>
              </a:rPr>
              <a:t>神经上皮（灰色）</a:t>
            </a:r>
            <a:endParaRPr lang="en-US" altLang="zh-CN" sz="16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222222"/>
                </a:solidFill>
                <a:latin typeface="微软雅黑" panose="020B0503020204020204" pitchFamily="34" charset="-122"/>
                <a:ea typeface="微软雅黑" panose="020B0503020204020204" pitchFamily="34" charset="-122"/>
              </a:rPr>
              <a:t>非端脑祖细胞（深青色）</a:t>
            </a:r>
            <a:endParaRPr lang="en-US" altLang="zh-CN" sz="16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222222"/>
                </a:solidFill>
                <a:latin typeface="微软雅黑" panose="020B0503020204020204" pitchFamily="34" charset="-122"/>
                <a:ea typeface="微软雅黑" panose="020B0503020204020204" pitchFamily="34" charset="-122"/>
              </a:rPr>
              <a:t>端脑祖细胞（紫红色）</a:t>
            </a:r>
            <a:endParaRPr lang="en-US" altLang="zh-CN" sz="16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222222"/>
                </a:solidFill>
                <a:latin typeface="微软雅黑" panose="020B0503020204020204" pitchFamily="34" charset="-122"/>
                <a:ea typeface="微软雅黑" panose="020B0503020204020204" pitchFamily="34" charset="-122"/>
              </a:rPr>
              <a:t>背侧端脑（橙色）</a:t>
            </a:r>
            <a:endParaRPr lang="en-US" altLang="zh-CN" sz="16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222222"/>
                </a:solidFill>
                <a:latin typeface="微软雅黑" panose="020B0503020204020204" pitchFamily="34" charset="-122"/>
                <a:ea typeface="微软雅黑" panose="020B0503020204020204" pitchFamily="34" charset="-122"/>
              </a:rPr>
              <a:t>腹侧端脑（紫色）</a:t>
            </a:r>
            <a:endParaRPr lang="zh-CN" altLang="en-US" sz="16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24334986-D2D2-47F3-A8E0-338506F6FA07}"/>
              </a:ext>
            </a:extLst>
          </p:cNvPr>
          <p:cNvSpPr/>
          <p:nvPr/>
        </p:nvSpPr>
        <p:spPr>
          <a:xfrm>
            <a:off x="1935302" y="6170406"/>
            <a:ext cx="8960831"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err="1">
                <a:solidFill>
                  <a:srgbClr val="222222"/>
                </a:solidFill>
                <a:latin typeface="微软雅黑" panose="020B0503020204020204" pitchFamily="34" charset="-122"/>
                <a:ea typeface="微软雅黑" panose="020B0503020204020204" pitchFamily="34" charset="-122"/>
              </a:rPr>
              <a:t>N.ect</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 神经外胚层  </a:t>
            </a:r>
            <a:r>
              <a:rPr lang="en-US" altLang="zh-CN" sz="1400" dirty="0" err="1">
                <a:solidFill>
                  <a:srgbClr val="222222"/>
                </a:solidFill>
                <a:latin typeface="微软雅黑" panose="020B0503020204020204" pitchFamily="34" charset="-122"/>
                <a:ea typeface="微软雅黑" panose="020B0503020204020204" pitchFamily="34" charset="-122"/>
              </a:rPr>
              <a:t>N.epi</a:t>
            </a:r>
            <a:r>
              <a:rPr lang="en-US" altLang="zh-CN" sz="1400" dirty="0">
                <a:solidFill>
                  <a:srgbClr val="222222"/>
                </a:solidFill>
                <a:latin typeface="微软雅黑" panose="020B0503020204020204" pitchFamily="34" charset="-122"/>
                <a:ea typeface="微软雅黑" panose="020B0503020204020204" pitchFamily="34" charset="-122"/>
              </a:rPr>
              <a:t>.: </a:t>
            </a:r>
            <a:r>
              <a:rPr lang="zh-CN" altLang="en-US" sz="1400" dirty="0">
                <a:solidFill>
                  <a:srgbClr val="222222"/>
                </a:solidFill>
                <a:latin typeface="微软雅黑" panose="020B0503020204020204" pitchFamily="34" charset="-122"/>
                <a:ea typeface="微软雅黑" panose="020B0503020204020204" pitchFamily="34" charset="-122"/>
              </a:rPr>
              <a:t>神经上皮 </a:t>
            </a:r>
            <a:r>
              <a:rPr lang="en-US" altLang="zh-CN" sz="1400" dirty="0">
                <a:solidFill>
                  <a:srgbClr val="222222"/>
                </a:solidFill>
                <a:latin typeface="微软雅黑" panose="020B0503020204020204" pitchFamily="34" charset="-122"/>
                <a:ea typeface="微软雅黑" panose="020B0503020204020204" pitchFamily="34" charset="-122"/>
              </a:rPr>
              <a:t>Telencephalon: </a:t>
            </a:r>
            <a:r>
              <a:rPr lang="zh-CN" altLang="en-US" sz="1400" dirty="0">
                <a:solidFill>
                  <a:srgbClr val="222222"/>
                </a:solidFill>
                <a:latin typeface="微软雅黑" panose="020B0503020204020204" pitchFamily="34" charset="-122"/>
                <a:ea typeface="微软雅黑" panose="020B0503020204020204" pitchFamily="34" charset="-122"/>
              </a:rPr>
              <a:t>端脑</a:t>
            </a:r>
            <a:r>
              <a:rPr lang="en-US" altLang="zh-CN" sz="1400" dirty="0">
                <a:solidFill>
                  <a:srgbClr val="222222"/>
                </a:solidFill>
                <a:latin typeface="微软雅黑" panose="020B0503020204020204" pitchFamily="34" charset="-122"/>
                <a:ea typeface="微软雅黑" panose="020B0503020204020204" pitchFamily="34" charset="-122"/>
              </a:rPr>
              <a:t>  Ventral:</a:t>
            </a:r>
            <a:r>
              <a:rPr lang="zh-CN" altLang="en-US" sz="1400" dirty="0">
                <a:solidFill>
                  <a:srgbClr val="222222"/>
                </a:solidFill>
                <a:latin typeface="微软雅黑" panose="020B0503020204020204" pitchFamily="34" charset="-122"/>
                <a:ea typeface="微软雅黑" panose="020B0503020204020204" pitchFamily="34" charset="-122"/>
              </a:rPr>
              <a:t>腹侧 </a:t>
            </a:r>
            <a:r>
              <a:rPr lang="en-US" altLang="zh-CN" sz="1400" dirty="0">
                <a:solidFill>
                  <a:srgbClr val="222222"/>
                </a:solidFill>
                <a:latin typeface="微软雅黑" panose="020B0503020204020204" pitchFamily="34" charset="-122"/>
                <a:ea typeface="微软雅黑" panose="020B0503020204020204" pitchFamily="34" charset="-122"/>
              </a:rPr>
              <a:t>Dorsal:</a:t>
            </a:r>
            <a:r>
              <a:rPr lang="zh-CN" altLang="en-US" sz="1400" dirty="0">
                <a:solidFill>
                  <a:srgbClr val="222222"/>
                </a:solidFill>
                <a:latin typeface="微软雅黑" panose="020B0503020204020204" pitchFamily="34" charset="-122"/>
                <a:ea typeface="微软雅黑" panose="020B0503020204020204" pitchFamily="34" charset="-122"/>
              </a:rPr>
              <a:t>背侧 </a:t>
            </a:r>
            <a:r>
              <a:rPr lang="en-US" altLang="zh-CN" sz="1400" dirty="0" err="1">
                <a:solidFill>
                  <a:srgbClr val="222222"/>
                </a:solidFill>
                <a:latin typeface="微软雅黑" panose="020B0503020204020204" pitchFamily="34" charset="-122"/>
                <a:ea typeface="微软雅黑" panose="020B0503020204020204" pitchFamily="34" charset="-122"/>
              </a:rPr>
              <a:t>Nt</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 非端脑  </a:t>
            </a:r>
            <a:r>
              <a:rPr lang="en-US" altLang="zh-CN" sz="1400" dirty="0">
                <a:solidFill>
                  <a:srgbClr val="222222"/>
                </a:solidFill>
                <a:latin typeface="微软雅黑" panose="020B0503020204020204" pitchFamily="34" charset="-122"/>
                <a:ea typeface="微软雅黑" panose="020B0503020204020204" pitchFamily="34" charset="-122"/>
              </a:rPr>
              <a:t>t.: </a:t>
            </a:r>
            <a:r>
              <a:rPr lang="zh-CN" altLang="en-US" sz="1400" dirty="0">
                <a:solidFill>
                  <a:srgbClr val="222222"/>
                </a:solidFill>
                <a:latin typeface="微软雅黑" panose="020B0503020204020204" pitchFamily="34" charset="-122"/>
                <a:ea typeface="微软雅黑" panose="020B0503020204020204" pitchFamily="34" charset="-122"/>
              </a:rPr>
              <a:t>端脑</a:t>
            </a:r>
          </a:p>
        </p:txBody>
      </p:sp>
    </p:spTree>
    <p:extLst>
      <p:ext uri="{BB962C8B-B14F-4D97-AF65-F5344CB8AC3E}">
        <p14:creationId xmlns:p14="http://schemas.microsoft.com/office/powerpoint/2010/main" val="251022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E7D339-80C5-41F0-BB7E-6406B9327770}"/>
              </a:ext>
            </a:extLst>
          </p:cNvPr>
          <p:cNvSpPr>
            <a:spLocks noGrp="1"/>
          </p:cNvSpPr>
          <p:nvPr>
            <p:ph type="sldNum" sz="quarter" idx="12"/>
          </p:nvPr>
        </p:nvSpPr>
        <p:spPr/>
        <p:txBody>
          <a:bodyPr/>
          <a:lstStyle/>
          <a:p>
            <a:fld id="{DF849393-7876-44FF-8BC7-6C3A91957E85}" type="slidenum">
              <a:rPr lang="zh-CN" altLang="en-US" smtClean="0"/>
              <a:t>65</a:t>
            </a:fld>
            <a:endParaRPr lang="zh-CN" altLang="en-US"/>
          </a:p>
        </p:txBody>
      </p:sp>
      <p:grpSp>
        <p:nvGrpSpPr>
          <p:cNvPr id="8" name="组合 7">
            <a:extLst>
              <a:ext uri="{FF2B5EF4-FFF2-40B4-BE49-F238E27FC236}">
                <a16:creationId xmlns:a16="http://schemas.microsoft.com/office/drawing/2014/main" id="{7A4DDBD3-D2CB-46FD-B41D-83E064E8CF2C}"/>
              </a:ext>
            </a:extLst>
          </p:cNvPr>
          <p:cNvGrpSpPr/>
          <p:nvPr/>
        </p:nvGrpSpPr>
        <p:grpSpPr>
          <a:xfrm>
            <a:off x="5105380" y="474421"/>
            <a:ext cx="3051412" cy="2301778"/>
            <a:chOff x="1340725" y="926732"/>
            <a:chExt cx="3480004" cy="2502268"/>
          </a:xfrm>
        </p:grpSpPr>
        <p:pic>
          <p:nvPicPr>
            <p:cNvPr id="5" name="图片 4">
              <a:extLst>
                <a:ext uri="{FF2B5EF4-FFF2-40B4-BE49-F238E27FC236}">
                  <a16:creationId xmlns:a16="http://schemas.microsoft.com/office/drawing/2014/main" id="{7747D25D-334B-48C9-A25D-9B1D3B3DEDDE}"/>
                </a:ext>
              </a:extLst>
            </p:cNvPr>
            <p:cNvPicPr>
              <a:picLocks noChangeAspect="1"/>
            </p:cNvPicPr>
            <p:nvPr/>
          </p:nvPicPr>
          <p:blipFill>
            <a:blip r:embed="rId2"/>
            <a:stretch>
              <a:fillRect/>
            </a:stretch>
          </p:blipFill>
          <p:spPr>
            <a:xfrm>
              <a:off x="1501344" y="1013917"/>
              <a:ext cx="3088677" cy="2415083"/>
            </a:xfrm>
            <a:prstGeom prst="rect">
              <a:avLst/>
            </a:prstGeom>
          </p:spPr>
        </p:pic>
        <p:sp>
          <p:nvSpPr>
            <p:cNvPr id="6" name="矩形 5">
              <a:extLst>
                <a:ext uri="{FF2B5EF4-FFF2-40B4-BE49-F238E27FC236}">
                  <a16:creationId xmlns:a16="http://schemas.microsoft.com/office/drawing/2014/main" id="{33201FD8-D23B-48C9-BFA8-94A5DC7C697F}"/>
                </a:ext>
              </a:extLst>
            </p:cNvPr>
            <p:cNvSpPr/>
            <p:nvPr/>
          </p:nvSpPr>
          <p:spPr>
            <a:xfrm>
              <a:off x="1340725" y="926732"/>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3D7FBC8-6F87-481F-958D-F79159452BEC}"/>
                </a:ext>
              </a:extLst>
            </p:cNvPr>
            <p:cNvSpPr/>
            <p:nvPr/>
          </p:nvSpPr>
          <p:spPr>
            <a:xfrm>
              <a:off x="4359312" y="1095680"/>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147693BE-19BE-4CDC-9C6D-82F4FAF59D00}"/>
              </a:ext>
            </a:extLst>
          </p:cNvPr>
          <p:cNvGrpSpPr/>
          <p:nvPr/>
        </p:nvGrpSpPr>
        <p:grpSpPr>
          <a:xfrm>
            <a:off x="5142916" y="2653501"/>
            <a:ext cx="2627640" cy="3495918"/>
            <a:chOff x="1712110" y="3013689"/>
            <a:chExt cx="2627640" cy="3495918"/>
          </a:xfrm>
        </p:grpSpPr>
        <p:pic>
          <p:nvPicPr>
            <p:cNvPr id="9" name="图片 8">
              <a:extLst>
                <a:ext uri="{FF2B5EF4-FFF2-40B4-BE49-F238E27FC236}">
                  <a16:creationId xmlns:a16="http://schemas.microsoft.com/office/drawing/2014/main" id="{BAFEBF69-3728-4FF5-B0B6-CB24D15A108E}"/>
                </a:ext>
              </a:extLst>
            </p:cNvPr>
            <p:cNvPicPr>
              <a:picLocks noChangeAspect="1"/>
            </p:cNvPicPr>
            <p:nvPr/>
          </p:nvPicPr>
          <p:blipFill>
            <a:blip r:embed="rId3"/>
            <a:stretch>
              <a:fillRect/>
            </a:stretch>
          </p:blipFill>
          <p:spPr>
            <a:xfrm>
              <a:off x="1942819" y="3182637"/>
              <a:ext cx="2396931" cy="3326970"/>
            </a:xfrm>
            <a:prstGeom prst="rect">
              <a:avLst/>
            </a:prstGeom>
          </p:spPr>
        </p:pic>
        <p:sp>
          <p:nvSpPr>
            <p:cNvPr id="10" name="矩形 9">
              <a:extLst>
                <a:ext uri="{FF2B5EF4-FFF2-40B4-BE49-F238E27FC236}">
                  <a16:creationId xmlns:a16="http://schemas.microsoft.com/office/drawing/2014/main" id="{F7B2D987-E392-49F2-8A9C-22B95699782D}"/>
                </a:ext>
              </a:extLst>
            </p:cNvPr>
            <p:cNvSpPr/>
            <p:nvPr/>
          </p:nvSpPr>
          <p:spPr>
            <a:xfrm>
              <a:off x="1712110" y="3013689"/>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46829506-3EE3-480A-BA34-6759D32DE922}"/>
              </a:ext>
            </a:extLst>
          </p:cNvPr>
          <p:cNvGrpSpPr/>
          <p:nvPr/>
        </p:nvGrpSpPr>
        <p:grpSpPr>
          <a:xfrm>
            <a:off x="7803148" y="827889"/>
            <a:ext cx="3920476" cy="4358890"/>
            <a:chOff x="6180504" y="900914"/>
            <a:chExt cx="4518217" cy="4849865"/>
          </a:xfrm>
        </p:grpSpPr>
        <p:pic>
          <p:nvPicPr>
            <p:cNvPr id="12" name="图片 11">
              <a:extLst>
                <a:ext uri="{FF2B5EF4-FFF2-40B4-BE49-F238E27FC236}">
                  <a16:creationId xmlns:a16="http://schemas.microsoft.com/office/drawing/2014/main" id="{DA2F0AC6-BF5A-4F3A-BE1F-6898432CAB69}"/>
                </a:ext>
              </a:extLst>
            </p:cNvPr>
            <p:cNvPicPr>
              <a:picLocks noChangeAspect="1"/>
            </p:cNvPicPr>
            <p:nvPr/>
          </p:nvPicPr>
          <p:blipFill rotWithShape="1">
            <a:blip r:embed="rId4"/>
            <a:srcRect l="1816"/>
            <a:stretch/>
          </p:blipFill>
          <p:spPr>
            <a:xfrm>
              <a:off x="6260123" y="900914"/>
              <a:ext cx="4438598" cy="4849865"/>
            </a:xfrm>
            <a:prstGeom prst="rect">
              <a:avLst/>
            </a:prstGeom>
          </p:spPr>
        </p:pic>
        <p:sp>
          <p:nvSpPr>
            <p:cNvPr id="13" name="矩形 12">
              <a:extLst>
                <a:ext uri="{FF2B5EF4-FFF2-40B4-BE49-F238E27FC236}">
                  <a16:creationId xmlns:a16="http://schemas.microsoft.com/office/drawing/2014/main" id="{07E33547-90A9-4818-9EBA-F203A5383197}"/>
                </a:ext>
              </a:extLst>
            </p:cNvPr>
            <p:cNvSpPr/>
            <p:nvPr/>
          </p:nvSpPr>
          <p:spPr>
            <a:xfrm>
              <a:off x="6180504" y="2298331"/>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a:extLst>
              <a:ext uri="{FF2B5EF4-FFF2-40B4-BE49-F238E27FC236}">
                <a16:creationId xmlns:a16="http://schemas.microsoft.com/office/drawing/2014/main" id="{DD355C7B-8EE0-4DC3-8995-DA79DDC5DC55}"/>
              </a:ext>
            </a:extLst>
          </p:cNvPr>
          <p:cNvSpPr/>
          <p:nvPr/>
        </p:nvSpPr>
        <p:spPr>
          <a:xfrm>
            <a:off x="309720" y="323305"/>
            <a:ext cx="4947254" cy="5940088"/>
          </a:xfrm>
          <a:prstGeom prst="rect">
            <a:avLst/>
          </a:prstGeom>
          <a:solidFill>
            <a:schemeClr val="bg1">
              <a:lumMod val="95000"/>
            </a:schemeClr>
          </a:solidFill>
        </p:spPr>
        <p:txBody>
          <a:bodyPr wrap="square">
            <a:spAutoFit/>
          </a:bodyPr>
          <a:lstStyle/>
          <a:p>
            <a:r>
              <a:rPr lang="en-US" altLang="zh-CN" sz="2000" b="1" dirty="0">
                <a:solidFill>
                  <a:srgbClr val="222222"/>
                </a:solidFill>
                <a:latin typeface="微软雅黑" panose="020B0503020204020204" pitchFamily="34" charset="-122"/>
                <a:ea typeface="微软雅黑" panose="020B0503020204020204" pitchFamily="34" charset="-122"/>
              </a:rPr>
              <a:t>Pando GRN</a:t>
            </a:r>
          </a:p>
          <a:p>
            <a:r>
              <a:rPr lang="zh-CN" altLang="en-US" sz="1600" dirty="0">
                <a:solidFill>
                  <a:srgbClr val="222222"/>
                </a:solidFill>
                <a:latin typeface="微软雅黑" panose="020B0503020204020204" pitchFamily="34" charset="-122"/>
                <a:ea typeface="微软雅黑" panose="020B0503020204020204" pitchFamily="34" charset="-122"/>
              </a:rPr>
              <a:t>输入：</a:t>
            </a:r>
            <a:r>
              <a:rPr lang="en-US" altLang="zh-CN" sz="1600" dirty="0" err="1">
                <a:solidFill>
                  <a:srgbClr val="222222"/>
                </a:solidFill>
                <a:latin typeface="微软雅黑" panose="020B0503020204020204" pitchFamily="34" charset="-122"/>
                <a:ea typeface="微软雅黑" panose="020B0503020204020204" pitchFamily="34" charset="-122"/>
              </a:rPr>
              <a:t>RNA-seq+ATAC-seq</a:t>
            </a:r>
            <a:endParaRPr lang="en-US" altLang="zh-CN" sz="1600" dirty="0">
              <a:solidFill>
                <a:srgbClr val="222222"/>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1600" dirty="0">
              <a:solidFill>
                <a:srgbClr val="222222"/>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600" dirty="0">
                <a:solidFill>
                  <a:srgbClr val="222222"/>
                </a:solidFill>
                <a:latin typeface="微软雅黑" panose="020B0503020204020204" pitchFamily="34" charset="-122"/>
                <a:ea typeface="微软雅黑" panose="020B0503020204020204" pitchFamily="34" charset="-122"/>
              </a:rPr>
              <a:t>筛选靶基因的候选调控区域 </a:t>
            </a:r>
            <a:r>
              <a:rPr lang="en-US" altLang="zh-CN" sz="1600" dirty="0">
                <a:solidFill>
                  <a:srgbClr val="222222"/>
                </a:solidFill>
                <a:latin typeface="微软雅黑" panose="020B0503020204020204" pitchFamily="34" charset="-122"/>
                <a:ea typeface="微软雅黑" panose="020B0503020204020204" pitchFamily="34" charset="-122"/>
              </a:rPr>
              <a:t>(Peaks</a:t>
            </a:r>
            <a:r>
              <a:rPr lang="zh-CN" altLang="en-US" sz="1600" dirty="0">
                <a:solidFill>
                  <a:srgbClr val="222222"/>
                </a:solidFill>
                <a:latin typeface="微软雅黑" panose="020B0503020204020204" pitchFamily="34" charset="-122"/>
                <a:ea typeface="微软雅黑" panose="020B0503020204020204" pitchFamily="34" charset="-122"/>
              </a:rPr>
              <a:t>与 </a:t>
            </a:r>
            <a:r>
              <a:rPr lang="en-US" altLang="zh-CN" sz="1600" dirty="0">
                <a:solidFill>
                  <a:srgbClr val="222222"/>
                </a:solidFill>
                <a:latin typeface="微软雅黑" panose="020B0503020204020204" pitchFamily="34" charset="-122"/>
                <a:ea typeface="微软雅黑" panose="020B0503020204020204" pitchFamily="34" charset="-122"/>
              </a:rPr>
              <a:t>CRE/</a:t>
            </a:r>
            <a:r>
              <a:rPr lang="zh-CN" altLang="en-US" sz="1600" dirty="0">
                <a:solidFill>
                  <a:srgbClr val="222222"/>
                </a:solidFill>
                <a:latin typeface="微软雅黑" panose="020B0503020204020204" pitchFamily="34" charset="-122"/>
                <a:ea typeface="微软雅黑" panose="020B0503020204020204" pitchFamily="34" charset="-122"/>
              </a:rPr>
              <a:t>保守元件的交集</a:t>
            </a:r>
            <a:r>
              <a:rPr lang="en-US" altLang="zh-CN" sz="1600" dirty="0">
                <a:solidFill>
                  <a:srgbClr val="222222"/>
                </a:solidFill>
                <a:latin typeface="微软雅黑" panose="020B0503020204020204" pitchFamily="34" charset="-122"/>
                <a:ea typeface="微软雅黑" panose="020B0503020204020204" pitchFamily="34" charset="-122"/>
              </a:rPr>
              <a:t>)</a:t>
            </a:r>
          </a:p>
          <a:p>
            <a:pPr marL="342900" indent="-342900">
              <a:buFont typeface="+mj-lt"/>
              <a:buAutoNum type="arabicPeriod"/>
            </a:pPr>
            <a:r>
              <a:rPr lang="zh-CN" altLang="en-US" sz="1600" dirty="0">
                <a:solidFill>
                  <a:srgbClr val="222222"/>
                </a:solidFill>
                <a:latin typeface="微软雅黑" panose="020B0503020204020204" pitchFamily="34" charset="-122"/>
                <a:ea typeface="微软雅黑" panose="020B0503020204020204" pitchFamily="34" charset="-122"/>
              </a:rPr>
              <a:t>在调控区域内扫描</a:t>
            </a:r>
            <a:r>
              <a:rPr lang="en-US" altLang="zh-CN" sz="1600" dirty="0">
                <a:solidFill>
                  <a:srgbClr val="222222"/>
                </a:solidFill>
                <a:latin typeface="微软雅黑" panose="020B0503020204020204" pitchFamily="34" charset="-122"/>
                <a:ea typeface="微软雅黑" panose="020B0503020204020204" pitchFamily="34" charset="-122"/>
              </a:rPr>
              <a:t> TF</a:t>
            </a:r>
            <a:r>
              <a:rPr lang="zh-CN" altLang="en-US" sz="1600" dirty="0">
                <a:solidFill>
                  <a:srgbClr val="222222"/>
                </a:solidFill>
                <a:latin typeface="微软雅黑" panose="020B0503020204020204" pitchFamily="34" charset="-122"/>
                <a:ea typeface="微软雅黑" panose="020B0503020204020204" pitchFamily="34" charset="-122"/>
              </a:rPr>
              <a:t>结合的</a:t>
            </a:r>
            <a:r>
              <a:rPr lang="en-US" altLang="zh-CN" sz="1600" dirty="0">
                <a:solidFill>
                  <a:srgbClr val="222222"/>
                </a:solidFill>
                <a:latin typeface="微软雅黑" panose="020B0503020204020204" pitchFamily="34" charset="-122"/>
                <a:ea typeface="微软雅黑" panose="020B0503020204020204" pitchFamily="34" charset="-122"/>
              </a:rPr>
              <a:t>motif</a:t>
            </a:r>
          </a:p>
          <a:p>
            <a:pPr marL="342900" indent="-342900">
              <a:buFont typeface="+mj-lt"/>
              <a:buAutoNum type="arabicPeriod"/>
            </a:pPr>
            <a:r>
              <a:rPr lang="zh-CN" altLang="en-US" sz="1600" dirty="0">
                <a:solidFill>
                  <a:srgbClr val="222222"/>
                </a:solidFill>
                <a:latin typeface="微软雅黑" panose="020B0503020204020204" pitchFamily="34" charset="-122"/>
                <a:ea typeface="微软雅黑" panose="020B0503020204020204" pitchFamily="34" charset="-122"/>
              </a:rPr>
              <a:t>对于靶基因选择相关的</a:t>
            </a:r>
            <a:r>
              <a:rPr lang="en-US" altLang="zh-CN" sz="1600" dirty="0">
                <a:solidFill>
                  <a:srgbClr val="222222"/>
                </a:solidFill>
                <a:latin typeface="微软雅黑" panose="020B0503020204020204" pitchFamily="34" charset="-122"/>
                <a:ea typeface="微软雅黑" panose="020B0503020204020204" pitchFamily="34" charset="-122"/>
              </a:rPr>
              <a:t>region-TF</a:t>
            </a:r>
          </a:p>
          <a:p>
            <a:pPr marL="342900" indent="-342900">
              <a:buFont typeface="+mj-lt"/>
              <a:buAutoNum type="arabicPeriod"/>
            </a:pPr>
            <a:r>
              <a:rPr lang="zh-CN" altLang="en-US" sz="1600" dirty="0">
                <a:solidFill>
                  <a:srgbClr val="222222"/>
                </a:solidFill>
                <a:latin typeface="微软雅黑" panose="020B0503020204020204" pitchFamily="34" charset="-122"/>
                <a:ea typeface="微软雅黑" panose="020B0503020204020204" pitchFamily="34" charset="-122"/>
              </a:rPr>
              <a:t>构建回归模型 </a:t>
            </a:r>
            <a:r>
              <a:rPr lang="en-US" altLang="zh-CN" sz="1600" dirty="0">
                <a:solidFill>
                  <a:srgbClr val="222222"/>
                </a:solidFill>
                <a:latin typeface="微软雅黑" panose="020B0503020204020204" pitchFamily="34" charset="-122"/>
                <a:ea typeface="微软雅黑" panose="020B0503020204020204" pitchFamily="34" charset="-122"/>
              </a:rPr>
              <a:t>E_g1  ~ </a:t>
            </a:r>
            <a:r>
              <a:rPr lang="en-US" altLang="zh-CN" sz="1600" dirty="0" err="1">
                <a:solidFill>
                  <a:srgbClr val="222222"/>
                </a:solidFill>
                <a:latin typeface="微软雅黑" panose="020B0503020204020204" pitchFamily="34" charset="-122"/>
                <a:ea typeface="微软雅黑" panose="020B0503020204020204" pitchFamily="34" charset="-122"/>
              </a:rPr>
              <a:t>E_tf</a:t>
            </a:r>
            <a:r>
              <a:rPr lang="en-US" altLang="zh-CN" sz="1600" dirty="0">
                <a:solidFill>
                  <a:srgbClr val="222222"/>
                </a:solidFill>
                <a:latin typeface="微软雅黑" panose="020B0503020204020204" pitchFamily="34" charset="-122"/>
                <a:ea typeface="微软雅黑" panose="020B0503020204020204" pitchFamily="34" charset="-122"/>
              </a:rPr>
              <a:t> * </a:t>
            </a:r>
            <a:r>
              <a:rPr lang="en-US" altLang="zh-CN" sz="1600" dirty="0" err="1">
                <a:solidFill>
                  <a:srgbClr val="222222"/>
                </a:solidFill>
                <a:latin typeface="微软雅黑" panose="020B0503020204020204" pitchFamily="34" charset="-122"/>
                <a:ea typeface="微软雅黑" panose="020B0503020204020204" pitchFamily="34" charset="-122"/>
              </a:rPr>
              <a:t>A_p</a:t>
            </a:r>
            <a:r>
              <a:rPr lang="en-US" altLang="zh-CN" sz="1600" dirty="0">
                <a:solidFill>
                  <a:srgbClr val="222222"/>
                </a:solidFill>
                <a:latin typeface="微软雅黑" panose="020B0503020204020204" pitchFamily="34" charset="-122"/>
                <a:ea typeface="微软雅黑" panose="020B0503020204020204" pitchFamily="34" charset="-122"/>
              </a:rPr>
              <a:t>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222222"/>
                </a:solidFill>
                <a:latin typeface="微软雅黑" panose="020B0503020204020204" pitchFamily="34" charset="-122"/>
                <a:ea typeface="微软雅黑" panose="020B0503020204020204" pitchFamily="34" charset="-122"/>
              </a:rPr>
              <a:t>拟合 </a:t>
            </a:r>
            <a:r>
              <a:rPr lang="en-US" altLang="zh-CN" sz="1600" dirty="0">
                <a:solidFill>
                  <a:srgbClr val="222222"/>
                </a:solidFill>
                <a:latin typeface="微软雅黑" panose="020B0503020204020204" pitchFamily="34" charset="-122"/>
                <a:ea typeface="微软雅黑" panose="020B0503020204020204" pitchFamily="34" charset="-122"/>
              </a:rPr>
              <a:t>TF + </a:t>
            </a:r>
            <a:r>
              <a:rPr lang="zh-CN" altLang="en-US" sz="1600" dirty="0">
                <a:solidFill>
                  <a:srgbClr val="222222"/>
                </a:solidFill>
                <a:latin typeface="微软雅黑" panose="020B0503020204020204" pitchFamily="34" charset="-122"/>
                <a:ea typeface="微软雅黑" panose="020B0503020204020204" pitchFamily="34" charset="-122"/>
              </a:rPr>
              <a:t>结合位点对与靶基因表达之间的关系</a:t>
            </a:r>
            <a:endParaRPr lang="en-US" altLang="zh-CN" sz="16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solidFill>
                  <a:srgbClr val="222222"/>
                </a:solidFill>
                <a:latin typeface="微软雅黑" panose="020B0503020204020204" pitchFamily="34" charset="-122"/>
                <a:ea typeface="微软雅黑" panose="020B0503020204020204" pitchFamily="34" charset="-122"/>
              </a:rPr>
              <a:t>E: </a:t>
            </a:r>
            <a:r>
              <a:rPr lang="zh-CN" altLang="en-US" sz="1200" dirty="0">
                <a:solidFill>
                  <a:srgbClr val="222222"/>
                </a:solidFill>
                <a:latin typeface="微软雅黑" panose="020B0503020204020204" pitchFamily="34" charset="-122"/>
                <a:ea typeface="微软雅黑" panose="020B0503020204020204" pitchFamily="34" charset="-122"/>
              </a:rPr>
              <a:t>表达；</a:t>
            </a:r>
            <a:endParaRPr lang="en-US" altLang="zh-CN" sz="12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solidFill>
                  <a:srgbClr val="222222"/>
                </a:solidFill>
                <a:latin typeface="微软雅黑" panose="020B0503020204020204" pitchFamily="34" charset="-122"/>
                <a:ea typeface="微软雅黑" panose="020B0503020204020204" pitchFamily="34" charset="-122"/>
              </a:rPr>
              <a:t>A: </a:t>
            </a:r>
            <a:r>
              <a:rPr lang="zh-CN" altLang="en-US" sz="1200" dirty="0">
                <a:solidFill>
                  <a:srgbClr val="222222"/>
                </a:solidFill>
                <a:latin typeface="微软雅黑" panose="020B0503020204020204" pitchFamily="34" charset="-122"/>
                <a:ea typeface="微软雅黑" panose="020B0503020204020204" pitchFamily="34" charset="-122"/>
              </a:rPr>
              <a:t>可及性；</a:t>
            </a:r>
            <a:r>
              <a:rPr lang="en-US" altLang="zh-CN" sz="1200" dirty="0">
                <a:solidFill>
                  <a:srgbClr val="222222"/>
                </a:solidFill>
                <a:latin typeface="微软雅黑" panose="020B0503020204020204" pitchFamily="34" charset="-122"/>
                <a:ea typeface="微软雅黑" panose="020B0503020204020204" pitchFamily="34" charset="-122"/>
              </a:rPr>
              <a:t>p:</a:t>
            </a:r>
            <a:r>
              <a:rPr lang="zh-CN" altLang="en-US" sz="1200" dirty="0">
                <a:solidFill>
                  <a:srgbClr val="222222"/>
                </a:solidFill>
                <a:latin typeface="微软雅黑" panose="020B0503020204020204" pitchFamily="34" charset="-122"/>
                <a:ea typeface="微软雅黑" panose="020B0503020204020204" pitchFamily="34" charset="-122"/>
              </a:rPr>
              <a:t> </a:t>
            </a:r>
            <a:r>
              <a:rPr lang="en-US" altLang="zh-CN" sz="1200" dirty="0">
                <a:solidFill>
                  <a:srgbClr val="222222"/>
                </a:solidFill>
                <a:latin typeface="微软雅黑" panose="020B0503020204020204" pitchFamily="34" charset="-122"/>
                <a:ea typeface="微软雅黑" panose="020B0503020204020204" pitchFamily="34" charset="-122"/>
              </a:rPr>
              <a:t>Peaks</a:t>
            </a:r>
            <a:r>
              <a:rPr lang="zh-CN" altLang="en-US" sz="1200" dirty="0">
                <a:solidFill>
                  <a:srgbClr val="222222"/>
                </a:solidFill>
                <a:latin typeface="微软雅黑" panose="020B0503020204020204" pitchFamily="34" charset="-122"/>
                <a:ea typeface="微软雅黑" panose="020B0503020204020204" pitchFamily="34" charset="-122"/>
              </a:rPr>
              <a:t>峰；</a:t>
            </a:r>
            <a:endParaRPr lang="en-US" altLang="zh-CN" sz="12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solidFill>
                  <a:srgbClr val="222222"/>
                </a:solidFill>
                <a:latin typeface="微软雅黑" panose="020B0503020204020204" pitchFamily="34" charset="-122"/>
                <a:ea typeface="微软雅黑" panose="020B0503020204020204" pitchFamily="34" charset="-122"/>
              </a:rPr>
              <a:t>g1:</a:t>
            </a:r>
            <a:r>
              <a:rPr lang="zh-CN" altLang="en-US" sz="1200" dirty="0">
                <a:solidFill>
                  <a:srgbClr val="222222"/>
                </a:solidFill>
                <a:latin typeface="微软雅黑" panose="020B0503020204020204" pitchFamily="34" charset="-122"/>
                <a:ea typeface="微软雅黑" panose="020B0503020204020204" pitchFamily="34" charset="-122"/>
              </a:rPr>
              <a:t> 靶基因</a:t>
            </a:r>
            <a:r>
              <a:rPr lang="en-US" altLang="zh-CN" sz="1200" dirty="0">
                <a:solidFill>
                  <a:srgbClr val="222222"/>
                </a:solidFill>
                <a:latin typeface="微软雅黑" panose="020B0503020204020204" pitchFamily="34" charset="-122"/>
                <a:ea typeface="微软雅黑" panose="020B0503020204020204" pitchFamily="34" charset="-122"/>
              </a:rPr>
              <a:t>1</a:t>
            </a:r>
            <a:r>
              <a:rPr lang="zh-CN" altLang="en-US" sz="1200" dirty="0">
                <a:solidFill>
                  <a:srgbClr val="222222"/>
                </a:solidFill>
                <a:latin typeface="微软雅黑" panose="020B0503020204020204" pitchFamily="34" charset="-122"/>
                <a:ea typeface="微软雅黑" panose="020B0503020204020204" pitchFamily="34" charset="-122"/>
              </a:rPr>
              <a:t>；</a:t>
            </a:r>
            <a:endParaRPr lang="en-US" altLang="zh-CN" sz="12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solidFill>
                  <a:srgbClr val="222222"/>
                </a:solidFill>
                <a:latin typeface="微软雅黑" panose="020B0503020204020204" pitchFamily="34" charset="-122"/>
                <a:ea typeface="微软雅黑" panose="020B0503020204020204" pitchFamily="34" charset="-122"/>
              </a:rPr>
              <a:t>tf1,2: </a:t>
            </a:r>
            <a:r>
              <a:rPr lang="zh-CN" altLang="en-US" sz="1200" dirty="0">
                <a:solidFill>
                  <a:srgbClr val="222222"/>
                </a:solidFill>
                <a:latin typeface="微软雅黑" panose="020B0503020204020204" pitchFamily="34" charset="-122"/>
                <a:ea typeface="微软雅黑" panose="020B0503020204020204" pitchFamily="34" charset="-122"/>
              </a:rPr>
              <a:t>转录因子；</a:t>
            </a:r>
            <a:endParaRPr lang="en-US" altLang="zh-CN" sz="12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solidFill>
                  <a:srgbClr val="222222"/>
                </a:solidFill>
                <a:latin typeface="微软雅黑" panose="020B0503020204020204" pitchFamily="34" charset="-122"/>
                <a:ea typeface="微软雅黑" panose="020B0503020204020204" pitchFamily="34" charset="-122"/>
              </a:rPr>
              <a:t>GLM: </a:t>
            </a:r>
            <a:r>
              <a:rPr lang="zh-CN" altLang="en-US" sz="1200" dirty="0">
                <a:solidFill>
                  <a:srgbClr val="222222"/>
                </a:solidFill>
                <a:latin typeface="微软雅黑" panose="020B0503020204020204" pitchFamily="34" charset="-122"/>
                <a:ea typeface="微软雅黑" panose="020B0503020204020204" pitchFamily="34" charset="-122"/>
              </a:rPr>
              <a:t>广义线性模型；</a:t>
            </a:r>
            <a:endParaRPr lang="en-US" altLang="zh-CN" sz="12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200" dirty="0">
                <a:solidFill>
                  <a:srgbClr val="222222"/>
                </a:solidFill>
                <a:latin typeface="微软雅黑" panose="020B0503020204020204" pitchFamily="34" charset="-122"/>
                <a:ea typeface="微软雅黑" panose="020B0503020204020204" pitchFamily="34" charset="-122"/>
              </a:rPr>
              <a:t>reg.: </a:t>
            </a:r>
            <a:r>
              <a:rPr lang="zh-CN" altLang="en-US" sz="1200" dirty="0">
                <a:solidFill>
                  <a:srgbClr val="222222"/>
                </a:solidFill>
                <a:latin typeface="微软雅黑" panose="020B0503020204020204" pitchFamily="34" charset="-122"/>
                <a:ea typeface="微软雅黑" panose="020B0503020204020204" pitchFamily="34" charset="-122"/>
              </a:rPr>
              <a:t>正则化</a:t>
            </a:r>
            <a:endParaRPr lang="en-US" altLang="zh-CN" sz="1200" dirty="0">
              <a:solidFill>
                <a:srgbClr val="22222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solidFill>
                <a:srgbClr val="222222"/>
              </a:solidFill>
              <a:latin typeface="微软雅黑" panose="020B0503020204020204" pitchFamily="34" charset="-122"/>
              <a:ea typeface="微软雅黑" panose="020B0503020204020204" pitchFamily="34" charset="-122"/>
            </a:endParaRPr>
          </a:p>
          <a:p>
            <a:r>
              <a:rPr lang="zh-CN" altLang="en-US" sz="1600" dirty="0">
                <a:solidFill>
                  <a:srgbClr val="222222"/>
                </a:solidFill>
                <a:latin typeface="微软雅黑" panose="020B0503020204020204" pitchFamily="34" charset="-122"/>
                <a:ea typeface="微软雅黑" panose="020B0503020204020204" pitchFamily="34" charset="-122"/>
              </a:rPr>
              <a:t>输出：每个</a:t>
            </a:r>
            <a:r>
              <a:rPr lang="en-US" altLang="zh-CN" sz="1600" dirty="0">
                <a:solidFill>
                  <a:srgbClr val="222222"/>
                </a:solidFill>
                <a:latin typeface="微软雅黑" panose="020B0503020204020204" pitchFamily="34" charset="-122"/>
                <a:ea typeface="微软雅黑" panose="020B0503020204020204" pitchFamily="34" charset="-122"/>
              </a:rPr>
              <a:t>TF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222222"/>
                </a:solidFill>
                <a:latin typeface="微软雅黑" panose="020B0503020204020204" pitchFamily="34" charset="-122"/>
                <a:ea typeface="微软雅黑" panose="020B0503020204020204" pitchFamily="34" charset="-122"/>
              </a:rPr>
              <a:t>正向</a:t>
            </a:r>
            <a:r>
              <a:rPr lang="en-US" altLang="zh-CN" sz="1600" dirty="0">
                <a:solidFill>
                  <a:srgbClr val="222222"/>
                </a:solidFill>
                <a:latin typeface="微软雅黑" panose="020B0503020204020204" pitchFamily="34" charset="-122"/>
                <a:ea typeface="微软雅黑" panose="020B0503020204020204" pitchFamily="34" charset="-122"/>
              </a:rPr>
              <a:t>/</a:t>
            </a:r>
            <a:r>
              <a:rPr lang="zh-CN" altLang="en-US" sz="1600" dirty="0">
                <a:solidFill>
                  <a:srgbClr val="222222"/>
                </a:solidFill>
                <a:latin typeface="微软雅黑" panose="020B0503020204020204" pitchFamily="34" charset="-122"/>
                <a:ea typeface="微软雅黑" panose="020B0503020204020204" pitchFamily="34" charset="-122"/>
              </a:rPr>
              <a:t>负向调控靶基因集合</a:t>
            </a:r>
            <a:r>
              <a:rPr lang="en-US" altLang="zh-CN" sz="1600" dirty="0">
                <a:solidFill>
                  <a:srgbClr val="222222"/>
                </a:solidFill>
                <a:latin typeface="微软雅黑" panose="020B0503020204020204" pitchFamily="34" charset="-122"/>
                <a:ea typeface="微软雅黑" panose="020B0503020204020204" pitchFamily="34" charset="-122"/>
              </a:rPr>
              <a:t>(regulon)</a:t>
            </a:r>
          </a:p>
          <a:p>
            <a:endParaRPr lang="en-US" altLang="zh-CN" sz="1600" dirty="0">
              <a:solidFill>
                <a:srgbClr val="222222"/>
              </a:solidFill>
              <a:latin typeface="微软雅黑" panose="020B0503020204020204" pitchFamily="34" charset="-122"/>
              <a:ea typeface="微软雅黑" panose="020B0503020204020204" pitchFamily="34" charset="-122"/>
            </a:endParaRPr>
          </a:p>
          <a:p>
            <a:endParaRPr lang="en-US" altLang="zh-CN" sz="1600" dirty="0">
              <a:solidFill>
                <a:srgbClr val="222222"/>
              </a:solidFill>
              <a:latin typeface="微软雅黑" panose="020B0503020204020204" pitchFamily="34" charset="-122"/>
              <a:ea typeface="微软雅黑" panose="020B0503020204020204" pitchFamily="34" charset="-122"/>
            </a:endParaRPr>
          </a:p>
          <a:p>
            <a:r>
              <a:rPr lang="zh-CN" altLang="en-US" sz="1600" dirty="0">
                <a:solidFill>
                  <a:srgbClr val="222222"/>
                </a:solidFill>
                <a:latin typeface="微软雅黑" panose="020B0503020204020204" pitchFamily="34" charset="-122"/>
                <a:ea typeface="微软雅黑" panose="020B0503020204020204" pitchFamily="34" charset="-122"/>
              </a:rPr>
              <a:t>可视化输出</a:t>
            </a:r>
            <a:r>
              <a:rPr lang="en-US" altLang="zh-CN" sz="1600" dirty="0">
                <a:solidFill>
                  <a:srgbClr val="222222"/>
                </a:solidFill>
                <a:latin typeface="微软雅黑" panose="020B0503020204020204" pitchFamily="34" charset="-122"/>
                <a:ea typeface="微软雅黑" panose="020B0503020204020204" pitchFamily="34" charset="-122"/>
              </a:rPr>
              <a:t>1</a:t>
            </a:r>
            <a:r>
              <a:rPr lang="zh-CN" altLang="en-US" sz="1600" dirty="0">
                <a:solidFill>
                  <a:srgbClr val="222222"/>
                </a:solidFill>
                <a:latin typeface="微软雅黑" panose="020B0503020204020204" pitchFamily="34" charset="-122"/>
                <a:ea typeface="微软雅黑" panose="020B0503020204020204" pitchFamily="34" charset="-122"/>
              </a:rPr>
              <a:t>：</a:t>
            </a:r>
            <a:endParaRPr lang="en-US" altLang="zh-CN" sz="1600" dirty="0">
              <a:solidFill>
                <a:srgbClr val="222222"/>
              </a:solidFill>
              <a:latin typeface="微软雅黑" panose="020B0503020204020204" pitchFamily="34" charset="-122"/>
              <a:ea typeface="微软雅黑" panose="020B0503020204020204" pitchFamily="34" charset="-122"/>
            </a:endParaRPr>
          </a:p>
          <a:p>
            <a:r>
              <a:rPr lang="zh-CN" altLang="en-US" sz="1600" dirty="0">
                <a:solidFill>
                  <a:srgbClr val="222222"/>
                </a:solidFill>
                <a:latin typeface="微软雅黑" panose="020B0503020204020204" pitchFamily="34" charset="-122"/>
                <a:ea typeface="微软雅黑" panose="020B0503020204020204" pitchFamily="34" charset="-122"/>
              </a:rPr>
              <a:t>不同发育分支中，</a:t>
            </a:r>
            <a:r>
              <a:rPr lang="en-US" altLang="zh-CN" sz="1600" dirty="0">
                <a:solidFill>
                  <a:srgbClr val="222222"/>
                </a:solidFill>
                <a:latin typeface="微软雅黑" panose="020B0503020204020204" pitchFamily="34" charset="-122"/>
                <a:ea typeface="微软雅黑" panose="020B0503020204020204" pitchFamily="34" charset="-122"/>
              </a:rPr>
              <a:t>EMX1</a:t>
            </a:r>
            <a:r>
              <a:rPr lang="zh-CN" altLang="en-US" sz="1600" dirty="0">
                <a:solidFill>
                  <a:srgbClr val="222222"/>
                </a:solidFill>
                <a:latin typeface="微软雅黑" panose="020B0503020204020204" pitchFamily="34" charset="-122"/>
                <a:ea typeface="微软雅黑" panose="020B0503020204020204" pitchFamily="34" charset="-122"/>
              </a:rPr>
              <a:t>转录起始位点附近标准化后的可及性数据</a:t>
            </a:r>
            <a:r>
              <a:rPr lang="en-US" altLang="zh-CN" sz="1600" dirty="0">
                <a:solidFill>
                  <a:srgbClr val="222222"/>
                </a:solidFill>
                <a:latin typeface="微软雅黑" panose="020B0503020204020204" pitchFamily="34" charset="-122"/>
                <a:ea typeface="微软雅黑" panose="020B0503020204020204" pitchFamily="34" charset="-122"/>
              </a:rPr>
              <a:t> + </a:t>
            </a:r>
            <a:r>
              <a:rPr lang="zh-CN" altLang="en-US" sz="1600" dirty="0">
                <a:solidFill>
                  <a:srgbClr val="222222"/>
                </a:solidFill>
                <a:latin typeface="微软雅黑" panose="020B0503020204020204" pitchFamily="34" charset="-122"/>
                <a:ea typeface="微软雅黑" panose="020B0503020204020204" pitchFamily="34" charset="-122"/>
              </a:rPr>
              <a:t>不同转录因子的结合区域</a:t>
            </a:r>
            <a:endParaRPr lang="en-US" altLang="zh-CN" sz="1600" dirty="0">
              <a:solidFill>
                <a:srgbClr val="222222"/>
              </a:solidFill>
              <a:latin typeface="微软雅黑" panose="020B0503020204020204" pitchFamily="34" charset="-122"/>
              <a:ea typeface="微软雅黑" panose="020B0503020204020204" pitchFamily="34" charset="-122"/>
            </a:endParaRPr>
          </a:p>
          <a:p>
            <a:endParaRPr lang="en-US" altLang="zh-CN" sz="1600" dirty="0">
              <a:solidFill>
                <a:srgbClr val="222222"/>
              </a:solidFill>
              <a:latin typeface="微软雅黑" panose="020B0503020204020204" pitchFamily="34" charset="-122"/>
              <a:ea typeface="微软雅黑" panose="020B0503020204020204" pitchFamily="34" charset="-122"/>
            </a:endParaRPr>
          </a:p>
          <a:p>
            <a:endParaRPr lang="zh-CN" altLang="en-US" sz="1600" dirty="0">
              <a:solidFill>
                <a:srgbClr val="222222"/>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8C80EC1-A7B8-4051-A79D-39B6B1CC9584}"/>
              </a:ext>
            </a:extLst>
          </p:cNvPr>
          <p:cNvSpPr/>
          <p:nvPr/>
        </p:nvSpPr>
        <p:spPr>
          <a:xfrm>
            <a:off x="2800409" y="6356372"/>
            <a:ext cx="8923215"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err="1">
                <a:solidFill>
                  <a:srgbClr val="222222"/>
                </a:solidFill>
                <a:latin typeface="微软雅黑" panose="020B0503020204020204" pitchFamily="34" charset="-122"/>
                <a:ea typeface="微软雅黑" panose="020B0503020204020204" pitchFamily="34" charset="-122"/>
              </a:rPr>
              <a:t>N.ect</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 神经外胚层  </a:t>
            </a:r>
            <a:r>
              <a:rPr lang="en-US" altLang="zh-CN" sz="1400" dirty="0" err="1">
                <a:solidFill>
                  <a:srgbClr val="222222"/>
                </a:solidFill>
                <a:latin typeface="微软雅黑" panose="020B0503020204020204" pitchFamily="34" charset="-122"/>
                <a:ea typeface="微软雅黑" panose="020B0503020204020204" pitchFamily="34" charset="-122"/>
              </a:rPr>
              <a:t>N.epi</a:t>
            </a:r>
            <a:r>
              <a:rPr lang="en-US" altLang="zh-CN" sz="1400" dirty="0">
                <a:solidFill>
                  <a:srgbClr val="222222"/>
                </a:solidFill>
                <a:latin typeface="微软雅黑" panose="020B0503020204020204" pitchFamily="34" charset="-122"/>
                <a:ea typeface="微软雅黑" panose="020B0503020204020204" pitchFamily="34" charset="-122"/>
              </a:rPr>
              <a:t>.: </a:t>
            </a:r>
            <a:r>
              <a:rPr lang="zh-CN" altLang="en-US" sz="1400" dirty="0">
                <a:solidFill>
                  <a:srgbClr val="222222"/>
                </a:solidFill>
                <a:latin typeface="微软雅黑" panose="020B0503020204020204" pitchFamily="34" charset="-122"/>
                <a:ea typeface="微软雅黑" panose="020B0503020204020204" pitchFamily="34" charset="-122"/>
              </a:rPr>
              <a:t>神经上皮 </a:t>
            </a:r>
            <a:r>
              <a:rPr lang="en-US" altLang="zh-CN" sz="1400" dirty="0">
                <a:solidFill>
                  <a:srgbClr val="222222"/>
                </a:solidFill>
                <a:latin typeface="微软雅黑" panose="020B0503020204020204" pitchFamily="34" charset="-122"/>
                <a:ea typeface="微软雅黑" panose="020B0503020204020204" pitchFamily="34" charset="-122"/>
              </a:rPr>
              <a:t>Telencephalon: </a:t>
            </a:r>
            <a:r>
              <a:rPr lang="zh-CN" altLang="en-US" sz="1400" dirty="0">
                <a:solidFill>
                  <a:srgbClr val="222222"/>
                </a:solidFill>
                <a:latin typeface="微软雅黑" panose="020B0503020204020204" pitchFamily="34" charset="-122"/>
                <a:ea typeface="微软雅黑" panose="020B0503020204020204" pitchFamily="34" charset="-122"/>
              </a:rPr>
              <a:t>端脑</a:t>
            </a:r>
            <a:r>
              <a:rPr lang="en-US" altLang="zh-CN" sz="1400" dirty="0">
                <a:solidFill>
                  <a:srgbClr val="222222"/>
                </a:solidFill>
                <a:latin typeface="微软雅黑" panose="020B0503020204020204" pitchFamily="34" charset="-122"/>
                <a:ea typeface="微软雅黑" panose="020B0503020204020204" pitchFamily="34" charset="-122"/>
              </a:rPr>
              <a:t> Ventral:</a:t>
            </a:r>
            <a:r>
              <a:rPr lang="zh-CN" altLang="en-US" sz="1400" dirty="0">
                <a:solidFill>
                  <a:srgbClr val="222222"/>
                </a:solidFill>
                <a:latin typeface="微软雅黑" panose="020B0503020204020204" pitchFamily="34" charset="-122"/>
                <a:ea typeface="微软雅黑" panose="020B0503020204020204" pitchFamily="34" charset="-122"/>
              </a:rPr>
              <a:t>腹侧 </a:t>
            </a:r>
            <a:r>
              <a:rPr lang="en-US" altLang="zh-CN" sz="1400" dirty="0">
                <a:solidFill>
                  <a:srgbClr val="222222"/>
                </a:solidFill>
                <a:latin typeface="微软雅黑" panose="020B0503020204020204" pitchFamily="34" charset="-122"/>
                <a:ea typeface="微软雅黑" panose="020B0503020204020204" pitchFamily="34" charset="-122"/>
              </a:rPr>
              <a:t>Dorsal:</a:t>
            </a:r>
            <a:r>
              <a:rPr lang="zh-CN" altLang="en-US" sz="1400" dirty="0">
                <a:solidFill>
                  <a:srgbClr val="222222"/>
                </a:solidFill>
                <a:latin typeface="微软雅黑" panose="020B0503020204020204" pitchFamily="34" charset="-122"/>
                <a:ea typeface="微软雅黑" panose="020B0503020204020204" pitchFamily="34" charset="-122"/>
              </a:rPr>
              <a:t>背侧 </a:t>
            </a:r>
            <a:r>
              <a:rPr lang="en-US" altLang="zh-CN" sz="1400" dirty="0">
                <a:solidFill>
                  <a:srgbClr val="222222"/>
                </a:solidFill>
                <a:latin typeface="微软雅黑" panose="020B0503020204020204" pitchFamily="34" charset="-122"/>
                <a:ea typeface="微软雅黑" panose="020B0503020204020204" pitchFamily="34" charset="-122"/>
              </a:rPr>
              <a:t>mesenchyme</a:t>
            </a:r>
            <a:r>
              <a:rPr lang="zh-CN" altLang="en-US" sz="1400" dirty="0">
                <a:solidFill>
                  <a:srgbClr val="222222"/>
                </a:solidFill>
                <a:latin typeface="微软雅黑" panose="020B0503020204020204" pitchFamily="34" charset="-122"/>
                <a:ea typeface="微软雅黑" panose="020B0503020204020204" pitchFamily="34" charset="-122"/>
              </a:rPr>
              <a:t>：间充质</a:t>
            </a:r>
          </a:p>
        </p:txBody>
      </p:sp>
      <p:sp>
        <p:nvSpPr>
          <p:cNvPr id="18" name="矩形 17">
            <a:extLst>
              <a:ext uri="{FF2B5EF4-FFF2-40B4-BE49-F238E27FC236}">
                <a16:creationId xmlns:a16="http://schemas.microsoft.com/office/drawing/2014/main" id="{A5380A93-F440-4CF5-A589-996773646371}"/>
              </a:ext>
            </a:extLst>
          </p:cNvPr>
          <p:cNvSpPr/>
          <p:nvPr/>
        </p:nvSpPr>
        <p:spPr>
          <a:xfrm>
            <a:off x="7752202" y="5357690"/>
            <a:ext cx="4348364" cy="584775"/>
          </a:xfrm>
          <a:prstGeom prst="rect">
            <a:avLst/>
          </a:prstGeom>
          <a:solidFill>
            <a:schemeClr val="bg1">
              <a:lumMod val="95000"/>
            </a:schemeClr>
          </a:solidFill>
        </p:spPr>
        <p:txBody>
          <a:bodyPr wrap="square">
            <a:spAutoFit/>
          </a:bodyPr>
          <a:lstStyle/>
          <a:p>
            <a:r>
              <a:rPr lang="zh-CN" altLang="en-US" sz="1600" dirty="0">
                <a:solidFill>
                  <a:srgbClr val="222222"/>
                </a:solidFill>
                <a:latin typeface="微软雅黑" panose="020B0503020204020204" pitchFamily="34" charset="-122"/>
                <a:ea typeface="微软雅黑" panose="020B0503020204020204" pitchFamily="34" charset="-122"/>
              </a:rPr>
              <a:t>可视化输出</a:t>
            </a:r>
            <a:r>
              <a:rPr lang="en-US" altLang="zh-CN" sz="1600" dirty="0">
                <a:solidFill>
                  <a:srgbClr val="222222"/>
                </a:solidFill>
                <a:latin typeface="微软雅黑" panose="020B0503020204020204" pitchFamily="34" charset="-122"/>
                <a:ea typeface="微软雅黑" panose="020B0503020204020204" pitchFamily="34" charset="-122"/>
              </a:rPr>
              <a:t>2</a:t>
            </a:r>
            <a:r>
              <a:rPr lang="zh-CN" altLang="en-US" sz="1600" dirty="0">
                <a:solidFill>
                  <a:srgbClr val="222222"/>
                </a:solidFill>
                <a:latin typeface="微软雅黑" panose="020B0503020204020204" pitchFamily="34" charset="-122"/>
                <a:ea typeface="微软雅黑" panose="020B0503020204020204" pitchFamily="34" charset="-122"/>
              </a:rPr>
              <a:t>：</a:t>
            </a:r>
            <a:endParaRPr lang="en-US" altLang="zh-CN" sz="1600" dirty="0">
              <a:solidFill>
                <a:srgbClr val="222222"/>
              </a:solidFill>
              <a:latin typeface="微软雅黑" panose="020B0503020204020204" pitchFamily="34" charset="-122"/>
              <a:ea typeface="微软雅黑" panose="020B0503020204020204" pitchFamily="34" charset="-122"/>
            </a:endParaRPr>
          </a:p>
          <a:p>
            <a:r>
              <a:rPr lang="zh-CN" altLang="en-US" sz="1600" dirty="0">
                <a:solidFill>
                  <a:srgbClr val="222222"/>
                </a:solidFill>
                <a:latin typeface="微软雅黑" panose="020B0503020204020204" pitchFamily="34" charset="-122"/>
                <a:ea typeface="微软雅黑" panose="020B0503020204020204" pitchFamily="34" charset="-122"/>
              </a:rPr>
              <a:t>基于</a:t>
            </a:r>
            <a:r>
              <a:rPr lang="en-US" altLang="zh-CN" sz="1600" dirty="0">
                <a:solidFill>
                  <a:srgbClr val="222222"/>
                </a:solidFill>
                <a:latin typeface="微软雅黑" panose="020B0503020204020204" pitchFamily="34" charset="-122"/>
                <a:ea typeface="微软雅黑" panose="020B0503020204020204" pitchFamily="34" charset="-122"/>
              </a:rPr>
              <a:t>TF</a:t>
            </a:r>
            <a:r>
              <a:rPr lang="zh-CN" altLang="en-US" sz="1600" dirty="0">
                <a:solidFill>
                  <a:srgbClr val="222222"/>
                </a:solidFill>
                <a:latin typeface="微软雅黑" panose="020B0503020204020204" pitchFamily="34" charset="-122"/>
                <a:ea typeface="微软雅黑" panose="020B0503020204020204" pitchFamily="34" charset="-122"/>
              </a:rPr>
              <a:t>共表达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构建</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TF</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的网络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UMAP</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展示</a:t>
            </a:r>
            <a:endPar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241730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xEl>
                                              <p:pRg st="18" end="1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xEl>
                                              <p:pRg st="19" end="1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E7D339-80C5-41F0-BB7E-6406B9327770}"/>
              </a:ext>
            </a:extLst>
          </p:cNvPr>
          <p:cNvSpPr>
            <a:spLocks noGrp="1"/>
          </p:cNvSpPr>
          <p:nvPr>
            <p:ph type="sldNum" sz="quarter" idx="12"/>
          </p:nvPr>
        </p:nvSpPr>
        <p:spPr/>
        <p:txBody>
          <a:bodyPr/>
          <a:lstStyle/>
          <a:p>
            <a:fld id="{DF849393-7876-44FF-8BC7-6C3A91957E85}" type="slidenum">
              <a:rPr lang="zh-CN" altLang="en-US" smtClean="0"/>
              <a:t>66</a:t>
            </a:fld>
            <a:endParaRPr lang="zh-CN" altLang="en-US"/>
          </a:p>
        </p:txBody>
      </p:sp>
      <p:pic>
        <p:nvPicPr>
          <p:cNvPr id="2" name="图片 1">
            <a:extLst>
              <a:ext uri="{FF2B5EF4-FFF2-40B4-BE49-F238E27FC236}">
                <a16:creationId xmlns:a16="http://schemas.microsoft.com/office/drawing/2014/main" id="{DBD8970D-D849-4DA0-9C13-50E477A5C1D5}"/>
              </a:ext>
            </a:extLst>
          </p:cNvPr>
          <p:cNvPicPr>
            <a:picLocks noChangeAspect="1"/>
          </p:cNvPicPr>
          <p:nvPr/>
        </p:nvPicPr>
        <p:blipFill rotWithShape="1">
          <a:blip r:embed="rId2"/>
          <a:srcRect t="513"/>
          <a:stretch/>
        </p:blipFill>
        <p:spPr>
          <a:xfrm>
            <a:off x="710270" y="255628"/>
            <a:ext cx="5445275" cy="6346744"/>
          </a:xfrm>
          <a:prstGeom prst="rect">
            <a:avLst/>
          </a:prstGeom>
        </p:spPr>
      </p:pic>
      <p:sp>
        <p:nvSpPr>
          <p:cNvPr id="6" name="矩形 5">
            <a:extLst>
              <a:ext uri="{FF2B5EF4-FFF2-40B4-BE49-F238E27FC236}">
                <a16:creationId xmlns:a16="http://schemas.microsoft.com/office/drawing/2014/main" id="{B5BAFB2D-474F-4CD4-B76B-D498C2C8728F}"/>
              </a:ext>
            </a:extLst>
          </p:cNvPr>
          <p:cNvSpPr/>
          <p:nvPr/>
        </p:nvSpPr>
        <p:spPr>
          <a:xfrm>
            <a:off x="6155545" y="5880647"/>
            <a:ext cx="5556738"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Telencephalon: </a:t>
            </a:r>
            <a:r>
              <a:rPr lang="zh-CN" altLang="en-US" sz="1400" dirty="0">
                <a:solidFill>
                  <a:srgbClr val="222222"/>
                </a:solidFill>
                <a:latin typeface="微软雅黑" panose="020B0503020204020204" pitchFamily="34" charset="-122"/>
                <a:ea typeface="微软雅黑" panose="020B0503020204020204" pitchFamily="34" charset="-122"/>
              </a:rPr>
              <a:t>端脑</a:t>
            </a:r>
            <a:r>
              <a:rPr lang="en-US" altLang="zh-CN" sz="1400" dirty="0">
                <a:solidFill>
                  <a:srgbClr val="222222"/>
                </a:solidFill>
                <a:latin typeface="微软雅黑" panose="020B0503020204020204" pitchFamily="34" charset="-122"/>
                <a:ea typeface="微软雅黑" panose="020B0503020204020204" pitchFamily="34" charset="-122"/>
              </a:rPr>
              <a:t> Ventral:</a:t>
            </a:r>
            <a:r>
              <a:rPr lang="zh-CN" altLang="en-US" sz="1400" dirty="0">
                <a:solidFill>
                  <a:srgbClr val="222222"/>
                </a:solidFill>
                <a:latin typeface="微软雅黑" panose="020B0503020204020204" pitchFamily="34" charset="-122"/>
                <a:ea typeface="微软雅黑" panose="020B0503020204020204" pitchFamily="34" charset="-122"/>
              </a:rPr>
              <a:t>腹侧 </a:t>
            </a:r>
            <a:r>
              <a:rPr lang="en-US" altLang="zh-CN" sz="1400" dirty="0">
                <a:solidFill>
                  <a:srgbClr val="222222"/>
                </a:solidFill>
                <a:latin typeface="微软雅黑" panose="020B0503020204020204" pitchFamily="34" charset="-122"/>
                <a:ea typeface="微软雅黑" panose="020B0503020204020204" pitchFamily="34" charset="-122"/>
              </a:rPr>
              <a:t>Dorsal:</a:t>
            </a:r>
            <a:r>
              <a:rPr lang="zh-CN" altLang="en-US" sz="1400" dirty="0">
                <a:solidFill>
                  <a:srgbClr val="222222"/>
                </a:solidFill>
                <a:latin typeface="微软雅黑" panose="020B0503020204020204" pitchFamily="34" charset="-122"/>
                <a:ea typeface="微软雅黑" panose="020B0503020204020204" pitchFamily="34" charset="-122"/>
              </a:rPr>
              <a:t>背侧</a:t>
            </a:r>
            <a:r>
              <a:rPr lang="en-US" altLang="zh-CN" sz="1400" dirty="0">
                <a:solidFill>
                  <a:srgbClr val="222222"/>
                </a:solidFill>
                <a:latin typeface="微软雅黑" panose="020B0503020204020204" pitchFamily="34" charset="-122"/>
                <a:ea typeface="微软雅黑" panose="020B0503020204020204" pitchFamily="34" charset="-122"/>
              </a:rPr>
              <a:t> </a:t>
            </a:r>
            <a:r>
              <a:rPr lang="en-US" altLang="zh-CN" sz="1400" dirty="0" err="1">
                <a:solidFill>
                  <a:srgbClr val="222222"/>
                </a:solidFill>
                <a:latin typeface="微软雅黑" panose="020B0503020204020204" pitchFamily="34" charset="-122"/>
                <a:ea typeface="微软雅黑" panose="020B0503020204020204" pitchFamily="34" charset="-122"/>
              </a:rPr>
              <a:t>Nt</a:t>
            </a:r>
            <a:r>
              <a:rPr lang="en-US" altLang="zh-CN" sz="1400" dirty="0">
                <a:solidFill>
                  <a:srgbClr val="222222"/>
                </a:solidFill>
                <a:latin typeface="微软雅黑" panose="020B0503020204020204" pitchFamily="34" charset="-122"/>
                <a:ea typeface="微软雅黑" panose="020B0503020204020204" pitchFamily="34" charset="-122"/>
              </a:rPr>
              <a:t>: </a:t>
            </a:r>
            <a:r>
              <a:rPr lang="zh-CN" altLang="en-US" sz="1400" dirty="0">
                <a:solidFill>
                  <a:srgbClr val="222222"/>
                </a:solidFill>
                <a:latin typeface="微软雅黑" panose="020B0503020204020204" pitchFamily="34" charset="-122"/>
                <a:ea typeface="微软雅黑" panose="020B0503020204020204" pitchFamily="34" charset="-122"/>
              </a:rPr>
              <a:t>非端脑 </a:t>
            </a:r>
            <a:r>
              <a:rPr lang="en-US" altLang="zh-CN" sz="1400" dirty="0">
                <a:solidFill>
                  <a:srgbClr val="222222"/>
                </a:solidFill>
                <a:latin typeface="微软雅黑" panose="020B0503020204020204" pitchFamily="34" charset="-122"/>
                <a:ea typeface="微软雅黑" panose="020B0503020204020204" pitchFamily="34" charset="-122"/>
              </a:rPr>
              <a:t>t.:</a:t>
            </a:r>
            <a:r>
              <a:rPr lang="zh-CN" altLang="en-US" sz="1400" dirty="0">
                <a:solidFill>
                  <a:srgbClr val="222222"/>
                </a:solidFill>
                <a:latin typeface="微软雅黑" panose="020B0503020204020204" pitchFamily="34" charset="-122"/>
                <a:ea typeface="微软雅黑" panose="020B0503020204020204" pitchFamily="34" charset="-122"/>
              </a:rPr>
              <a:t>端脑</a:t>
            </a:r>
          </a:p>
        </p:txBody>
      </p:sp>
      <p:sp>
        <p:nvSpPr>
          <p:cNvPr id="7" name="矩形 6">
            <a:extLst>
              <a:ext uri="{FF2B5EF4-FFF2-40B4-BE49-F238E27FC236}">
                <a16:creationId xmlns:a16="http://schemas.microsoft.com/office/drawing/2014/main" id="{2126F353-E7BB-48C5-96C7-97953BC914DC}"/>
              </a:ext>
            </a:extLst>
          </p:cNvPr>
          <p:cNvSpPr/>
          <p:nvPr/>
        </p:nvSpPr>
        <p:spPr>
          <a:xfrm>
            <a:off x="6598927" y="1115595"/>
            <a:ext cx="4506735" cy="338554"/>
          </a:xfrm>
          <a:prstGeom prst="rect">
            <a:avLst/>
          </a:prstGeom>
          <a:solidFill>
            <a:schemeClr val="bg1">
              <a:lumMod val="95000"/>
            </a:schemeClr>
          </a:solidFill>
        </p:spPr>
        <p:txBody>
          <a:bodyPr wrap="square">
            <a:spAutoFit/>
          </a:bodyPr>
          <a:lstStyle/>
          <a:p>
            <a:r>
              <a:rPr lang="zh-CN" altLang="en-US" sz="1600" dirty="0">
                <a:solidFill>
                  <a:srgbClr val="222222"/>
                </a:solidFill>
                <a:latin typeface="微软雅黑" panose="020B0503020204020204" pitchFamily="34" charset="-122"/>
                <a:ea typeface="微软雅黑" panose="020B0503020204020204" pitchFamily="34" charset="-122"/>
              </a:rPr>
              <a:t>进化分支特异的</a:t>
            </a:r>
            <a:r>
              <a:rPr lang="en-US" altLang="zh-CN" sz="1600" dirty="0">
                <a:solidFill>
                  <a:srgbClr val="222222"/>
                </a:solidFill>
                <a:latin typeface="微软雅黑" panose="020B0503020204020204" pitchFamily="34" charset="-122"/>
                <a:ea typeface="微软雅黑" panose="020B0503020204020204" pitchFamily="34" charset="-122"/>
              </a:rPr>
              <a:t>TF (</a:t>
            </a:r>
            <a:r>
              <a:rPr lang="zh-CN" altLang="en-US" sz="1600" dirty="0">
                <a:solidFill>
                  <a:srgbClr val="222222"/>
                </a:solidFill>
                <a:latin typeface="微软雅黑" panose="020B0503020204020204" pitchFamily="34" charset="-122"/>
                <a:ea typeface="微软雅黑" panose="020B0503020204020204" pitchFamily="34" charset="-122"/>
              </a:rPr>
              <a:t>靶基因富集在不同进化分支</a:t>
            </a:r>
            <a:r>
              <a:rPr lang="en-US" altLang="zh-CN" sz="1600" dirty="0">
                <a:solidFill>
                  <a:srgbClr val="222222"/>
                </a:solidFill>
                <a:latin typeface="微软雅黑" panose="020B0503020204020204" pitchFamily="34" charset="-122"/>
                <a:ea typeface="微软雅黑" panose="020B0503020204020204" pitchFamily="34" charset="-122"/>
              </a:rPr>
              <a:t>)</a:t>
            </a:r>
            <a:endPar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8" name="矩形 7">
            <a:extLst>
              <a:ext uri="{FF2B5EF4-FFF2-40B4-BE49-F238E27FC236}">
                <a16:creationId xmlns:a16="http://schemas.microsoft.com/office/drawing/2014/main" id="{D1DAC42D-FD9A-4F32-B641-E59BEB3C4F2C}"/>
              </a:ext>
            </a:extLst>
          </p:cNvPr>
          <p:cNvSpPr/>
          <p:nvPr/>
        </p:nvSpPr>
        <p:spPr>
          <a:xfrm>
            <a:off x="6598927" y="2643614"/>
            <a:ext cx="4882804" cy="2800767"/>
          </a:xfrm>
          <a:prstGeom prst="rect">
            <a:avLst/>
          </a:prstGeom>
          <a:solidFill>
            <a:schemeClr val="bg1">
              <a:lumMod val="95000"/>
            </a:schemeClr>
          </a:solidFill>
        </p:spPr>
        <p:txBody>
          <a:bodyPr wrap="square">
            <a:spAutoFit/>
          </a:bodyPr>
          <a:lstStyle/>
          <a:p>
            <a:r>
              <a:rPr lang="zh-CN" altLang="en-US" sz="1600" dirty="0">
                <a:solidFill>
                  <a:srgbClr val="222222"/>
                </a:solidFill>
                <a:latin typeface="微软雅黑" panose="020B0503020204020204" pitchFamily="34" charset="-122"/>
                <a:ea typeface="微软雅黑" panose="020B0503020204020204" pitchFamily="34" charset="-122"/>
              </a:rPr>
              <a:t>进化分支特异的</a:t>
            </a:r>
            <a:r>
              <a:rPr lang="en-US" altLang="zh-CN" sz="1600" dirty="0">
                <a:solidFill>
                  <a:srgbClr val="222222"/>
                </a:solidFill>
                <a:latin typeface="微软雅黑" panose="020B0503020204020204" pitchFamily="34" charset="-122"/>
                <a:ea typeface="微软雅黑" panose="020B0503020204020204" pitchFamily="34" charset="-122"/>
              </a:rPr>
              <a:t>TF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TF</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网络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a:t>
            </a:r>
            <a:b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b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高亮分支特异靶基因和染色质可及性</a:t>
            </a:r>
            <a:endPar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背侧（红色）和腹侧（紫色）端脑分支之间具有差异活动的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TF </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组</a:t>
            </a:r>
            <a:endPar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TF</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活性</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通过将平均调控系数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(coef.) </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与分支中的平均表达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(expr.) </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相乘来计算</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 </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用每个分支的彩色点表示，并用一条线连接</a:t>
            </a:r>
            <a:endPar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活性的符号表示调节主要是激活（</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）还是抑制（</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189580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E7D339-80C5-41F0-BB7E-6406B9327770}"/>
              </a:ext>
            </a:extLst>
          </p:cNvPr>
          <p:cNvSpPr>
            <a:spLocks noGrp="1"/>
          </p:cNvSpPr>
          <p:nvPr>
            <p:ph type="sldNum" sz="quarter" idx="12"/>
          </p:nvPr>
        </p:nvSpPr>
        <p:spPr/>
        <p:txBody>
          <a:bodyPr/>
          <a:lstStyle/>
          <a:p>
            <a:fld id="{DF849393-7876-44FF-8BC7-6C3A91957E85}" type="slidenum">
              <a:rPr lang="zh-CN" altLang="en-US" smtClean="0"/>
              <a:t>67</a:t>
            </a:fld>
            <a:endParaRPr lang="zh-CN" altLang="en-US"/>
          </a:p>
        </p:txBody>
      </p:sp>
      <p:grpSp>
        <p:nvGrpSpPr>
          <p:cNvPr id="11" name="组合 10">
            <a:extLst>
              <a:ext uri="{FF2B5EF4-FFF2-40B4-BE49-F238E27FC236}">
                <a16:creationId xmlns:a16="http://schemas.microsoft.com/office/drawing/2014/main" id="{D8A4DB85-EC47-4835-891E-963D39E9D0BA}"/>
              </a:ext>
            </a:extLst>
          </p:cNvPr>
          <p:cNvGrpSpPr/>
          <p:nvPr/>
        </p:nvGrpSpPr>
        <p:grpSpPr>
          <a:xfrm>
            <a:off x="2651735" y="557480"/>
            <a:ext cx="8813434" cy="5397644"/>
            <a:chOff x="666628" y="624108"/>
            <a:chExt cx="8643590" cy="5297167"/>
          </a:xfrm>
        </p:grpSpPr>
        <p:grpSp>
          <p:nvGrpSpPr>
            <p:cNvPr id="9" name="组合 8">
              <a:extLst>
                <a:ext uri="{FF2B5EF4-FFF2-40B4-BE49-F238E27FC236}">
                  <a16:creationId xmlns:a16="http://schemas.microsoft.com/office/drawing/2014/main" id="{F5B07C7E-B079-422A-BD40-5CE917917825}"/>
                </a:ext>
              </a:extLst>
            </p:cNvPr>
            <p:cNvGrpSpPr/>
            <p:nvPr/>
          </p:nvGrpSpPr>
          <p:grpSpPr>
            <a:xfrm>
              <a:off x="666628" y="624108"/>
              <a:ext cx="6935418" cy="5297167"/>
              <a:chOff x="2628291" y="780416"/>
              <a:chExt cx="6935418" cy="5297167"/>
            </a:xfrm>
          </p:grpSpPr>
          <p:pic>
            <p:nvPicPr>
              <p:cNvPr id="3" name="图片 2">
                <a:extLst>
                  <a:ext uri="{FF2B5EF4-FFF2-40B4-BE49-F238E27FC236}">
                    <a16:creationId xmlns:a16="http://schemas.microsoft.com/office/drawing/2014/main" id="{91667BE1-A6F9-4821-9EA9-574721A8E9F6}"/>
                  </a:ext>
                </a:extLst>
              </p:cNvPr>
              <p:cNvPicPr>
                <a:picLocks noChangeAspect="1"/>
              </p:cNvPicPr>
              <p:nvPr/>
            </p:nvPicPr>
            <p:blipFill>
              <a:blip r:embed="rId2"/>
              <a:stretch>
                <a:fillRect/>
              </a:stretch>
            </p:blipFill>
            <p:spPr>
              <a:xfrm>
                <a:off x="2628291" y="780416"/>
                <a:ext cx="6578232" cy="5297167"/>
              </a:xfrm>
              <a:prstGeom prst="rect">
                <a:avLst/>
              </a:prstGeom>
            </p:spPr>
          </p:pic>
          <p:sp>
            <p:nvSpPr>
              <p:cNvPr id="5" name="矩形 4">
                <a:extLst>
                  <a:ext uri="{FF2B5EF4-FFF2-40B4-BE49-F238E27FC236}">
                    <a16:creationId xmlns:a16="http://schemas.microsoft.com/office/drawing/2014/main" id="{22B867F8-0321-4F38-A8AA-3B4ECE1A9D89}"/>
                  </a:ext>
                </a:extLst>
              </p:cNvPr>
              <p:cNvSpPr/>
              <p:nvPr/>
            </p:nvSpPr>
            <p:spPr>
              <a:xfrm>
                <a:off x="9102292" y="2818054"/>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FA911E2-51E6-4548-B062-22A83F573A21}"/>
                  </a:ext>
                </a:extLst>
              </p:cNvPr>
              <p:cNvSpPr/>
              <p:nvPr/>
            </p:nvSpPr>
            <p:spPr>
              <a:xfrm>
                <a:off x="9037450" y="3908300"/>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F5DC3DB-03A3-4666-BEDE-BDBFEC10F55A}"/>
                  </a:ext>
                </a:extLst>
              </p:cNvPr>
              <p:cNvSpPr/>
              <p:nvPr/>
            </p:nvSpPr>
            <p:spPr>
              <a:xfrm>
                <a:off x="8975814" y="5024640"/>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D029D88-C610-44BD-9BCE-06F7EAB1C82F}"/>
                  </a:ext>
                </a:extLst>
              </p:cNvPr>
              <p:cNvSpPr/>
              <p:nvPr/>
            </p:nvSpPr>
            <p:spPr>
              <a:xfrm>
                <a:off x="9002435" y="5551111"/>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8E69AEF0-34D8-49B0-B170-BFB99B37D5B9}"/>
                </a:ext>
              </a:extLst>
            </p:cNvPr>
            <p:cNvPicPr>
              <a:picLocks noChangeAspect="1"/>
            </p:cNvPicPr>
            <p:nvPr/>
          </p:nvPicPr>
          <p:blipFill>
            <a:blip r:embed="rId3"/>
            <a:stretch>
              <a:fillRect/>
            </a:stretch>
          </p:blipFill>
          <p:spPr>
            <a:xfrm>
              <a:off x="7379533" y="686091"/>
              <a:ext cx="1930685" cy="1913673"/>
            </a:xfrm>
            <a:prstGeom prst="rect">
              <a:avLst/>
            </a:prstGeom>
          </p:spPr>
        </p:pic>
      </p:grpSp>
      <p:sp>
        <p:nvSpPr>
          <p:cNvPr id="12" name="矩形 11">
            <a:extLst>
              <a:ext uri="{FF2B5EF4-FFF2-40B4-BE49-F238E27FC236}">
                <a16:creationId xmlns:a16="http://schemas.microsoft.com/office/drawing/2014/main" id="{2D598924-6892-4254-A0C9-9AF00CE5CCE5}"/>
              </a:ext>
            </a:extLst>
          </p:cNvPr>
          <p:cNvSpPr/>
          <p:nvPr/>
        </p:nvSpPr>
        <p:spPr>
          <a:xfrm>
            <a:off x="306361" y="1291816"/>
            <a:ext cx="2560912" cy="923330"/>
          </a:xfrm>
          <a:prstGeom prst="rect">
            <a:avLst/>
          </a:prstGeom>
          <a:solidFill>
            <a:schemeClr val="bg1">
              <a:lumMod val="95000"/>
            </a:schemeClr>
          </a:solid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rPr>
              <a:t>使用 </a:t>
            </a:r>
            <a:r>
              <a:rPr lang="en-US" altLang="zh-CN" dirty="0">
                <a:solidFill>
                  <a:srgbClr val="222222"/>
                </a:solidFill>
                <a:latin typeface="微软雅黑" panose="020B0503020204020204" pitchFamily="34" charset="-122"/>
                <a:ea typeface="微软雅黑" panose="020B0503020204020204" pitchFamily="34" charset="-122"/>
              </a:rPr>
              <a:t>CRISPR </a:t>
            </a:r>
            <a:r>
              <a:rPr lang="zh-CN" altLang="en-US" dirty="0">
                <a:solidFill>
                  <a:srgbClr val="222222"/>
                </a:solidFill>
                <a:latin typeface="微软雅黑" panose="020B0503020204020204" pitchFamily="34" charset="-122"/>
                <a:ea typeface="微软雅黑" panose="020B0503020204020204" pitchFamily="34" charset="-122"/>
              </a:rPr>
              <a:t>液滴测序 </a:t>
            </a:r>
            <a:r>
              <a:rPr lang="en-US" altLang="zh-CN" dirty="0">
                <a:solidFill>
                  <a:srgbClr val="222222"/>
                </a:solidFill>
                <a:latin typeface="微软雅黑" panose="020B0503020204020204" pitchFamily="34" charset="-122"/>
                <a:ea typeface="微软雅黑" panose="020B0503020204020204" pitchFamily="34" charset="-122"/>
              </a:rPr>
              <a:t>(CROP-seq) </a:t>
            </a:r>
            <a:r>
              <a:rPr lang="zh-CN" altLang="en-US" dirty="0">
                <a:solidFill>
                  <a:srgbClr val="222222"/>
                </a:solidFill>
                <a:latin typeface="微软雅黑" panose="020B0503020204020204" pitchFamily="34" charset="-122"/>
                <a:ea typeface="微软雅黑" panose="020B0503020204020204" pitchFamily="34" charset="-122"/>
              </a:rPr>
              <a:t>方法进行单细胞 </a:t>
            </a:r>
            <a:r>
              <a:rPr lang="en-US" altLang="zh-CN" dirty="0">
                <a:solidFill>
                  <a:srgbClr val="222222"/>
                </a:solidFill>
                <a:latin typeface="微软雅黑" panose="020B0503020204020204" pitchFamily="34" charset="-122"/>
                <a:ea typeface="微软雅黑" panose="020B0503020204020204" pitchFamily="34" charset="-122"/>
              </a:rPr>
              <a:t>TF </a:t>
            </a:r>
            <a:r>
              <a:rPr lang="zh-CN" altLang="en-US" dirty="0">
                <a:solidFill>
                  <a:srgbClr val="222222"/>
                </a:solidFill>
                <a:latin typeface="微软雅黑" panose="020B0503020204020204" pitchFamily="34" charset="-122"/>
                <a:ea typeface="微软雅黑" panose="020B0503020204020204" pitchFamily="34" charset="-122"/>
              </a:rPr>
              <a:t>扰动实验</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023050B-D208-4E67-B204-C5892DDB8E03}"/>
              </a:ext>
            </a:extLst>
          </p:cNvPr>
          <p:cNvSpPr/>
          <p:nvPr/>
        </p:nvSpPr>
        <p:spPr>
          <a:xfrm>
            <a:off x="1281081" y="6167526"/>
            <a:ext cx="9448800"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NPC:</a:t>
            </a:r>
            <a:r>
              <a:rPr lang="zh-CN" altLang="en-US" sz="1400" dirty="0">
                <a:solidFill>
                  <a:srgbClr val="222222"/>
                </a:solidFill>
                <a:latin typeface="微软雅黑" panose="020B0503020204020204" pitchFamily="34" charset="-122"/>
                <a:ea typeface="微软雅黑" panose="020B0503020204020204" pitchFamily="34" charset="-122"/>
              </a:rPr>
              <a:t>神经前体细胞 </a:t>
            </a:r>
            <a:r>
              <a:rPr lang="en-US" altLang="zh-CN" sz="1400" dirty="0">
                <a:solidFill>
                  <a:srgbClr val="222222"/>
                </a:solidFill>
                <a:latin typeface="微软雅黑" panose="020B0503020204020204" pitchFamily="34" charset="-122"/>
                <a:ea typeface="微软雅黑" panose="020B0503020204020204" pitchFamily="34" charset="-122"/>
              </a:rPr>
              <a:t>IPs:</a:t>
            </a:r>
            <a:r>
              <a:rPr lang="zh-CN" altLang="en-US" sz="1400" dirty="0">
                <a:solidFill>
                  <a:srgbClr val="222222"/>
                </a:solidFill>
                <a:latin typeface="微软雅黑" panose="020B0503020204020204" pitchFamily="34" charset="-122"/>
                <a:ea typeface="微软雅黑" panose="020B0503020204020204" pitchFamily="34" charset="-122"/>
              </a:rPr>
              <a:t>中间祖细胞 </a:t>
            </a:r>
            <a:r>
              <a:rPr lang="en-US" altLang="zh-CN" sz="1400" dirty="0">
                <a:solidFill>
                  <a:srgbClr val="222222"/>
                </a:solidFill>
                <a:latin typeface="微软雅黑" panose="020B0503020204020204" pitchFamily="34" charset="-122"/>
                <a:ea typeface="微软雅黑" panose="020B0503020204020204" pitchFamily="34" charset="-122"/>
              </a:rPr>
              <a:t>Neuron:</a:t>
            </a:r>
            <a:r>
              <a:rPr lang="zh-CN" altLang="en-US" sz="1400" dirty="0">
                <a:solidFill>
                  <a:srgbClr val="222222"/>
                </a:solidFill>
                <a:latin typeface="微软雅黑" panose="020B0503020204020204" pitchFamily="34" charset="-122"/>
                <a:ea typeface="微软雅黑" panose="020B0503020204020204" pitchFamily="34" charset="-122"/>
              </a:rPr>
              <a:t>神经元 </a:t>
            </a:r>
            <a:r>
              <a:rPr lang="en-US" altLang="zh-CN" sz="1400" dirty="0">
                <a:solidFill>
                  <a:srgbClr val="222222"/>
                </a:solidFill>
                <a:latin typeface="微软雅黑" panose="020B0503020204020204" pitchFamily="34" charset="-122"/>
                <a:ea typeface="微软雅黑" panose="020B0503020204020204" pitchFamily="34" charset="-122"/>
              </a:rPr>
              <a:t>Telencephalon: </a:t>
            </a:r>
            <a:r>
              <a:rPr lang="zh-CN" altLang="en-US" sz="1400" dirty="0">
                <a:solidFill>
                  <a:srgbClr val="222222"/>
                </a:solidFill>
                <a:latin typeface="微软雅黑" panose="020B0503020204020204" pitchFamily="34" charset="-122"/>
                <a:ea typeface="微软雅黑" panose="020B0503020204020204" pitchFamily="34" charset="-122"/>
              </a:rPr>
              <a:t>端脑</a:t>
            </a:r>
            <a:r>
              <a:rPr lang="en-US" altLang="zh-CN" sz="1400" dirty="0">
                <a:solidFill>
                  <a:srgbClr val="222222"/>
                </a:solidFill>
                <a:latin typeface="微软雅黑" panose="020B0503020204020204" pitchFamily="34" charset="-122"/>
                <a:ea typeface="微软雅黑" panose="020B0503020204020204" pitchFamily="34" charset="-122"/>
              </a:rPr>
              <a:t> Ventral:</a:t>
            </a:r>
            <a:r>
              <a:rPr lang="zh-CN" altLang="en-US" sz="1400" dirty="0">
                <a:solidFill>
                  <a:srgbClr val="222222"/>
                </a:solidFill>
                <a:latin typeface="微软雅黑" panose="020B0503020204020204" pitchFamily="34" charset="-122"/>
                <a:ea typeface="微软雅黑" panose="020B0503020204020204" pitchFamily="34" charset="-122"/>
              </a:rPr>
              <a:t>腹侧 </a:t>
            </a:r>
            <a:r>
              <a:rPr lang="en-US" altLang="zh-CN" sz="1400" dirty="0">
                <a:solidFill>
                  <a:srgbClr val="222222"/>
                </a:solidFill>
                <a:latin typeface="微软雅黑" panose="020B0503020204020204" pitchFamily="34" charset="-122"/>
                <a:ea typeface="微软雅黑" panose="020B0503020204020204" pitchFamily="34" charset="-122"/>
              </a:rPr>
              <a:t>Dorsal:</a:t>
            </a:r>
            <a:r>
              <a:rPr lang="zh-CN" altLang="en-US" sz="1400" dirty="0">
                <a:solidFill>
                  <a:srgbClr val="222222"/>
                </a:solidFill>
                <a:latin typeface="微软雅黑" panose="020B0503020204020204" pitchFamily="34" charset="-122"/>
                <a:ea typeface="微软雅黑" panose="020B0503020204020204" pitchFamily="34" charset="-122"/>
              </a:rPr>
              <a:t>背侧</a:t>
            </a:r>
            <a:r>
              <a:rPr lang="en-US" altLang="zh-CN" sz="1400" dirty="0">
                <a:solidFill>
                  <a:srgbClr val="222222"/>
                </a:solidFill>
                <a:latin typeface="微软雅黑" panose="020B0503020204020204" pitchFamily="34" charset="-122"/>
                <a:ea typeface="微软雅黑" panose="020B0503020204020204" pitchFamily="34" charset="-122"/>
              </a:rPr>
              <a:t> </a:t>
            </a:r>
            <a:r>
              <a:rPr lang="en-US" altLang="zh-CN" sz="1400" dirty="0" err="1">
                <a:solidFill>
                  <a:srgbClr val="222222"/>
                </a:solidFill>
                <a:latin typeface="微软雅黑" panose="020B0503020204020204" pitchFamily="34" charset="-122"/>
                <a:ea typeface="微软雅黑" panose="020B0503020204020204" pitchFamily="34" charset="-122"/>
              </a:rPr>
              <a:t>Nt</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非端脑  </a:t>
            </a:r>
            <a:r>
              <a:rPr lang="en-US" altLang="zh-CN" sz="1400" dirty="0">
                <a:solidFill>
                  <a:srgbClr val="222222"/>
                </a:solidFill>
                <a:latin typeface="微软雅黑" panose="020B0503020204020204" pitchFamily="34" charset="-122"/>
                <a:ea typeface="微软雅黑" panose="020B0503020204020204" pitchFamily="34" charset="-122"/>
              </a:rPr>
              <a:t>t.:</a:t>
            </a:r>
            <a:r>
              <a:rPr lang="zh-CN" altLang="en-US" sz="1400" dirty="0">
                <a:solidFill>
                  <a:srgbClr val="222222"/>
                </a:solidFill>
                <a:latin typeface="微软雅黑" panose="020B0503020204020204" pitchFamily="34" charset="-122"/>
                <a:ea typeface="微软雅黑" panose="020B0503020204020204" pitchFamily="34" charset="-122"/>
              </a:rPr>
              <a:t>端脑</a:t>
            </a:r>
          </a:p>
        </p:txBody>
      </p:sp>
      <p:sp>
        <p:nvSpPr>
          <p:cNvPr id="14" name="矩形 13">
            <a:extLst>
              <a:ext uri="{FF2B5EF4-FFF2-40B4-BE49-F238E27FC236}">
                <a16:creationId xmlns:a16="http://schemas.microsoft.com/office/drawing/2014/main" id="{075C6D82-DEF2-4092-AB4D-B360929E016C}"/>
              </a:ext>
            </a:extLst>
          </p:cNvPr>
          <p:cNvSpPr/>
          <p:nvPr/>
        </p:nvSpPr>
        <p:spPr>
          <a:xfrm>
            <a:off x="4771293" y="196535"/>
            <a:ext cx="2895600" cy="338554"/>
          </a:xfrm>
          <a:prstGeom prst="rect">
            <a:avLst/>
          </a:prstGeom>
          <a:solidFill>
            <a:schemeClr val="bg1">
              <a:lumMod val="95000"/>
            </a:schemeClr>
          </a:solidFill>
        </p:spPr>
        <p:txBody>
          <a:bodyPr wrap="square">
            <a:spAutoFit/>
          </a:bodyPr>
          <a:lstStyle/>
          <a:p>
            <a:pPr algn="ctr"/>
            <a:r>
              <a:rPr lang="zh-CN" altLang="en-US" sz="1600" dirty="0">
                <a:solidFill>
                  <a:srgbClr val="222222"/>
                </a:solidFill>
                <a:latin typeface="微软雅黑" panose="020B0503020204020204" pitchFamily="34" charset="-122"/>
                <a:ea typeface="微软雅黑" panose="020B0503020204020204" pitchFamily="34" charset="-122"/>
              </a:rPr>
              <a:t>每次实验中扰动的细胞比例</a:t>
            </a:r>
            <a:endParaRPr lang="zh-CN" altLang="en-US"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EEC5135-8CB7-40B0-894D-552E6D30836A}"/>
              </a:ext>
            </a:extLst>
          </p:cNvPr>
          <p:cNvSpPr/>
          <p:nvPr/>
        </p:nvSpPr>
        <p:spPr>
          <a:xfrm>
            <a:off x="8275632" y="218926"/>
            <a:ext cx="2895600" cy="338554"/>
          </a:xfrm>
          <a:prstGeom prst="rect">
            <a:avLst/>
          </a:prstGeom>
          <a:solidFill>
            <a:schemeClr val="bg1">
              <a:lumMod val="95000"/>
            </a:schemeClr>
          </a:solidFill>
        </p:spPr>
        <p:txBody>
          <a:bodyPr wrap="square">
            <a:spAutoFit/>
          </a:bodyPr>
          <a:lstStyle/>
          <a:p>
            <a:pPr algn="ctr"/>
            <a:r>
              <a:rPr lang="zh-CN" altLang="en-US" sz="1600" dirty="0">
                <a:solidFill>
                  <a:srgbClr val="222222"/>
                </a:solidFill>
                <a:latin typeface="微软雅黑" panose="020B0503020204020204" pitchFamily="34" charset="-122"/>
                <a:ea typeface="微软雅黑" panose="020B0503020204020204" pitchFamily="34" charset="-122"/>
              </a:rPr>
              <a:t>按照</a:t>
            </a:r>
            <a:r>
              <a:rPr lang="en-US" altLang="zh-CN" sz="1600" dirty="0">
                <a:solidFill>
                  <a:srgbClr val="222222"/>
                </a:solidFill>
                <a:latin typeface="微软雅黑" panose="020B0503020204020204" pitchFamily="34" charset="-122"/>
                <a:ea typeface="微软雅黑" panose="020B0503020204020204" pitchFamily="34" charset="-122"/>
              </a:rPr>
              <a:t>gRNA</a:t>
            </a:r>
            <a:r>
              <a:rPr lang="zh-CN" altLang="en-US" sz="1600" dirty="0">
                <a:solidFill>
                  <a:srgbClr val="222222"/>
                </a:solidFill>
                <a:latin typeface="微软雅黑" panose="020B0503020204020204" pitchFamily="34" charset="-122"/>
                <a:ea typeface="微软雅黑" panose="020B0503020204020204" pitchFamily="34" charset="-122"/>
              </a:rPr>
              <a:t>和发育分支</a:t>
            </a:r>
            <a:endParaRPr lang="zh-CN" altLang="en-US" sz="16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D448456A-2889-47DD-BDE4-A442D1F522AE}"/>
              </a:ext>
            </a:extLst>
          </p:cNvPr>
          <p:cNvSpPr/>
          <p:nvPr/>
        </p:nvSpPr>
        <p:spPr>
          <a:xfrm>
            <a:off x="9488190" y="2844225"/>
            <a:ext cx="1848815" cy="584775"/>
          </a:xfrm>
          <a:prstGeom prst="rect">
            <a:avLst/>
          </a:prstGeom>
          <a:solidFill>
            <a:schemeClr val="bg1">
              <a:lumMod val="95000"/>
            </a:schemeClr>
          </a:solidFill>
        </p:spPr>
        <p:txBody>
          <a:bodyPr wrap="square">
            <a:spAutoFit/>
          </a:bodyPr>
          <a:lstStyle/>
          <a:p>
            <a:pPr algn="ctr"/>
            <a:r>
              <a:rPr lang="zh-CN" altLang="en-US" sz="1600" dirty="0">
                <a:solidFill>
                  <a:srgbClr val="222222"/>
                </a:solidFill>
                <a:latin typeface="微软雅黑" panose="020B0503020204020204" pitchFamily="34" charset="-122"/>
                <a:ea typeface="微软雅黑" panose="020B0503020204020204" pitchFamily="34" charset="-122"/>
              </a:rPr>
              <a:t>分析</a:t>
            </a:r>
            <a:r>
              <a:rPr lang="en-US" altLang="zh-CN" sz="1600" dirty="0">
                <a:solidFill>
                  <a:srgbClr val="222222"/>
                </a:solidFill>
                <a:latin typeface="微软雅黑" panose="020B0503020204020204" pitchFamily="34" charset="-122"/>
                <a:ea typeface="微软雅黑" panose="020B0503020204020204" pitchFamily="34" charset="-122"/>
              </a:rPr>
              <a:t>gRNA</a:t>
            </a:r>
            <a:r>
              <a:rPr lang="zh-CN" altLang="en-US" sz="1600" dirty="0">
                <a:solidFill>
                  <a:srgbClr val="222222"/>
                </a:solidFill>
                <a:latin typeface="微软雅黑" panose="020B0503020204020204" pitchFamily="34" charset="-122"/>
                <a:ea typeface="微软雅黑" panose="020B0503020204020204" pitchFamily="34" charset="-122"/>
              </a:rPr>
              <a:t>实验和分析的一致性</a:t>
            </a:r>
            <a:endParaRPr lang="zh-CN" altLang="en-US" sz="16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93B5CCA-1455-41B2-9DDC-57CFDFFC251E}"/>
              </a:ext>
            </a:extLst>
          </p:cNvPr>
          <p:cNvSpPr/>
          <p:nvPr/>
        </p:nvSpPr>
        <p:spPr>
          <a:xfrm>
            <a:off x="9275851" y="4423439"/>
            <a:ext cx="2563134" cy="584775"/>
          </a:xfrm>
          <a:prstGeom prst="rect">
            <a:avLst/>
          </a:prstGeom>
          <a:solidFill>
            <a:schemeClr val="bg1">
              <a:lumMod val="95000"/>
            </a:schemeClr>
          </a:solidFill>
        </p:spPr>
        <p:txBody>
          <a:bodyPr wrap="square">
            <a:spAutoFit/>
          </a:bodyPr>
          <a:lstStyle/>
          <a:p>
            <a:pPr algn="ctr"/>
            <a:r>
              <a:rPr lang="en-US" altLang="zh-CN" sz="1600" dirty="0">
                <a:solidFill>
                  <a:srgbClr val="222222"/>
                </a:solidFill>
                <a:latin typeface="微软雅黑" panose="020B0503020204020204" pitchFamily="34" charset="-122"/>
                <a:ea typeface="微软雅黑" panose="020B0503020204020204" pitchFamily="34" charset="-122"/>
              </a:rPr>
              <a:t>gRNA (GLI3)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Ventral</a:t>
            </a:r>
          </a:p>
          <a:p>
            <a:pPr algn="ct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gRNA (HES1)  Dorsal</a:t>
            </a:r>
            <a:endParaRPr lang="zh-CN" altLang="en-US" sz="16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AD6AF53-F677-47D6-9A5C-9402EE18E006}"/>
              </a:ext>
            </a:extLst>
          </p:cNvPr>
          <p:cNvSpPr/>
          <p:nvPr/>
        </p:nvSpPr>
        <p:spPr>
          <a:xfrm>
            <a:off x="2786119" y="557479"/>
            <a:ext cx="2212009" cy="20131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E595E19-D511-4C79-AC28-4C5DBB6A6408}"/>
              </a:ext>
            </a:extLst>
          </p:cNvPr>
          <p:cNvSpPr/>
          <p:nvPr/>
        </p:nvSpPr>
        <p:spPr>
          <a:xfrm>
            <a:off x="4998128" y="557479"/>
            <a:ext cx="2212009" cy="20131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CC12D6-A7A7-4CDF-B406-8CEBA9595845}"/>
              </a:ext>
            </a:extLst>
          </p:cNvPr>
          <p:cNvSpPr/>
          <p:nvPr/>
        </p:nvSpPr>
        <p:spPr>
          <a:xfrm>
            <a:off x="7264839" y="557479"/>
            <a:ext cx="4306397" cy="20131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F437662-B970-4598-AD10-D34B8905B5E6}"/>
              </a:ext>
            </a:extLst>
          </p:cNvPr>
          <p:cNvSpPr/>
          <p:nvPr/>
        </p:nvSpPr>
        <p:spPr>
          <a:xfrm>
            <a:off x="7274690" y="2622906"/>
            <a:ext cx="2001162" cy="33546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6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E7D339-80C5-41F0-BB7E-6406B9327770}"/>
              </a:ext>
            </a:extLst>
          </p:cNvPr>
          <p:cNvSpPr>
            <a:spLocks noGrp="1"/>
          </p:cNvSpPr>
          <p:nvPr>
            <p:ph type="sldNum" sz="quarter" idx="12"/>
          </p:nvPr>
        </p:nvSpPr>
        <p:spPr/>
        <p:txBody>
          <a:bodyPr/>
          <a:lstStyle/>
          <a:p>
            <a:fld id="{DF849393-7876-44FF-8BC7-6C3A91957E85}" type="slidenum">
              <a:rPr lang="zh-CN" altLang="en-US" smtClean="0"/>
              <a:t>68</a:t>
            </a:fld>
            <a:endParaRPr lang="zh-CN" altLang="en-US"/>
          </a:p>
        </p:txBody>
      </p:sp>
      <p:pic>
        <p:nvPicPr>
          <p:cNvPr id="2" name="图片 1">
            <a:extLst>
              <a:ext uri="{FF2B5EF4-FFF2-40B4-BE49-F238E27FC236}">
                <a16:creationId xmlns:a16="http://schemas.microsoft.com/office/drawing/2014/main" id="{B0B734D0-0B16-45AF-BFF7-AE535A5D4D67}"/>
              </a:ext>
            </a:extLst>
          </p:cNvPr>
          <p:cNvPicPr>
            <a:picLocks noChangeAspect="1"/>
          </p:cNvPicPr>
          <p:nvPr/>
        </p:nvPicPr>
        <p:blipFill>
          <a:blip r:embed="rId2"/>
          <a:stretch>
            <a:fillRect/>
          </a:stretch>
        </p:blipFill>
        <p:spPr>
          <a:xfrm>
            <a:off x="3135808" y="532677"/>
            <a:ext cx="4231473" cy="1796309"/>
          </a:xfrm>
          <a:prstGeom prst="rect">
            <a:avLst/>
          </a:prstGeom>
        </p:spPr>
      </p:pic>
      <p:pic>
        <p:nvPicPr>
          <p:cNvPr id="3" name="图片 2">
            <a:extLst>
              <a:ext uri="{FF2B5EF4-FFF2-40B4-BE49-F238E27FC236}">
                <a16:creationId xmlns:a16="http://schemas.microsoft.com/office/drawing/2014/main" id="{ACF9AD2B-D8B0-4837-A3EC-669DBA85981C}"/>
              </a:ext>
            </a:extLst>
          </p:cNvPr>
          <p:cNvPicPr>
            <a:picLocks noChangeAspect="1"/>
          </p:cNvPicPr>
          <p:nvPr/>
        </p:nvPicPr>
        <p:blipFill>
          <a:blip r:embed="rId3"/>
          <a:stretch>
            <a:fillRect/>
          </a:stretch>
        </p:blipFill>
        <p:spPr>
          <a:xfrm>
            <a:off x="3135808" y="2443451"/>
            <a:ext cx="6791548" cy="3496241"/>
          </a:xfrm>
          <a:prstGeom prst="rect">
            <a:avLst/>
          </a:prstGeom>
        </p:spPr>
      </p:pic>
      <p:sp>
        <p:nvSpPr>
          <p:cNvPr id="5" name="矩形 4">
            <a:extLst>
              <a:ext uri="{FF2B5EF4-FFF2-40B4-BE49-F238E27FC236}">
                <a16:creationId xmlns:a16="http://schemas.microsoft.com/office/drawing/2014/main" id="{F6CF0AEB-3DDD-43C3-899A-D0D8C5C43326}"/>
              </a:ext>
            </a:extLst>
          </p:cNvPr>
          <p:cNvSpPr/>
          <p:nvPr/>
        </p:nvSpPr>
        <p:spPr>
          <a:xfrm>
            <a:off x="240208" y="1353212"/>
            <a:ext cx="2895600" cy="584775"/>
          </a:xfrm>
          <a:prstGeom prst="rect">
            <a:avLst/>
          </a:prstGeom>
          <a:solidFill>
            <a:schemeClr val="bg1">
              <a:lumMod val="95000"/>
            </a:schemeClr>
          </a:solidFill>
        </p:spPr>
        <p:txBody>
          <a:bodyPr wrap="square">
            <a:spAutoFit/>
          </a:bodyPr>
          <a:lstStyle/>
          <a:p>
            <a:pPr algn="ctr"/>
            <a:r>
              <a:rPr lang="zh-CN" altLang="en-US" sz="1600" dirty="0">
                <a:solidFill>
                  <a:srgbClr val="222222"/>
                </a:solidFill>
                <a:latin typeface="微软雅黑" panose="020B0503020204020204" pitchFamily="34" charset="-122"/>
                <a:ea typeface="微软雅黑" panose="020B0503020204020204" pitchFamily="34" charset="-122"/>
              </a:rPr>
              <a:t>使用</a:t>
            </a:r>
            <a:r>
              <a:rPr lang="en-US" altLang="zh-CN" sz="1600" dirty="0">
                <a:solidFill>
                  <a:srgbClr val="222222"/>
                </a:solidFill>
                <a:latin typeface="微软雅黑" panose="020B0503020204020204" pitchFamily="34" charset="-122"/>
                <a:ea typeface="微软雅黑" panose="020B0503020204020204" pitchFamily="34" charset="-122"/>
              </a:rPr>
              <a:t>CRISPR-Case9</a:t>
            </a:r>
          </a:p>
          <a:p>
            <a:pPr algn="ctr"/>
            <a:r>
              <a:rPr lang="zh-CN" altLang="en-US" sz="1600" dirty="0">
                <a:solidFill>
                  <a:srgbClr val="222222"/>
                </a:solidFill>
                <a:latin typeface="微软雅黑" panose="020B0503020204020204" pitchFamily="34" charset="-122"/>
                <a:ea typeface="微软雅黑" panose="020B0503020204020204" pitchFamily="34" charset="-122"/>
              </a:rPr>
              <a:t>进行</a:t>
            </a:r>
            <a:r>
              <a:rPr lang="en-US" altLang="zh-CN" sz="1600" dirty="0">
                <a:solidFill>
                  <a:srgbClr val="222222"/>
                </a:solidFill>
                <a:latin typeface="微软雅黑" panose="020B0503020204020204" pitchFamily="34" charset="-122"/>
                <a:ea typeface="微软雅黑" panose="020B0503020204020204" pitchFamily="34" charset="-122"/>
              </a:rPr>
              <a:t>GLI3</a:t>
            </a:r>
            <a:r>
              <a:rPr lang="zh-CN" altLang="en-US" sz="1600" dirty="0">
                <a:solidFill>
                  <a:srgbClr val="222222"/>
                </a:solidFill>
                <a:latin typeface="微软雅黑" panose="020B0503020204020204" pitchFamily="34" charset="-122"/>
                <a:ea typeface="微软雅黑" panose="020B0503020204020204" pitchFamily="34" charset="-122"/>
              </a:rPr>
              <a:t>功能丧失实验</a:t>
            </a:r>
            <a:endParaRPr lang="zh-CN" altLang="en-US" sz="16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FF92450-9194-4DD7-92CF-352A0B2E947E}"/>
              </a:ext>
            </a:extLst>
          </p:cNvPr>
          <p:cNvSpPr/>
          <p:nvPr/>
        </p:nvSpPr>
        <p:spPr>
          <a:xfrm>
            <a:off x="8307753" y="937713"/>
            <a:ext cx="3384062" cy="830997"/>
          </a:xfrm>
          <a:prstGeom prst="rect">
            <a:avLst/>
          </a:prstGeom>
          <a:solidFill>
            <a:schemeClr val="bg1">
              <a:lumMod val="95000"/>
            </a:schemeClr>
          </a:solidFill>
        </p:spPr>
        <p:txBody>
          <a:bodyPr wrap="square">
            <a:spAutoFit/>
          </a:bodyPr>
          <a:lstStyle/>
          <a:p>
            <a:r>
              <a:rPr lang="en-US" altLang="zh-CN" sz="1600" dirty="0">
                <a:solidFill>
                  <a:srgbClr val="222222"/>
                </a:solidFill>
                <a:latin typeface="微软雅黑" panose="020B0503020204020204" pitchFamily="34" charset="-122"/>
                <a:ea typeface="微软雅黑" panose="020B0503020204020204" pitchFamily="34" charset="-122"/>
              </a:rPr>
              <a:t>6 </a:t>
            </a:r>
            <a:r>
              <a:rPr lang="zh-CN" altLang="en-US" sz="1600" dirty="0">
                <a:solidFill>
                  <a:srgbClr val="222222"/>
                </a:solidFill>
                <a:latin typeface="微软雅黑" panose="020B0503020204020204" pitchFamily="34" charset="-122"/>
                <a:ea typeface="微软雅黑" panose="020B0503020204020204" pitchFamily="34" charset="-122"/>
              </a:rPr>
              <a:t>周大 </a:t>
            </a:r>
            <a:r>
              <a:rPr lang="en-US" altLang="zh-CN" sz="1600" dirty="0">
                <a:solidFill>
                  <a:srgbClr val="222222"/>
                </a:solidFill>
                <a:latin typeface="微软雅黑" panose="020B0503020204020204" pitchFamily="34" charset="-122"/>
                <a:ea typeface="微软雅黑" panose="020B0503020204020204" pitchFamily="34" charset="-122"/>
              </a:rPr>
              <a:t>WT </a:t>
            </a:r>
            <a:r>
              <a:rPr lang="zh-CN" altLang="en-US" sz="1600" dirty="0">
                <a:solidFill>
                  <a:srgbClr val="222222"/>
                </a:solidFill>
                <a:latin typeface="微软雅黑" panose="020B0503020204020204" pitchFamily="34" charset="-122"/>
                <a:ea typeface="微软雅黑" panose="020B0503020204020204" pitchFamily="34" charset="-122"/>
              </a:rPr>
              <a:t>和</a:t>
            </a:r>
            <a:r>
              <a:rPr lang="en-US" altLang="zh-CN" sz="1600" i="1" dirty="0">
                <a:solidFill>
                  <a:srgbClr val="222222"/>
                </a:solidFill>
                <a:latin typeface="微软雅黑" panose="020B0503020204020204" pitchFamily="34" charset="-122"/>
                <a:ea typeface="微软雅黑" panose="020B0503020204020204" pitchFamily="34" charset="-122"/>
              </a:rPr>
              <a:t>GLI3</a:t>
            </a:r>
            <a:r>
              <a:rPr lang="en-US" altLang="zh-CN" sz="1600" dirty="0">
                <a:solidFill>
                  <a:srgbClr val="222222"/>
                </a:solidFill>
                <a:latin typeface="微软雅黑" panose="020B0503020204020204" pitchFamily="34" charset="-122"/>
                <a:ea typeface="微软雅黑" panose="020B0503020204020204" pitchFamily="34" charset="-122"/>
              </a:rPr>
              <a:t> -KO </a:t>
            </a:r>
            <a:r>
              <a:rPr lang="zh-CN" altLang="en-US" sz="1600" dirty="0">
                <a:solidFill>
                  <a:srgbClr val="222222"/>
                </a:solidFill>
                <a:latin typeface="微软雅黑" panose="020B0503020204020204" pitchFamily="34" charset="-122"/>
                <a:ea typeface="微软雅黑" panose="020B0503020204020204" pitchFamily="34" charset="-122"/>
              </a:rPr>
              <a:t>类脑器官的 </a:t>
            </a:r>
            <a:r>
              <a:rPr lang="en-US" altLang="zh-CN" sz="1600" dirty="0" err="1">
                <a:solidFill>
                  <a:srgbClr val="222222"/>
                </a:solidFill>
                <a:latin typeface="微软雅黑" panose="020B0503020204020204" pitchFamily="34" charset="-122"/>
                <a:ea typeface="微软雅黑" panose="020B0503020204020204" pitchFamily="34" charset="-122"/>
              </a:rPr>
              <a:t>scRNA</a:t>
            </a:r>
            <a:r>
              <a:rPr lang="en-US" altLang="zh-CN" sz="1600" dirty="0">
                <a:solidFill>
                  <a:srgbClr val="222222"/>
                </a:solidFill>
                <a:latin typeface="微软雅黑" panose="020B0503020204020204" pitchFamily="34" charset="-122"/>
                <a:ea typeface="微软雅黑" panose="020B0503020204020204" pitchFamily="34" charset="-122"/>
              </a:rPr>
              <a:t>-seq </a:t>
            </a:r>
            <a:r>
              <a:rPr lang="zh-CN" altLang="en-US" sz="1600" dirty="0">
                <a:solidFill>
                  <a:srgbClr val="222222"/>
                </a:solidFill>
                <a:latin typeface="微软雅黑" panose="020B0503020204020204" pitchFamily="34" charset="-122"/>
                <a:ea typeface="微软雅黑" panose="020B0503020204020204" pitchFamily="34" charset="-122"/>
              </a:rPr>
              <a:t>数据的 </a:t>
            </a:r>
            <a:r>
              <a:rPr lang="en-US" altLang="zh-CN" sz="1600" dirty="0">
                <a:solidFill>
                  <a:srgbClr val="222222"/>
                </a:solidFill>
                <a:latin typeface="微软雅黑" panose="020B0503020204020204" pitchFamily="34" charset="-122"/>
                <a:ea typeface="微软雅黑" panose="020B0503020204020204" pitchFamily="34" charset="-122"/>
              </a:rPr>
              <a:t>UMAP</a:t>
            </a:r>
          </a:p>
          <a:p>
            <a:r>
              <a:rPr lang="en-US" altLang="zh-CN" sz="1600" dirty="0">
                <a:solidFill>
                  <a:srgbClr val="222222"/>
                </a:solidFill>
                <a:latin typeface="微软雅黑" panose="020B0503020204020204" pitchFamily="34" charset="-122"/>
                <a:ea typeface="微软雅黑" panose="020B0503020204020204" pitchFamily="34" charset="-122"/>
              </a:rPr>
              <a:t>GLI3 KO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缺失</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dorsal </a:t>
            </a:r>
          </a:p>
        </p:txBody>
      </p:sp>
      <p:sp>
        <p:nvSpPr>
          <p:cNvPr id="7" name="矩形 6">
            <a:extLst>
              <a:ext uri="{FF2B5EF4-FFF2-40B4-BE49-F238E27FC236}">
                <a16:creationId xmlns:a16="http://schemas.microsoft.com/office/drawing/2014/main" id="{E14D5481-AF70-465E-8091-0988D07E9B51}"/>
              </a:ext>
            </a:extLst>
          </p:cNvPr>
          <p:cNvSpPr/>
          <p:nvPr/>
        </p:nvSpPr>
        <p:spPr>
          <a:xfrm>
            <a:off x="508405" y="3974548"/>
            <a:ext cx="2342900" cy="1815882"/>
          </a:xfrm>
          <a:prstGeom prst="rect">
            <a:avLst/>
          </a:prstGeom>
          <a:solidFill>
            <a:schemeClr val="bg1">
              <a:lumMod val="95000"/>
            </a:schemeClr>
          </a:solidFill>
        </p:spPr>
        <p:txBody>
          <a:bodyPr wrap="square">
            <a:spAutoFit/>
          </a:bodyPr>
          <a:lstStyle/>
          <a:p>
            <a:pPr algn="ctr"/>
            <a:r>
              <a:rPr lang="en-US" altLang="zh-CN" sz="1600" dirty="0">
                <a:solidFill>
                  <a:srgbClr val="222222"/>
                </a:solidFill>
                <a:latin typeface="微软雅黑" panose="020B0503020204020204" pitchFamily="34" charset="-122"/>
                <a:ea typeface="微软雅黑" panose="020B0503020204020204" pitchFamily="34" charset="-122"/>
              </a:rPr>
              <a:t>Spearman</a:t>
            </a:r>
            <a:r>
              <a:rPr lang="zh-CN" altLang="en-US" sz="1600" dirty="0">
                <a:solidFill>
                  <a:srgbClr val="222222"/>
                </a:solidFill>
                <a:latin typeface="微软雅黑" panose="020B0503020204020204" pitchFamily="34" charset="-122"/>
                <a:ea typeface="微软雅黑" panose="020B0503020204020204" pitchFamily="34" charset="-122"/>
              </a:rPr>
              <a:t>相关系数</a:t>
            </a:r>
            <a:endParaRPr lang="en-US" altLang="zh-CN" sz="1600" dirty="0">
              <a:solidFill>
                <a:srgbClr val="222222"/>
              </a:solidFill>
              <a:latin typeface="微软雅黑" panose="020B0503020204020204" pitchFamily="34" charset="-122"/>
              <a:ea typeface="微软雅黑" panose="020B0503020204020204" pitchFamily="34" charset="-122"/>
            </a:endParaRPr>
          </a:p>
          <a:p>
            <a:pPr algn="ctr"/>
            <a:endParaRPr lang="en-US" altLang="zh-CN" sz="1600" dirty="0">
              <a:solidFill>
                <a:srgbClr val="222222"/>
              </a:solidFill>
              <a:latin typeface="微软雅黑" panose="020B0503020204020204" pitchFamily="34" charset="-122"/>
              <a:ea typeface="微软雅黑" panose="020B0503020204020204" pitchFamily="34" charset="-122"/>
            </a:endParaRPr>
          </a:p>
          <a:p>
            <a:pPr algn="ctr"/>
            <a:r>
              <a:rPr lang="en-US" altLang="zh-CN" sz="1600" dirty="0">
                <a:solidFill>
                  <a:srgbClr val="222222"/>
                </a:solidFill>
                <a:latin typeface="微软雅黑" panose="020B0503020204020204" pitchFamily="34" charset="-122"/>
                <a:ea typeface="微软雅黑" panose="020B0503020204020204" pitchFamily="34" charset="-122"/>
              </a:rPr>
              <a:t>HES1-target (n=18)</a:t>
            </a:r>
          </a:p>
          <a:p>
            <a:pPr algn="ctr"/>
            <a:r>
              <a:rPr lang="zh-CN" altLang="en-US" sz="1600" dirty="0">
                <a:solidFill>
                  <a:srgbClr val="222222"/>
                </a:solidFill>
                <a:latin typeface="微软雅黑" panose="020B0503020204020204" pitchFamily="34" charset="-122"/>
                <a:ea typeface="微软雅黑" panose="020B0503020204020204" pitchFamily="34" charset="-122"/>
              </a:rPr>
              <a:t>抑制</a:t>
            </a:r>
            <a:r>
              <a:rPr lang="en-US" altLang="zh-CN" sz="1600" dirty="0">
                <a:solidFill>
                  <a:srgbClr val="222222"/>
                </a:solidFill>
                <a:latin typeface="微软雅黑" panose="020B0503020204020204" pitchFamily="34" charset="-122"/>
                <a:ea typeface="微软雅黑" panose="020B0503020204020204" pitchFamily="34" charset="-122"/>
              </a:rPr>
              <a:t>dorsal</a:t>
            </a:r>
          </a:p>
          <a:p>
            <a:pPr algn="ctr"/>
            <a:endParaRPr lang="en-US" altLang="zh-CN" sz="1600" dirty="0">
              <a:solidFill>
                <a:srgbClr val="222222"/>
              </a:solidFill>
              <a:latin typeface="微软雅黑" panose="020B0503020204020204" pitchFamily="34" charset="-122"/>
              <a:ea typeface="微软雅黑" panose="020B0503020204020204" pitchFamily="34" charset="-122"/>
            </a:endParaRPr>
          </a:p>
          <a:p>
            <a:pPr algn="ctr"/>
            <a:r>
              <a:rPr lang="en-US" altLang="zh-CN" sz="1600" dirty="0">
                <a:solidFill>
                  <a:srgbClr val="222222"/>
                </a:solidFill>
                <a:latin typeface="微软雅黑" panose="020B0503020204020204" pitchFamily="34" charset="-122"/>
                <a:ea typeface="微软雅黑" panose="020B0503020204020204" pitchFamily="34" charset="-122"/>
              </a:rPr>
              <a:t>GLI3-target (n=42)</a:t>
            </a:r>
          </a:p>
          <a:p>
            <a:pPr algn="ctr"/>
            <a:r>
              <a:rPr lang="zh-CN" altLang="en-US" sz="1600" dirty="0">
                <a:solidFill>
                  <a:srgbClr val="222222"/>
                </a:solidFill>
                <a:latin typeface="微软雅黑" panose="020B0503020204020204" pitchFamily="34" charset="-122"/>
                <a:ea typeface="微软雅黑" panose="020B0503020204020204" pitchFamily="34" charset="-122"/>
              </a:rPr>
              <a:t>促进</a:t>
            </a:r>
            <a:r>
              <a:rPr lang="en-US" altLang="zh-CN" sz="1600" dirty="0">
                <a:solidFill>
                  <a:srgbClr val="222222"/>
                </a:solidFill>
                <a:latin typeface="微软雅黑" panose="020B0503020204020204" pitchFamily="34" charset="-122"/>
                <a:ea typeface="微软雅黑" panose="020B0503020204020204" pitchFamily="34" charset="-122"/>
              </a:rPr>
              <a:t>dorsal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Cortex</a:t>
            </a:r>
            <a:endParaRPr lang="zh-CN" altLang="en-US"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009B7A4-8AB3-4F61-B022-9D4DB11828C7}"/>
              </a:ext>
            </a:extLst>
          </p:cNvPr>
          <p:cNvSpPr/>
          <p:nvPr/>
        </p:nvSpPr>
        <p:spPr>
          <a:xfrm>
            <a:off x="792908" y="3101331"/>
            <a:ext cx="1848815" cy="584775"/>
          </a:xfrm>
          <a:prstGeom prst="rect">
            <a:avLst/>
          </a:prstGeom>
          <a:solidFill>
            <a:schemeClr val="bg1">
              <a:lumMod val="95000"/>
            </a:schemeClr>
          </a:solidFill>
        </p:spPr>
        <p:txBody>
          <a:bodyPr wrap="square">
            <a:spAutoFit/>
          </a:bodyPr>
          <a:lstStyle/>
          <a:p>
            <a:pPr algn="ctr"/>
            <a:r>
              <a:rPr lang="en-US" altLang="zh-CN" sz="1600" dirty="0">
                <a:solidFill>
                  <a:srgbClr val="222222"/>
                </a:solidFill>
                <a:latin typeface="微软雅黑" panose="020B0503020204020204" pitchFamily="34" charset="-122"/>
                <a:ea typeface="微软雅黑" panose="020B0503020204020204" pitchFamily="34" charset="-122"/>
              </a:rPr>
              <a:t>GLI3 </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Ventral</a:t>
            </a:r>
          </a:p>
          <a:p>
            <a:pPr algn="ct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HES1  Dorsal</a:t>
            </a:r>
            <a:endParaRPr lang="zh-CN" altLang="en-US" sz="16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0238F6E9-D2AF-4FD1-9CEC-09290D56B4E2}"/>
              </a:ext>
            </a:extLst>
          </p:cNvPr>
          <p:cNvSpPr/>
          <p:nvPr/>
        </p:nvSpPr>
        <p:spPr>
          <a:xfrm>
            <a:off x="1371600" y="6295894"/>
            <a:ext cx="9448800"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NPC:</a:t>
            </a:r>
            <a:r>
              <a:rPr lang="zh-CN" altLang="en-US" sz="1400" dirty="0">
                <a:solidFill>
                  <a:srgbClr val="222222"/>
                </a:solidFill>
                <a:latin typeface="微软雅黑" panose="020B0503020204020204" pitchFamily="34" charset="-122"/>
                <a:ea typeface="微软雅黑" panose="020B0503020204020204" pitchFamily="34" charset="-122"/>
              </a:rPr>
              <a:t>神经前体细胞 </a:t>
            </a:r>
            <a:r>
              <a:rPr lang="en-US" altLang="zh-CN" sz="1400" dirty="0">
                <a:solidFill>
                  <a:srgbClr val="222222"/>
                </a:solidFill>
                <a:latin typeface="微软雅黑" panose="020B0503020204020204" pitchFamily="34" charset="-122"/>
                <a:ea typeface="微软雅黑" panose="020B0503020204020204" pitchFamily="34" charset="-122"/>
              </a:rPr>
              <a:t>IPs:</a:t>
            </a:r>
            <a:r>
              <a:rPr lang="zh-CN" altLang="en-US" sz="1400" dirty="0">
                <a:solidFill>
                  <a:srgbClr val="222222"/>
                </a:solidFill>
                <a:latin typeface="微软雅黑" panose="020B0503020204020204" pitchFamily="34" charset="-122"/>
                <a:ea typeface="微软雅黑" panose="020B0503020204020204" pitchFamily="34" charset="-122"/>
              </a:rPr>
              <a:t>中间祖细胞 </a:t>
            </a:r>
            <a:r>
              <a:rPr lang="en-US" altLang="zh-CN" sz="1400" dirty="0">
                <a:solidFill>
                  <a:srgbClr val="222222"/>
                </a:solidFill>
                <a:latin typeface="微软雅黑" panose="020B0503020204020204" pitchFamily="34" charset="-122"/>
                <a:ea typeface="微软雅黑" panose="020B0503020204020204" pitchFamily="34" charset="-122"/>
              </a:rPr>
              <a:t>Neuron:</a:t>
            </a:r>
            <a:r>
              <a:rPr lang="zh-CN" altLang="en-US" sz="1400" dirty="0">
                <a:solidFill>
                  <a:srgbClr val="222222"/>
                </a:solidFill>
                <a:latin typeface="微软雅黑" panose="020B0503020204020204" pitchFamily="34" charset="-122"/>
                <a:ea typeface="微软雅黑" panose="020B0503020204020204" pitchFamily="34" charset="-122"/>
              </a:rPr>
              <a:t>神经元 </a:t>
            </a:r>
            <a:r>
              <a:rPr lang="en-US" altLang="zh-CN" sz="1400" dirty="0">
                <a:solidFill>
                  <a:srgbClr val="222222"/>
                </a:solidFill>
                <a:latin typeface="微软雅黑" panose="020B0503020204020204" pitchFamily="34" charset="-122"/>
                <a:ea typeface="微软雅黑" panose="020B0503020204020204" pitchFamily="34" charset="-122"/>
              </a:rPr>
              <a:t>Telencephalon: </a:t>
            </a:r>
            <a:r>
              <a:rPr lang="zh-CN" altLang="en-US" sz="1400" dirty="0">
                <a:solidFill>
                  <a:srgbClr val="222222"/>
                </a:solidFill>
                <a:latin typeface="微软雅黑" panose="020B0503020204020204" pitchFamily="34" charset="-122"/>
                <a:ea typeface="微软雅黑" panose="020B0503020204020204" pitchFamily="34" charset="-122"/>
              </a:rPr>
              <a:t>端脑</a:t>
            </a:r>
            <a:r>
              <a:rPr lang="en-US" altLang="zh-CN" sz="1400" dirty="0">
                <a:solidFill>
                  <a:srgbClr val="222222"/>
                </a:solidFill>
                <a:latin typeface="微软雅黑" panose="020B0503020204020204" pitchFamily="34" charset="-122"/>
                <a:ea typeface="微软雅黑" panose="020B0503020204020204" pitchFamily="34" charset="-122"/>
              </a:rPr>
              <a:t> Ventral:</a:t>
            </a:r>
            <a:r>
              <a:rPr lang="zh-CN" altLang="en-US" sz="1400" dirty="0">
                <a:solidFill>
                  <a:srgbClr val="222222"/>
                </a:solidFill>
                <a:latin typeface="微软雅黑" panose="020B0503020204020204" pitchFamily="34" charset="-122"/>
                <a:ea typeface="微软雅黑" panose="020B0503020204020204" pitchFamily="34" charset="-122"/>
              </a:rPr>
              <a:t>腹侧 </a:t>
            </a:r>
            <a:r>
              <a:rPr lang="en-US" altLang="zh-CN" sz="1400" dirty="0">
                <a:solidFill>
                  <a:srgbClr val="222222"/>
                </a:solidFill>
                <a:latin typeface="微软雅黑" panose="020B0503020204020204" pitchFamily="34" charset="-122"/>
                <a:ea typeface="微软雅黑" panose="020B0503020204020204" pitchFamily="34" charset="-122"/>
              </a:rPr>
              <a:t>Dorsal:</a:t>
            </a:r>
            <a:r>
              <a:rPr lang="zh-CN" altLang="en-US" sz="1400" dirty="0">
                <a:solidFill>
                  <a:srgbClr val="222222"/>
                </a:solidFill>
                <a:latin typeface="微软雅黑" panose="020B0503020204020204" pitchFamily="34" charset="-122"/>
                <a:ea typeface="微软雅黑" panose="020B0503020204020204" pitchFamily="34" charset="-122"/>
              </a:rPr>
              <a:t>背侧</a:t>
            </a:r>
            <a:r>
              <a:rPr lang="en-US" altLang="zh-CN" sz="1400" dirty="0">
                <a:solidFill>
                  <a:srgbClr val="222222"/>
                </a:solidFill>
                <a:latin typeface="微软雅黑" panose="020B0503020204020204" pitchFamily="34" charset="-122"/>
                <a:ea typeface="微软雅黑" panose="020B0503020204020204" pitchFamily="34" charset="-122"/>
              </a:rPr>
              <a:t> </a:t>
            </a:r>
            <a:r>
              <a:rPr lang="en-US" altLang="zh-CN" sz="1400" dirty="0" err="1">
                <a:solidFill>
                  <a:srgbClr val="222222"/>
                </a:solidFill>
                <a:latin typeface="微软雅黑" panose="020B0503020204020204" pitchFamily="34" charset="-122"/>
                <a:ea typeface="微软雅黑" panose="020B0503020204020204" pitchFamily="34" charset="-122"/>
              </a:rPr>
              <a:t>Nt</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非端脑  </a:t>
            </a:r>
            <a:r>
              <a:rPr lang="en-US" altLang="zh-CN" sz="1400" dirty="0">
                <a:solidFill>
                  <a:srgbClr val="222222"/>
                </a:solidFill>
                <a:latin typeface="微软雅黑" panose="020B0503020204020204" pitchFamily="34" charset="-122"/>
                <a:ea typeface="微软雅黑" panose="020B0503020204020204" pitchFamily="34" charset="-122"/>
              </a:rPr>
              <a:t>t.:</a:t>
            </a:r>
            <a:r>
              <a:rPr lang="zh-CN" altLang="en-US" sz="1400" dirty="0">
                <a:solidFill>
                  <a:srgbClr val="222222"/>
                </a:solidFill>
                <a:latin typeface="微软雅黑" panose="020B0503020204020204" pitchFamily="34" charset="-122"/>
                <a:ea typeface="微软雅黑" panose="020B0503020204020204" pitchFamily="34" charset="-122"/>
              </a:rPr>
              <a:t>端脑</a:t>
            </a:r>
          </a:p>
        </p:txBody>
      </p:sp>
      <p:sp>
        <p:nvSpPr>
          <p:cNvPr id="10" name="矩形 9">
            <a:extLst>
              <a:ext uri="{FF2B5EF4-FFF2-40B4-BE49-F238E27FC236}">
                <a16:creationId xmlns:a16="http://schemas.microsoft.com/office/drawing/2014/main" id="{04DBA5D3-CCA8-4834-B0F1-EC7591AA6DB4}"/>
              </a:ext>
            </a:extLst>
          </p:cNvPr>
          <p:cNvSpPr/>
          <p:nvPr/>
        </p:nvSpPr>
        <p:spPr>
          <a:xfrm>
            <a:off x="3060885" y="430320"/>
            <a:ext cx="2425516" cy="20131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5C59480-0948-4066-9A64-2904D5B500EC}"/>
              </a:ext>
            </a:extLst>
          </p:cNvPr>
          <p:cNvSpPr/>
          <p:nvPr/>
        </p:nvSpPr>
        <p:spPr>
          <a:xfrm>
            <a:off x="5672399" y="2443452"/>
            <a:ext cx="4039771" cy="14557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F3A7896-3A11-4C25-B0E7-8ACA9A27BB27}"/>
              </a:ext>
            </a:extLst>
          </p:cNvPr>
          <p:cNvSpPr/>
          <p:nvPr/>
        </p:nvSpPr>
        <p:spPr>
          <a:xfrm>
            <a:off x="3060886" y="2552611"/>
            <a:ext cx="2611514" cy="34754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89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E7D339-80C5-41F0-BB7E-6406B9327770}"/>
              </a:ext>
            </a:extLst>
          </p:cNvPr>
          <p:cNvSpPr>
            <a:spLocks noGrp="1"/>
          </p:cNvSpPr>
          <p:nvPr>
            <p:ph type="sldNum" sz="quarter" idx="12"/>
          </p:nvPr>
        </p:nvSpPr>
        <p:spPr/>
        <p:txBody>
          <a:bodyPr/>
          <a:lstStyle/>
          <a:p>
            <a:fld id="{DF849393-7876-44FF-8BC7-6C3A91957E85}" type="slidenum">
              <a:rPr lang="zh-CN" altLang="en-US" smtClean="0"/>
              <a:t>69</a:t>
            </a:fld>
            <a:endParaRPr lang="zh-CN" altLang="en-US"/>
          </a:p>
        </p:txBody>
      </p:sp>
      <p:pic>
        <p:nvPicPr>
          <p:cNvPr id="5" name="图片 4">
            <a:extLst>
              <a:ext uri="{FF2B5EF4-FFF2-40B4-BE49-F238E27FC236}">
                <a16:creationId xmlns:a16="http://schemas.microsoft.com/office/drawing/2014/main" id="{D1359884-DBF4-4EDC-AB72-88B46A21F52A}"/>
              </a:ext>
            </a:extLst>
          </p:cNvPr>
          <p:cNvPicPr>
            <a:picLocks noChangeAspect="1"/>
          </p:cNvPicPr>
          <p:nvPr/>
        </p:nvPicPr>
        <p:blipFill>
          <a:blip r:embed="rId2"/>
          <a:stretch>
            <a:fillRect/>
          </a:stretch>
        </p:blipFill>
        <p:spPr>
          <a:xfrm>
            <a:off x="3727355" y="505000"/>
            <a:ext cx="8464645" cy="5342198"/>
          </a:xfrm>
          <a:prstGeom prst="rect">
            <a:avLst/>
          </a:prstGeom>
        </p:spPr>
      </p:pic>
      <p:sp>
        <p:nvSpPr>
          <p:cNvPr id="6" name="矩形 5">
            <a:extLst>
              <a:ext uri="{FF2B5EF4-FFF2-40B4-BE49-F238E27FC236}">
                <a16:creationId xmlns:a16="http://schemas.microsoft.com/office/drawing/2014/main" id="{A7559961-3E80-4246-8BC9-2DE299CA7E72}"/>
              </a:ext>
            </a:extLst>
          </p:cNvPr>
          <p:cNvSpPr/>
          <p:nvPr/>
        </p:nvSpPr>
        <p:spPr>
          <a:xfrm>
            <a:off x="504429" y="958293"/>
            <a:ext cx="2895600" cy="584775"/>
          </a:xfrm>
          <a:prstGeom prst="rect">
            <a:avLst/>
          </a:prstGeom>
          <a:solidFill>
            <a:schemeClr val="bg1">
              <a:lumMod val="95000"/>
            </a:schemeClr>
          </a:solidFill>
        </p:spPr>
        <p:txBody>
          <a:bodyPr wrap="square">
            <a:spAutoFit/>
          </a:bodyPr>
          <a:lstStyle/>
          <a:p>
            <a:pPr algn="ctr"/>
            <a:r>
              <a:rPr lang="en-US" altLang="zh-CN" sz="1600" dirty="0">
                <a:solidFill>
                  <a:srgbClr val="222222"/>
                </a:solidFill>
                <a:latin typeface="微软雅黑" panose="020B0503020204020204" pitchFamily="34" charset="-122"/>
                <a:ea typeface="微软雅黑" panose="020B0503020204020204" pitchFamily="34" charset="-122"/>
              </a:rPr>
              <a:t>GLI3-KO </a:t>
            </a:r>
            <a:r>
              <a:rPr lang="zh-CN" altLang="en-US" sz="1600" dirty="0">
                <a:solidFill>
                  <a:srgbClr val="222222"/>
                </a:solidFill>
                <a:latin typeface="微软雅黑" panose="020B0503020204020204" pitchFamily="34" charset="-122"/>
                <a:ea typeface="微软雅黑" panose="020B0503020204020204" pitchFamily="34" charset="-122"/>
              </a:rPr>
              <a:t>脑类器官发育到</a:t>
            </a:r>
            <a:r>
              <a:rPr lang="en-US" altLang="zh-CN" sz="1600" dirty="0">
                <a:solidFill>
                  <a:srgbClr val="222222"/>
                </a:solidFill>
                <a:latin typeface="微软雅黑" panose="020B0503020204020204" pitchFamily="34" charset="-122"/>
                <a:ea typeface="微软雅黑" panose="020B0503020204020204" pitchFamily="34" charset="-122"/>
              </a:rPr>
              <a:t>3</a:t>
            </a:r>
            <a:r>
              <a:rPr lang="zh-CN" altLang="en-US" sz="1600" dirty="0">
                <a:solidFill>
                  <a:srgbClr val="222222"/>
                </a:solidFill>
                <a:latin typeface="微软雅黑" panose="020B0503020204020204" pitchFamily="34" charset="-122"/>
                <a:ea typeface="微软雅黑" panose="020B0503020204020204" pitchFamily="34" charset="-122"/>
              </a:rPr>
              <a:t>周</a:t>
            </a:r>
            <a:endParaRPr lang="en-US" altLang="zh-CN" sz="1600" dirty="0">
              <a:solidFill>
                <a:srgbClr val="222222"/>
              </a:solidFill>
              <a:latin typeface="微软雅黑" panose="020B0503020204020204" pitchFamily="34" charset="-122"/>
              <a:ea typeface="微软雅黑" panose="020B0503020204020204" pitchFamily="34" charset="-122"/>
            </a:endParaRPr>
          </a:p>
          <a:p>
            <a:pPr algn="ctr"/>
            <a:r>
              <a:rPr lang="en-US" altLang="zh-CN" sz="1600" dirty="0" err="1">
                <a:solidFill>
                  <a:srgbClr val="222222"/>
                </a:solidFill>
                <a:latin typeface="微软雅黑" panose="020B0503020204020204" pitchFamily="34" charset="-122"/>
                <a:ea typeface="微软雅黑" panose="020B0503020204020204" pitchFamily="34" charset="-122"/>
              </a:rPr>
              <a:t>scRNASeq</a:t>
            </a:r>
            <a:r>
              <a:rPr lang="en-US" altLang="zh-CN" sz="1600" dirty="0">
                <a:solidFill>
                  <a:srgbClr val="222222"/>
                </a:solidFill>
                <a:latin typeface="微软雅黑" panose="020B0503020204020204" pitchFamily="34" charset="-122"/>
                <a:ea typeface="微软雅黑" panose="020B0503020204020204" pitchFamily="34" charset="-122"/>
              </a:rPr>
              <a:t> + </a:t>
            </a:r>
            <a:r>
              <a:rPr lang="en-US" altLang="zh-CN" sz="1600" dirty="0" err="1">
                <a:solidFill>
                  <a:srgbClr val="222222"/>
                </a:solidFill>
                <a:latin typeface="微软雅黑" panose="020B0503020204020204" pitchFamily="34" charset="-122"/>
                <a:ea typeface="微软雅黑" panose="020B0503020204020204" pitchFamily="34" charset="-122"/>
              </a:rPr>
              <a:t>scATAC</a:t>
            </a:r>
            <a:r>
              <a:rPr lang="en-US" altLang="zh-CN" sz="1600" dirty="0">
                <a:solidFill>
                  <a:srgbClr val="222222"/>
                </a:solidFill>
                <a:latin typeface="微软雅黑" panose="020B0503020204020204" pitchFamily="34" charset="-122"/>
                <a:ea typeface="微软雅黑" panose="020B0503020204020204" pitchFamily="34" charset="-122"/>
              </a:rPr>
              <a:t>-Seq</a:t>
            </a:r>
            <a:endParaRPr lang="zh-CN" altLang="en-US" sz="16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5380C6CD-3890-4C75-A4E6-E50A0A71AF73}"/>
              </a:ext>
            </a:extLst>
          </p:cNvPr>
          <p:cNvSpPr/>
          <p:nvPr/>
        </p:nvSpPr>
        <p:spPr>
          <a:xfrm>
            <a:off x="1296712" y="6231135"/>
            <a:ext cx="9448800"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NPC:</a:t>
            </a:r>
            <a:r>
              <a:rPr lang="zh-CN" altLang="en-US" sz="1400" dirty="0">
                <a:solidFill>
                  <a:srgbClr val="222222"/>
                </a:solidFill>
                <a:latin typeface="微软雅黑" panose="020B0503020204020204" pitchFamily="34" charset="-122"/>
                <a:ea typeface="微软雅黑" panose="020B0503020204020204" pitchFamily="34" charset="-122"/>
              </a:rPr>
              <a:t>神经前体细胞 </a:t>
            </a:r>
            <a:r>
              <a:rPr lang="en-US" altLang="zh-CN" sz="1400" dirty="0">
                <a:solidFill>
                  <a:srgbClr val="222222"/>
                </a:solidFill>
                <a:latin typeface="微软雅黑" panose="020B0503020204020204" pitchFamily="34" charset="-122"/>
                <a:ea typeface="微软雅黑" panose="020B0503020204020204" pitchFamily="34" charset="-122"/>
              </a:rPr>
              <a:t>IPs:</a:t>
            </a:r>
            <a:r>
              <a:rPr lang="zh-CN" altLang="en-US" sz="1400" dirty="0">
                <a:solidFill>
                  <a:srgbClr val="222222"/>
                </a:solidFill>
                <a:latin typeface="微软雅黑" panose="020B0503020204020204" pitchFamily="34" charset="-122"/>
                <a:ea typeface="微软雅黑" panose="020B0503020204020204" pitchFamily="34" charset="-122"/>
              </a:rPr>
              <a:t>中间祖细胞 </a:t>
            </a:r>
            <a:r>
              <a:rPr lang="en-US" altLang="zh-CN" sz="1400" dirty="0">
                <a:solidFill>
                  <a:srgbClr val="222222"/>
                </a:solidFill>
                <a:latin typeface="微软雅黑" panose="020B0503020204020204" pitchFamily="34" charset="-122"/>
                <a:ea typeface="微软雅黑" panose="020B0503020204020204" pitchFamily="34" charset="-122"/>
              </a:rPr>
              <a:t>Neuron:</a:t>
            </a:r>
            <a:r>
              <a:rPr lang="zh-CN" altLang="en-US" sz="1400" dirty="0">
                <a:solidFill>
                  <a:srgbClr val="222222"/>
                </a:solidFill>
                <a:latin typeface="微软雅黑" panose="020B0503020204020204" pitchFamily="34" charset="-122"/>
                <a:ea typeface="微软雅黑" panose="020B0503020204020204" pitchFamily="34" charset="-122"/>
              </a:rPr>
              <a:t>神经元 </a:t>
            </a:r>
            <a:r>
              <a:rPr lang="en-US" altLang="zh-CN" sz="1400" dirty="0">
                <a:solidFill>
                  <a:srgbClr val="222222"/>
                </a:solidFill>
                <a:latin typeface="微软雅黑" panose="020B0503020204020204" pitchFamily="34" charset="-122"/>
                <a:ea typeface="微软雅黑" panose="020B0503020204020204" pitchFamily="34" charset="-122"/>
              </a:rPr>
              <a:t>Telencephalon: </a:t>
            </a:r>
            <a:r>
              <a:rPr lang="zh-CN" altLang="en-US" sz="1400" dirty="0">
                <a:solidFill>
                  <a:srgbClr val="222222"/>
                </a:solidFill>
                <a:latin typeface="微软雅黑" panose="020B0503020204020204" pitchFamily="34" charset="-122"/>
                <a:ea typeface="微软雅黑" panose="020B0503020204020204" pitchFamily="34" charset="-122"/>
              </a:rPr>
              <a:t>端脑</a:t>
            </a:r>
            <a:r>
              <a:rPr lang="en-US" altLang="zh-CN" sz="1400" dirty="0">
                <a:solidFill>
                  <a:srgbClr val="222222"/>
                </a:solidFill>
                <a:latin typeface="微软雅黑" panose="020B0503020204020204" pitchFamily="34" charset="-122"/>
                <a:ea typeface="微软雅黑" panose="020B0503020204020204" pitchFamily="34" charset="-122"/>
              </a:rPr>
              <a:t> Ventral:</a:t>
            </a:r>
            <a:r>
              <a:rPr lang="zh-CN" altLang="en-US" sz="1400" dirty="0">
                <a:solidFill>
                  <a:srgbClr val="222222"/>
                </a:solidFill>
                <a:latin typeface="微软雅黑" panose="020B0503020204020204" pitchFamily="34" charset="-122"/>
                <a:ea typeface="微软雅黑" panose="020B0503020204020204" pitchFamily="34" charset="-122"/>
              </a:rPr>
              <a:t>腹侧 </a:t>
            </a:r>
            <a:r>
              <a:rPr lang="en-US" altLang="zh-CN" sz="1400" dirty="0">
                <a:solidFill>
                  <a:srgbClr val="222222"/>
                </a:solidFill>
                <a:latin typeface="微软雅黑" panose="020B0503020204020204" pitchFamily="34" charset="-122"/>
                <a:ea typeface="微软雅黑" panose="020B0503020204020204" pitchFamily="34" charset="-122"/>
              </a:rPr>
              <a:t>Dorsal:</a:t>
            </a:r>
            <a:r>
              <a:rPr lang="zh-CN" altLang="en-US" sz="1400" dirty="0">
                <a:solidFill>
                  <a:srgbClr val="222222"/>
                </a:solidFill>
                <a:latin typeface="微软雅黑" panose="020B0503020204020204" pitchFamily="34" charset="-122"/>
                <a:ea typeface="微软雅黑" panose="020B0503020204020204" pitchFamily="34" charset="-122"/>
              </a:rPr>
              <a:t>背侧</a:t>
            </a:r>
            <a:r>
              <a:rPr lang="en-US" altLang="zh-CN" sz="1400" dirty="0">
                <a:solidFill>
                  <a:srgbClr val="222222"/>
                </a:solidFill>
                <a:latin typeface="微软雅黑" panose="020B0503020204020204" pitchFamily="34" charset="-122"/>
                <a:ea typeface="微软雅黑" panose="020B0503020204020204" pitchFamily="34" charset="-122"/>
              </a:rPr>
              <a:t> </a:t>
            </a:r>
            <a:r>
              <a:rPr lang="en-US" altLang="zh-CN" sz="1400" dirty="0" err="1">
                <a:solidFill>
                  <a:srgbClr val="222222"/>
                </a:solidFill>
                <a:latin typeface="微软雅黑" panose="020B0503020204020204" pitchFamily="34" charset="-122"/>
                <a:ea typeface="微软雅黑" panose="020B0503020204020204" pitchFamily="34" charset="-122"/>
              </a:rPr>
              <a:t>Nt</a:t>
            </a:r>
            <a:r>
              <a:rPr lang="en-US" altLang="zh-CN" sz="1400" dirty="0">
                <a:solidFill>
                  <a:srgbClr val="222222"/>
                </a:solidFill>
                <a:latin typeface="微软雅黑" panose="020B0503020204020204" pitchFamily="34" charset="-122"/>
                <a:ea typeface="微软雅黑" panose="020B0503020204020204" pitchFamily="34" charset="-122"/>
              </a:rPr>
              <a:t>:</a:t>
            </a:r>
            <a:r>
              <a:rPr lang="zh-CN" altLang="en-US" sz="1400" dirty="0">
                <a:solidFill>
                  <a:srgbClr val="222222"/>
                </a:solidFill>
                <a:latin typeface="微软雅黑" panose="020B0503020204020204" pitchFamily="34" charset="-122"/>
                <a:ea typeface="微软雅黑" panose="020B0503020204020204" pitchFamily="34" charset="-122"/>
              </a:rPr>
              <a:t>非端脑  </a:t>
            </a:r>
            <a:r>
              <a:rPr lang="en-US" altLang="zh-CN" sz="1400" dirty="0">
                <a:solidFill>
                  <a:srgbClr val="222222"/>
                </a:solidFill>
                <a:latin typeface="微软雅黑" panose="020B0503020204020204" pitchFamily="34" charset="-122"/>
                <a:ea typeface="微软雅黑" panose="020B0503020204020204" pitchFamily="34" charset="-122"/>
              </a:rPr>
              <a:t>t.:</a:t>
            </a:r>
            <a:r>
              <a:rPr lang="zh-CN" altLang="en-US" sz="1400" dirty="0">
                <a:solidFill>
                  <a:srgbClr val="222222"/>
                </a:solidFill>
                <a:latin typeface="微软雅黑" panose="020B0503020204020204" pitchFamily="34" charset="-122"/>
                <a:ea typeface="微软雅黑" panose="020B0503020204020204" pitchFamily="34" charset="-122"/>
              </a:rPr>
              <a:t>端脑</a:t>
            </a:r>
          </a:p>
        </p:txBody>
      </p:sp>
      <p:sp>
        <p:nvSpPr>
          <p:cNvPr id="8" name="矩形 7">
            <a:extLst>
              <a:ext uri="{FF2B5EF4-FFF2-40B4-BE49-F238E27FC236}">
                <a16:creationId xmlns:a16="http://schemas.microsoft.com/office/drawing/2014/main" id="{49B60CDC-A54C-4A7C-B06A-848F1D4B341E}"/>
              </a:ext>
            </a:extLst>
          </p:cNvPr>
          <p:cNvSpPr/>
          <p:nvPr/>
        </p:nvSpPr>
        <p:spPr>
          <a:xfrm>
            <a:off x="309964" y="1993501"/>
            <a:ext cx="3284530" cy="3323987"/>
          </a:xfrm>
          <a:prstGeom prst="rect">
            <a:avLst/>
          </a:prstGeom>
          <a:solidFill>
            <a:schemeClr val="bg1">
              <a:lumMod val="95000"/>
            </a:schemeClr>
          </a:solidFill>
        </p:spPr>
        <p:txBody>
          <a:bodyPr wrap="square">
            <a:spAutoFit/>
          </a:bodyPr>
          <a:lstStyle/>
          <a:p>
            <a:pPr algn="ctr"/>
            <a:r>
              <a:rPr lang="en-US" altLang="zh-CN" sz="1400" dirty="0">
                <a:solidFill>
                  <a:srgbClr val="222222"/>
                </a:solidFill>
                <a:latin typeface="微软雅黑" panose="020B0503020204020204" pitchFamily="34" charset="-122"/>
                <a:ea typeface="微软雅黑" panose="020B0503020204020204" pitchFamily="34" charset="-122"/>
              </a:rPr>
              <a:t>b/c</a:t>
            </a:r>
            <a:r>
              <a:rPr lang="zh-CN" altLang="en-US" sz="1400" dirty="0">
                <a:solidFill>
                  <a:srgbClr val="222222"/>
                </a:solidFill>
                <a:latin typeface="微软雅黑" panose="020B0503020204020204" pitchFamily="34" charset="-122"/>
                <a:ea typeface="微软雅黑" panose="020B0503020204020204" pitchFamily="34" charset="-122"/>
              </a:rPr>
              <a:t>图：</a:t>
            </a:r>
            <a:endParaRPr lang="en-US" altLang="zh-CN" sz="1400" dirty="0">
              <a:solidFill>
                <a:srgbClr val="222222"/>
              </a:solidFill>
              <a:latin typeface="微软雅黑" panose="020B0503020204020204" pitchFamily="34" charset="-122"/>
              <a:ea typeface="微软雅黑" panose="020B0503020204020204" pitchFamily="34" charset="-122"/>
            </a:endParaRPr>
          </a:p>
          <a:p>
            <a:pPr algn="ctr"/>
            <a:r>
              <a:rPr lang="zh-CN" altLang="en-US" sz="1400" dirty="0">
                <a:solidFill>
                  <a:srgbClr val="222222"/>
                </a:solidFill>
                <a:latin typeface="微软雅黑" panose="020B0503020204020204" pitchFamily="34" charset="-122"/>
                <a:ea typeface="微软雅黑" panose="020B0503020204020204" pitchFamily="34" charset="-122"/>
              </a:rPr>
              <a:t>在端脑祖细胞群中 </a:t>
            </a:r>
            <a:r>
              <a:rPr lang="en-US" altLang="zh-CN" sz="1400" dirty="0">
                <a:solidFill>
                  <a:srgbClr val="222222"/>
                </a:solidFill>
                <a:latin typeface="微软雅黑" panose="020B0503020204020204" pitchFamily="34" charset="-122"/>
                <a:ea typeface="微软雅黑" panose="020B0503020204020204" pitchFamily="34" charset="-122"/>
              </a:rPr>
              <a:t>(cluster 0/2)</a:t>
            </a:r>
          </a:p>
          <a:p>
            <a:pPr algn="ctr"/>
            <a:r>
              <a:rPr lang="en-US" altLang="zh-CN" sz="1400" dirty="0">
                <a:solidFill>
                  <a:srgbClr val="222222"/>
                </a:solidFill>
                <a:latin typeface="微软雅黑" panose="020B0503020204020204" pitchFamily="34" charset="-122"/>
                <a:ea typeface="微软雅黑" panose="020B0503020204020204" pitchFamily="34" charset="-122"/>
              </a:rPr>
              <a:t>KO</a:t>
            </a:r>
            <a:r>
              <a:rPr lang="zh-CN" altLang="en-US" sz="1400" dirty="0">
                <a:solidFill>
                  <a:srgbClr val="222222"/>
                </a:solidFill>
                <a:latin typeface="微软雅黑" panose="020B0503020204020204" pitchFamily="34" charset="-122"/>
                <a:ea typeface="微软雅黑" panose="020B0503020204020204" pitchFamily="34" charset="-122"/>
              </a:rPr>
              <a:t>和</a:t>
            </a:r>
            <a:r>
              <a:rPr lang="en-US" altLang="zh-CN" sz="1400" dirty="0">
                <a:solidFill>
                  <a:srgbClr val="222222"/>
                </a:solidFill>
                <a:latin typeface="微软雅黑" panose="020B0503020204020204" pitchFamily="34" charset="-122"/>
                <a:ea typeface="微软雅黑" panose="020B0503020204020204" pitchFamily="34" charset="-122"/>
              </a:rPr>
              <a:t>WT</a:t>
            </a:r>
            <a:r>
              <a:rPr lang="zh-CN" altLang="en-US" sz="1400" dirty="0">
                <a:solidFill>
                  <a:srgbClr val="222222"/>
                </a:solidFill>
                <a:latin typeface="微软雅黑" panose="020B0503020204020204" pitchFamily="34" charset="-122"/>
                <a:ea typeface="微软雅黑" panose="020B0503020204020204" pitchFamily="34" charset="-122"/>
              </a:rPr>
              <a:t>细胞之间检测到强烈的</a:t>
            </a:r>
            <a:br>
              <a:rPr lang="en-US" altLang="zh-CN" sz="1400" dirty="0">
                <a:solidFill>
                  <a:srgbClr val="222222"/>
                </a:solidFill>
                <a:latin typeface="微软雅黑" panose="020B0503020204020204" pitchFamily="34" charset="-122"/>
                <a:ea typeface="微软雅黑" panose="020B0503020204020204" pitchFamily="34" charset="-122"/>
              </a:rPr>
            </a:br>
            <a:r>
              <a:rPr lang="zh-CN" altLang="en-US" sz="1400" dirty="0">
                <a:solidFill>
                  <a:srgbClr val="222222"/>
                </a:solidFill>
                <a:latin typeface="微软雅黑" panose="020B0503020204020204" pitchFamily="34" charset="-122"/>
                <a:ea typeface="微软雅黑" panose="020B0503020204020204" pitchFamily="34" charset="-122"/>
              </a:rPr>
              <a:t>差异表达和差异可及性</a:t>
            </a:r>
            <a:endParaRPr lang="en-US" altLang="zh-CN" sz="1400" dirty="0">
              <a:solidFill>
                <a:srgbClr val="222222"/>
              </a:solidFill>
              <a:latin typeface="微软雅黑" panose="020B0503020204020204" pitchFamily="34" charset="-122"/>
              <a:ea typeface="微软雅黑" panose="020B0503020204020204" pitchFamily="34" charset="-122"/>
            </a:endParaRPr>
          </a:p>
          <a:p>
            <a:pPr algn="ctr"/>
            <a:endParaRPr lang="en-US" altLang="zh-CN" sz="1400" dirty="0">
              <a:solidFill>
                <a:srgbClr val="222222"/>
              </a:solidFill>
              <a:latin typeface="微软雅黑" panose="020B0503020204020204" pitchFamily="34" charset="-122"/>
              <a:ea typeface="微软雅黑" panose="020B0503020204020204" pitchFamily="34" charset="-122"/>
            </a:endParaRPr>
          </a:p>
          <a:p>
            <a:pPr algn="ctr"/>
            <a:r>
              <a:rPr lang="en-US" altLang="zh-CN" sz="1400" dirty="0">
                <a:solidFill>
                  <a:srgbClr val="222222"/>
                </a:solidFill>
                <a:latin typeface="微软雅黑" panose="020B0503020204020204" pitchFamily="34" charset="-122"/>
                <a:ea typeface="微软雅黑" panose="020B0503020204020204" pitchFamily="34" charset="-122"/>
              </a:rPr>
              <a:t>f/g</a:t>
            </a:r>
            <a:r>
              <a:rPr lang="zh-CN" altLang="en-US" sz="1400" dirty="0">
                <a:solidFill>
                  <a:srgbClr val="222222"/>
                </a:solidFill>
                <a:latin typeface="微软雅黑" panose="020B0503020204020204" pitchFamily="34" charset="-122"/>
                <a:ea typeface="微软雅黑" panose="020B0503020204020204" pitchFamily="34" charset="-122"/>
              </a:rPr>
              <a:t>图：</a:t>
            </a:r>
            <a:r>
              <a:rPr lang="en-US" altLang="zh-CN" sz="1400" dirty="0">
                <a:solidFill>
                  <a:srgbClr val="222222"/>
                </a:solidFill>
                <a:latin typeface="微软雅黑" panose="020B0503020204020204" pitchFamily="34" charset="-122"/>
                <a:ea typeface="微软雅黑" panose="020B0503020204020204" pitchFamily="34" charset="-122"/>
              </a:rPr>
              <a:t> </a:t>
            </a:r>
            <a:r>
              <a:rPr lang="zh-CN" altLang="en-US" sz="1400" dirty="0">
                <a:solidFill>
                  <a:srgbClr val="222222"/>
                </a:solidFill>
                <a:latin typeface="微软雅黑" panose="020B0503020204020204" pitchFamily="34" charset="-122"/>
                <a:ea typeface="微软雅黑" panose="020B0503020204020204" pitchFamily="34" charset="-122"/>
              </a:rPr>
              <a:t>网络</a:t>
            </a:r>
            <a:r>
              <a:rPr lang="en-US" altLang="zh-CN" sz="1400" dirty="0">
                <a:solidFill>
                  <a:srgbClr val="222222"/>
                </a:solidFill>
                <a:latin typeface="微软雅黑" panose="020B0503020204020204" pitchFamily="34" charset="-122"/>
                <a:ea typeface="微软雅黑" panose="020B0503020204020204" pitchFamily="34" charset="-122"/>
              </a:rPr>
              <a:t>Rewiring:</a:t>
            </a:r>
          </a:p>
          <a:p>
            <a:pPr algn="ctr"/>
            <a:r>
              <a:rPr lang="zh-CN" altLang="en-US" sz="1400" dirty="0">
                <a:solidFill>
                  <a:srgbClr val="222222"/>
                </a:solidFill>
                <a:latin typeface="微软雅黑" panose="020B0503020204020204" pitchFamily="34" charset="-122"/>
                <a:ea typeface="微软雅黑" panose="020B0503020204020204" pitchFamily="34" charset="-122"/>
              </a:rPr>
              <a:t>端脑祖细胞和端脑腹侧中不同调控网络</a:t>
            </a:r>
            <a:endParaRPr lang="en-US" altLang="zh-CN" sz="1400" dirty="0">
              <a:solidFill>
                <a:srgbClr val="222222"/>
              </a:solidFill>
              <a:latin typeface="微软雅黑" panose="020B0503020204020204" pitchFamily="34" charset="-122"/>
              <a:ea typeface="微软雅黑" panose="020B0503020204020204" pitchFamily="34" charset="-122"/>
            </a:endParaRPr>
          </a:p>
          <a:p>
            <a:pPr algn="ctr"/>
            <a:endParaRPr lang="en-US" altLang="zh-CN" sz="1400" dirty="0">
              <a:solidFill>
                <a:srgbClr val="222222"/>
              </a:solidFill>
              <a:latin typeface="微软雅黑" panose="020B0503020204020204" pitchFamily="34" charset="-122"/>
              <a:ea typeface="微软雅黑" panose="020B0503020204020204" pitchFamily="34" charset="-122"/>
            </a:endParaRPr>
          </a:p>
          <a:p>
            <a:pPr algn="ctr"/>
            <a:r>
              <a:rPr lang="en-US" altLang="zh-CN" sz="1400" dirty="0">
                <a:solidFill>
                  <a:srgbClr val="222222"/>
                </a:solidFill>
                <a:latin typeface="微软雅黑" panose="020B0503020204020204" pitchFamily="34" charset="-122"/>
                <a:ea typeface="微软雅黑" panose="020B0503020204020204" pitchFamily="34" charset="-122"/>
              </a:rPr>
              <a:t>h</a:t>
            </a:r>
            <a:r>
              <a:rPr lang="zh-CN" altLang="en-US" sz="1400" dirty="0">
                <a:solidFill>
                  <a:srgbClr val="222222"/>
                </a:solidFill>
                <a:latin typeface="微软雅黑" panose="020B0503020204020204" pitchFamily="34" charset="-122"/>
                <a:ea typeface="微软雅黑" panose="020B0503020204020204" pitchFamily="34" charset="-122"/>
              </a:rPr>
              <a:t>图：</a:t>
            </a:r>
            <a:r>
              <a:rPr lang="en-US" altLang="zh-CN" sz="1400" dirty="0">
                <a:solidFill>
                  <a:srgbClr val="222222"/>
                </a:solidFill>
                <a:latin typeface="微软雅黑" panose="020B0503020204020204" pitchFamily="34" charset="-122"/>
                <a:ea typeface="微软雅黑" panose="020B0503020204020204" pitchFamily="34" charset="-122"/>
              </a:rPr>
              <a:t> </a:t>
            </a:r>
            <a:r>
              <a:rPr lang="en-US" altLang="zh-CN" sz="1400" dirty="0" err="1">
                <a:solidFill>
                  <a:srgbClr val="222222"/>
                </a:solidFill>
                <a:latin typeface="微软雅黑" panose="020B0503020204020204" pitchFamily="34" charset="-122"/>
                <a:ea typeface="微软雅黑" panose="020B0503020204020204" pitchFamily="34" charset="-122"/>
              </a:rPr>
              <a:t>CUT&amp;Tag</a:t>
            </a:r>
            <a:endParaRPr lang="en-US" altLang="zh-CN" sz="1400" dirty="0">
              <a:solidFill>
                <a:srgbClr val="222222"/>
              </a:solidFill>
              <a:latin typeface="微软雅黑" panose="020B0503020204020204" pitchFamily="34" charset="-122"/>
              <a:ea typeface="微软雅黑" panose="020B0503020204020204" pitchFamily="34" charset="-122"/>
            </a:endParaRPr>
          </a:p>
          <a:p>
            <a:pPr algn="ctr"/>
            <a:r>
              <a:rPr lang="zh-CN" altLang="en-US" sz="1400" dirty="0">
                <a:solidFill>
                  <a:srgbClr val="222222"/>
                </a:solidFill>
                <a:latin typeface="微软雅黑" panose="020B0503020204020204" pitchFamily="34" charset="-122"/>
                <a:ea typeface="微软雅黑" panose="020B0503020204020204" pitchFamily="34" charset="-122"/>
              </a:rPr>
              <a:t>证明了</a:t>
            </a:r>
            <a:r>
              <a:rPr lang="en-US" altLang="zh-CN" sz="1400" dirty="0">
                <a:solidFill>
                  <a:srgbClr val="222222"/>
                </a:solidFill>
                <a:latin typeface="微软雅黑" panose="020B0503020204020204" pitchFamily="34" charset="-122"/>
                <a:ea typeface="微软雅黑" panose="020B0503020204020204" pitchFamily="34" charset="-122"/>
              </a:rPr>
              <a:t>GLI3</a:t>
            </a:r>
            <a:r>
              <a:rPr lang="zh-CN" altLang="en-US" sz="1400" dirty="0">
                <a:solidFill>
                  <a:srgbClr val="222222"/>
                </a:solidFill>
                <a:latin typeface="微软雅黑" panose="020B0503020204020204" pitchFamily="34" charset="-122"/>
                <a:ea typeface="微软雅黑" panose="020B0503020204020204" pitchFamily="34" charset="-122"/>
              </a:rPr>
              <a:t>结合区域的异质性</a:t>
            </a:r>
            <a:endParaRPr lang="en-US" altLang="zh-CN" sz="1400" dirty="0">
              <a:solidFill>
                <a:srgbClr val="222222"/>
              </a:solidFill>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err="1">
                <a:latin typeface="微软雅黑" panose="020B0503020204020204" pitchFamily="34" charset="-122"/>
                <a:ea typeface="微软雅黑" panose="020B0503020204020204" pitchFamily="34" charset="-122"/>
              </a:rPr>
              <a:t>i</a:t>
            </a:r>
            <a:r>
              <a:rPr lang="zh-CN" altLang="en-US" sz="1400" dirty="0">
                <a:latin typeface="微软雅黑" panose="020B0503020204020204" pitchFamily="34" charset="-122"/>
                <a:ea typeface="微软雅黑" panose="020B0503020204020204" pitchFamily="34" charset="-122"/>
              </a:rPr>
              <a:t>图：</a:t>
            </a:r>
            <a:r>
              <a:rPr lang="en-US" altLang="zh-CN" sz="1400" dirty="0">
                <a:latin typeface="微软雅黑" panose="020B0503020204020204" pitchFamily="34" charset="-122"/>
                <a:ea typeface="微软雅黑" panose="020B0503020204020204" pitchFamily="34" charset="-122"/>
              </a:rPr>
              <a:t>GLI3</a:t>
            </a:r>
            <a:r>
              <a:rPr lang="zh-CN" altLang="en-US" sz="1400" dirty="0">
                <a:latin typeface="微软雅黑" panose="020B0503020204020204" pitchFamily="34" charset="-122"/>
                <a:ea typeface="微软雅黑" panose="020B0503020204020204" pitchFamily="34" charset="-122"/>
              </a:rPr>
              <a:t>在</a:t>
            </a:r>
            <a:r>
              <a:rPr lang="en-US" altLang="zh-CN" sz="1400" dirty="0">
                <a:latin typeface="微软雅黑" panose="020B0503020204020204" pitchFamily="34" charset="-122"/>
                <a:ea typeface="微软雅黑" panose="020B0503020204020204" pitchFamily="34" charset="-122"/>
              </a:rPr>
              <a:t>Dorsal/Ventral</a:t>
            </a:r>
            <a:r>
              <a:rPr lang="zh-CN" altLang="en-US" sz="1400" dirty="0">
                <a:latin typeface="微软雅黑" panose="020B0503020204020204" pitchFamily="34" charset="-122"/>
                <a:ea typeface="微软雅黑" panose="020B0503020204020204" pitchFamily="34" charset="-122"/>
              </a:rPr>
              <a:t>的激活评分</a:t>
            </a:r>
            <a:endParaRPr lang="en-US" altLang="zh-CN" sz="1400"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j</a:t>
            </a:r>
            <a:r>
              <a:rPr lang="zh-CN" altLang="en-US" sz="1400" dirty="0">
                <a:latin typeface="微软雅黑" panose="020B0503020204020204" pitchFamily="34" charset="-122"/>
                <a:ea typeface="微软雅黑" panose="020B0503020204020204" pitchFamily="34" charset="-122"/>
              </a:rPr>
              <a:t>图：</a:t>
            </a:r>
            <a:r>
              <a:rPr lang="en-US" altLang="zh-CN" sz="1400" dirty="0">
                <a:latin typeface="微软雅黑" panose="020B0503020204020204" pitchFamily="34" charset="-122"/>
                <a:ea typeface="微软雅黑" panose="020B0503020204020204" pitchFamily="34" charset="-122"/>
              </a:rPr>
              <a:t>GLI3 KO Vs. WT</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SHH-treated</a:t>
            </a:r>
            <a:r>
              <a:rPr lang="zh-CN" altLang="en-US" sz="1400" dirty="0">
                <a:latin typeface="微软雅黑" panose="020B0503020204020204" pitchFamily="34" charset="-122"/>
                <a:ea typeface="微软雅黑" panose="020B0503020204020204" pitchFamily="34" charset="-122"/>
              </a:rPr>
              <a:t>拥有相似的差异表达谱系</a:t>
            </a:r>
          </a:p>
        </p:txBody>
      </p:sp>
      <p:sp>
        <p:nvSpPr>
          <p:cNvPr id="10" name="矩形 9">
            <a:extLst>
              <a:ext uri="{FF2B5EF4-FFF2-40B4-BE49-F238E27FC236}">
                <a16:creationId xmlns:a16="http://schemas.microsoft.com/office/drawing/2014/main" id="{544A35F1-B13E-4253-9BF4-3DFBC6A5CD61}"/>
              </a:ext>
            </a:extLst>
          </p:cNvPr>
          <p:cNvSpPr/>
          <p:nvPr/>
        </p:nvSpPr>
        <p:spPr>
          <a:xfrm>
            <a:off x="10597662" y="3946769"/>
            <a:ext cx="1180123" cy="1900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CE714263-E49B-4199-9967-FD3BA37EDA6A}"/>
              </a:ext>
            </a:extLst>
          </p:cNvPr>
          <p:cNvSpPr/>
          <p:nvPr/>
        </p:nvSpPr>
        <p:spPr>
          <a:xfrm>
            <a:off x="3727356" y="505000"/>
            <a:ext cx="1688024" cy="8621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40FC1EC-4635-4D16-9827-0DA9CA4D25E0}"/>
              </a:ext>
            </a:extLst>
          </p:cNvPr>
          <p:cNvSpPr/>
          <p:nvPr/>
        </p:nvSpPr>
        <p:spPr>
          <a:xfrm>
            <a:off x="3727354" y="1367160"/>
            <a:ext cx="1688025" cy="25035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2B31243-E5FC-49F7-8E12-4648A3DC7874}"/>
              </a:ext>
            </a:extLst>
          </p:cNvPr>
          <p:cNvSpPr/>
          <p:nvPr/>
        </p:nvSpPr>
        <p:spPr>
          <a:xfrm>
            <a:off x="7217114" y="504999"/>
            <a:ext cx="1962397" cy="3441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ABAB830-C12B-4370-8FD3-AA465BFB36E7}"/>
              </a:ext>
            </a:extLst>
          </p:cNvPr>
          <p:cNvSpPr/>
          <p:nvPr/>
        </p:nvSpPr>
        <p:spPr>
          <a:xfrm>
            <a:off x="9179512" y="504998"/>
            <a:ext cx="2774364" cy="23334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4757356-3C23-49A3-AF9F-0C7742AA290B}"/>
              </a:ext>
            </a:extLst>
          </p:cNvPr>
          <p:cNvSpPr/>
          <p:nvPr/>
        </p:nvSpPr>
        <p:spPr>
          <a:xfrm>
            <a:off x="9179511" y="2834966"/>
            <a:ext cx="2774365" cy="1035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0E74A07-3CC5-4800-9845-7B37849950D6}"/>
              </a:ext>
            </a:extLst>
          </p:cNvPr>
          <p:cNvSpPr/>
          <p:nvPr/>
        </p:nvSpPr>
        <p:spPr>
          <a:xfrm>
            <a:off x="6734913" y="3946767"/>
            <a:ext cx="2980588" cy="2025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8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9D03EC8-6729-4DF4-9781-0DB881B43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30" y="772848"/>
            <a:ext cx="3290932" cy="3808865"/>
          </a:xfrm>
          <a:prstGeom prst="rect">
            <a:avLst/>
          </a:prstGeom>
        </p:spPr>
      </p:pic>
      <p:sp>
        <p:nvSpPr>
          <p:cNvPr id="4" name="矩形 3">
            <a:extLst>
              <a:ext uri="{FF2B5EF4-FFF2-40B4-BE49-F238E27FC236}">
                <a16:creationId xmlns:a16="http://schemas.microsoft.com/office/drawing/2014/main" id="{CE5EB399-C8A1-440C-87CC-650FE9CF1AE9}"/>
              </a:ext>
            </a:extLst>
          </p:cNvPr>
          <p:cNvSpPr/>
          <p:nvPr/>
        </p:nvSpPr>
        <p:spPr>
          <a:xfrm>
            <a:off x="1051507" y="433033"/>
            <a:ext cx="227177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err="1">
                <a:solidFill>
                  <a:srgbClr val="C00000"/>
                </a:solidFill>
                <a:latin typeface="微软雅黑" panose="020B0503020204020204" pitchFamily="34" charset="-122"/>
                <a:ea typeface="微软雅黑" panose="020B0503020204020204" pitchFamily="34" charset="-122"/>
              </a:rPr>
              <a:t>Squidpy</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68427CA-178F-4A92-90DF-93C3A591ABD6}"/>
              </a:ext>
            </a:extLst>
          </p:cNvPr>
          <p:cNvSpPr/>
          <p:nvPr/>
        </p:nvSpPr>
        <p:spPr>
          <a:xfrm>
            <a:off x="4722452" y="433033"/>
            <a:ext cx="2060757"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a:solidFill>
                  <a:srgbClr val="C00000"/>
                </a:solidFill>
                <a:latin typeface="微软雅黑" panose="020B0503020204020204" pitchFamily="34" charset="-122"/>
                <a:ea typeface="微软雅黑" panose="020B0503020204020204" pitchFamily="34" charset="-122"/>
              </a:rPr>
              <a:t>Giotto</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954CA19-F90A-427A-BD19-149D9CAF7D4E}"/>
              </a:ext>
            </a:extLst>
          </p:cNvPr>
          <p:cNvSpPr/>
          <p:nvPr/>
        </p:nvSpPr>
        <p:spPr>
          <a:xfrm>
            <a:off x="9009143" y="433033"/>
            <a:ext cx="2069797"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a:solidFill>
                  <a:srgbClr val="C00000"/>
                </a:solidFill>
                <a:latin typeface="微软雅黑" panose="020B0503020204020204" pitchFamily="34" charset="-122"/>
                <a:ea typeface="微软雅黑" panose="020B0503020204020204" pitchFamily="34" charset="-122"/>
              </a:rPr>
              <a:t>Seurat</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873D874-B3A4-4E7A-8352-EF7F3CAF95BD}"/>
              </a:ext>
            </a:extLst>
          </p:cNvPr>
          <p:cNvSpPr/>
          <p:nvPr/>
        </p:nvSpPr>
        <p:spPr>
          <a:xfrm>
            <a:off x="721662" y="5309789"/>
            <a:ext cx="3438442"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err="1">
                <a:solidFill>
                  <a:srgbClr val="C00000"/>
                </a:solidFill>
                <a:latin typeface="微软雅黑" panose="020B0503020204020204" pitchFamily="34" charset="-122"/>
                <a:ea typeface="微软雅黑" panose="020B0503020204020204" pitchFamily="34" charset="-122"/>
              </a:rPr>
              <a:t>SpatialExperiment</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17D6EF7E-CA79-4CCD-9C1A-127FFB055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298" y="870093"/>
            <a:ext cx="3402500" cy="3244334"/>
          </a:xfrm>
          <a:prstGeom prst="rect">
            <a:avLst/>
          </a:prstGeom>
        </p:spPr>
      </p:pic>
      <p:pic>
        <p:nvPicPr>
          <p:cNvPr id="13" name="图片 12">
            <a:extLst>
              <a:ext uri="{FF2B5EF4-FFF2-40B4-BE49-F238E27FC236}">
                <a16:creationId xmlns:a16="http://schemas.microsoft.com/office/drawing/2014/main" id="{0F8A38D1-CC38-40B4-B78D-9AE2FE4D0612}"/>
              </a:ext>
            </a:extLst>
          </p:cNvPr>
          <p:cNvPicPr>
            <a:picLocks noChangeAspect="1"/>
          </p:cNvPicPr>
          <p:nvPr/>
        </p:nvPicPr>
        <p:blipFill rotWithShape="1">
          <a:blip r:embed="rId4">
            <a:extLst>
              <a:ext uri="{28A0092B-C50C-407E-A947-70E740481C1C}">
                <a14:useLocalDpi xmlns:a14="http://schemas.microsoft.com/office/drawing/2010/main" val="0"/>
              </a:ext>
            </a:extLst>
          </a:blip>
          <a:srcRect r="995"/>
          <a:stretch/>
        </p:blipFill>
        <p:spPr>
          <a:xfrm>
            <a:off x="4223548" y="4390144"/>
            <a:ext cx="4624847" cy="2208623"/>
          </a:xfrm>
          <a:prstGeom prst="rect">
            <a:avLst/>
          </a:prstGeom>
        </p:spPr>
      </p:pic>
      <p:pic>
        <p:nvPicPr>
          <p:cNvPr id="15" name="图片 14">
            <a:extLst>
              <a:ext uri="{FF2B5EF4-FFF2-40B4-BE49-F238E27FC236}">
                <a16:creationId xmlns:a16="http://schemas.microsoft.com/office/drawing/2014/main" id="{FD61AFAE-CA37-464B-97DD-A020B726A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8842" y="812312"/>
            <a:ext cx="3943428" cy="3441733"/>
          </a:xfrm>
          <a:prstGeom prst="rect">
            <a:avLst/>
          </a:prstGeom>
        </p:spPr>
      </p:pic>
      <p:sp>
        <p:nvSpPr>
          <p:cNvPr id="10" name="矩形 9">
            <a:extLst>
              <a:ext uri="{FF2B5EF4-FFF2-40B4-BE49-F238E27FC236}">
                <a16:creationId xmlns:a16="http://schemas.microsoft.com/office/drawing/2014/main" id="{737D2C3E-8343-475B-8611-143BFD5C9E4C}"/>
              </a:ext>
            </a:extLst>
          </p:cNvPr>
          <p:cNvSpPr/>
          <p:nvPr/>
        </p:nvSpPr>
        <p:spPr>
          <a:xfrm>
            <a:off x="198515" y="52120"/>
            <a:ext cx="2984343" cy="400110"/>
          </a:xfrm>
          <a:prstGeom prst="rect">
            <a:avLst/>
          </a:prstGeom>
        </p:spPr>
        <p:txBody>
          <a:bodyPr wrap="none">
            <a:spAutoFit/>
          </a:bodyPr>
          <a:lstStyle/>
          <a:p>
            <a:r>
              <a:rPr lang="en-US" altLang="zh-CN" sz="2000" b="1" dirty="0">
                <a:highlight>
                  <a:srgbClr val="FFFF00"/>
                </a:highlight>
                <a:latin typeface="微软雅黑" panose="020B0503020204020204" pitchFamily="34" charset="-122"/>
                <a:ea typeface="微软雅黑" panose="020B0503020204020204" pitchFamily="34" charset="-122"/>
                <a:sym typeface="Wingdings" panose="05000000000000000000" pitchFamily="2" charset="2"/>
              </a:rPr>
              <a:t>5. Spatial information</a:t>
            </a:r>
          </a:p>
        </p:txBody>
      </p:sp>
      <p:sp>
        <p:nvSpPr>
          <p:cNvPr id="2" name="灯片编号占位符 1">
            <a:extLst>
              <a:ext uri="{FF2B5EF4-FFF2-40B4-BE49-F238E27FC236}">
                <a16:creationId xmlns:a16="http://schemas.microsoft.com/office/drawing/2014/main" id="{EEE5EF43-3B76-46B2-A616-D00033BD359F}"/>
              </a:ext>
            </a:extLst>
          </p:cNvPr>
          <p:cNvSpPr>
            <a:spLocks noGrp="1"/>
          </p:cNvSpPr>
          <p:nvPr>
            <p:ph type="sldNum" sz="quarter" idx="12"/>
          </p:nvPr>
        </p:nvSpPr>
        <p:spPr/>
        <p:txBody>
          <a:bodyPr/>
          <a:lstStyle/>
          <a:p>
            <a:fld id="{DF849393-7876-44FF-8BC7-6C3A91957E85}" type="slidenum">
              <a:rPr lang="zh-CN" altLang="en-US" smtClean="0"/>
              <a:t>7</a:t>
            </a:fld>
            <a:endParaRPr lang="zh-CN" altLang="en-US"/>
          </a:p>
        </p:txBody>
      </p:sp>
    </p:spTree>
    <p:extLst>
      <p:ext uri="{BB962C8B-B14F-4D97-AF65-F5344CB8AC3E}">
        <p14:creationId xmlns:p14="http://schemas.microsoft.com/office/powerpoint/2010/main" val="35402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724146-5E1B-44BE-9F89-619CCE52B6EE}"/>
              </a:ext>
            </a:extLst>
          </p:cNvPr>
          <p:cNvSpPr>
            <a:spLocks noGrp="1"/>
          </p:cNvSpPr>
          <p:nvPr>
            <p:ph type="sldNum" sz="quarter" idx="12"/>
          </p:nvPr>
        </p:nvSpPr>
        <p:spPr/>
        <p:txBody>
          <a:bodyPr/>
          <a:lstStyle/>
          <a:p>
            <a:fld id="{DF849393-7876-44FF-8BC7-6C3A91957E85}" type="slidenum">
              <a:rPr lang="zh-CN" altLang="en-US" smtClean="0"/>
              <a:t>70</a:t>
            </a:fld>
            <a:endParaRPr lang="zh-CN" altLang="en-US"/>
          </a:p>
        </p:txBody>
      </p:sp>
      <p:sp>
        <p:nvSpPr>
          <p:cNvPr id="3" name="矩形 13">
            <a:extLst>
              <a:ext uri="{FF2B5EF4-FFF2-40B4-BE49-F238E27FC236}">
                <a16:creationId xmlns:a16="http://schemas.microsoft.com/office/drawing/2014/main" id="{D7AF61A5-00C0-4D9C-8E93-D2C2C97E051E}"/>
              </a:ext>
            </a:extLst>
          </p:cNvPr>
          <p:cNvSpPr>
            <a:spLocks noChangeArrowheads="1"/>
          </p:cNvSpPr>
          <p:nvPr/>
        </p:nvSpPr>
        <p:spPr bwMode="auto">
          <a:xfrm>
            <a:off x="466118" y="401955"/>
            <a:ext cx="10802957" cy="646331"/>
          </a:xfrm>
          <a:prstGeom prst="rect">
            <a:avLst/>
          </a:prstGeom>
          <a:noFill/>
          <a:ln w="9525">
            <a:noFill/>
            <a:miter lim="800000"/>
            <a:headEnd/>
            <a:tailEnd/>
          </a:ln>
        </p:spPr>
        <p:txBody>
          <a:bodyPr wrap="none">
            <a:spAutoFit/>
          </a:bodyPr>
          <a:lstStyle/>
          <a:p>
            <a:r>
              <a:rPr kumimoji="1" lang="zh-CN" altLang="en-US" sz="3600" b="1" dirty="0">
                <a:latin typeface="微软雅黑" panose="020B0503020204020204" pitchFamily="34" charset="-122"/>
                <a:ea typeface="微软雅黑" panose="020B0503020204020204" pitchFamily="34" charset="-122"/>
              </a:rPr>
              <a:t>展望思考：运用单细胞多组学挖掘发育关键转录因子</a:t>
            </a:r>
          </a:p>
        </p:txBody>
      </p:sp>
      <p:sp>
        <p:nvSpPr>
          <p:cNvPr id="4" name="矩形 3">
            <a:extLst>
              <a:ext uri="{FF2B5EF4-FFF2-40B4-BE49-F238E27FC236}">
                <a16:creationId xmlns:a16="http://schemas.microsoft.com/office/drawing/2014/main" id="{4260DAC3-D710-40D6-8D57-4A8DE9771AE7}"/>
              </a:ext>
            </a:extLst>
          </p:cNvPr>
          <p:cNvSpPr/>
          <p:nvPr/>
        </p:nvSpPr>
        <p:spPr>
          <a:xfrm>
            <a:off x="403537" y="1119297"/>
            <a:ext cx="6458371" cy="5224892"/>
          </a:xfrm>
          <a:prstGeom prst="rect">
            <a:avLst/>
          </a:prstGeom>
        </p:spPr>
        <p:txBody>
          <a:bodyPr wrap="square">
            <a:spAutoFit/>
          </a:bodyPr>
          <a:lstStyle/>
          <a:p>
            <a:pPr marL="228600" indent="-228600">
              <a:lnSpc>
                <a:spcPct val="150000"/>
              </a:lnSpc>
              <a:buFont typeface="+mj-lt"/>
              <a:buAutoNum type="arabicPeriod"/>
            </a:pPr>
            <a:r>
              <a:rPr lang="zh-CN" altLang="en-US" sz="1400" b="1" dirty="0">
                <a:latin typeface="微软雅黑" panose="020B0503020204020204" pitchFamily="34" charset="-122"/>
                <a:ea typeface="微软雅黑" panose="020B0503020204020204" pitchFamily="34" charset="-122"/>
              </a:rPr>
              <a:t> 研究方法</a:t>
            </a:r>
            <a:r>
              <a:rPr lang="zh-CN" altLang="en-US" sz="1400" dirty="0">
                <a:latin typeface="微软雅黑" panose="020B0503020204020204" pitchFamily="34" charset="-122"/>
                <a:ea typeface="微软雅黑" panose="020B0503020204020204" pitchFamily="34" charset="-122"/>
              </a:rPr>
              <a:t>：多能干细胞培养的神经类器官</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单细胞技术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rPr>
              <a:t>研究人类大脑发育背后的基因调控网络</a:t>
            </a:r>
          </a:p>
          <a:p>
            <a:pPr marL="228600" indent="-228600">
              <a:lnSpc>
                <a:spcPct val="150000"/>
              </a:lnSpc>
              <a:buFont typeface="+mj-lt"/>
              <a:buAutoNum type="arabicPeriod"/>
            </a:pPr>
            <a:r>
              <a:rPr lang="zh-CN" altLang="en-US" sz="1400" b="1" dirty="0">
                <a:latin typeface="微软雅黑" panose="020B0503020204020204" pitchFamily="34" charset="-122"/>
                <a:ea typeface="微软雅黑" panose="020B0503020204020204" pitchFamily="34" charset="-122"/>
              </a:rPr>
              <a:t> 数据获取</a:t>
            </a:r>
            <a:r>
              <a:rPr lang="zh-CN" altLang="en-US" sz="1400" dirty="0">
                <a:latin typeface="微软雅黑" panose="020B0503020204020204" pitchFamily="34" charset="-122"/>
                <a:ea typeface="微软雅黑" panose="020B0503020204020204" pitchFamily="34" charset="-122"/>
              </a:rPr>
              <a:t>：通过在人类器官中不同阶段进行时间序列采样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rPr>
              <a:t>获取匹配的</a:t>
            </a:r>
            <a:r>
              <a:rPr lang="en-US" altLang="zh-CN" sz="1400" dirty="0" err="1">
                <a:latin typeface="微软雅黑" panose="020B0503020204020204" pitchFamily="34" charset="-122"/>
                <a:ea typeface="微软雅黑" panose="020B0503020204020204" pitchFamily="34" charset="-122"/>
              </a:rPr>
              <a:t>scRNA</a:t>
            </a:r>
            <a:r>
              <a:rPr lang="en-US" altLang="zh-CN" sz="1400" dirty="0">
                <a:latin typeface="微软雅黑" panose="020B0503020204020204" pitchFamily="34" charset="-122"/>
                <a:ea typeface="微软雅黑" panose="020B0503020204020204" pitchFamily="34" charset="-122"/>
              </a:rPr>
              <a:t>-Seq + </a:t>
            </a:r>
            <a:r>
              <a:rPr lang="en-US" altLang="zh-CN" sz="1400" dirty="0" err="1">
                <a:latin typeface="微软雅黑" panose="020B0503020204020204" pitchFamily="34" charset="-122"/>
                <a:ea typeface="微软雅黑" panose="020B0503020204020204" pitchFamily="34" charset="-122"/>
              </a:rPr>
              <a:t>scATAC</a:t>
            </a:r>
            <a:r>
              <a:rPr lang="en-US" altLang="zh-CN" sz="1400" dirty="0">
                <a:latin typeface="微软雅黑" panose="020B0503020204020204" pitchFamily="34" charset="-122"/>
                <a:ea typeface="微软雅黑" panose="020B0503020204020204" pitchFamily="34" charset="-122"/>
              </a:rPr>
              <a:t>-Seq</a:t>
            </a:r>
          </a:p>
          <a:p>
            <a:pPr marL="228600" indent="-228600">
              <a:lnSpc>
                <a:spcPct val="150000"/>
              </a:lnSpc>
              <a:buFont typeface="+mj-lt"/>
              <a:buAutoNum type="arabicPeriod"/>
            </a:pPr>
            <a:r>
              <a:rPr lang="zh-CN" altLang="en-US" sz="1400" b="1" dirty="0">
                <a:latin typeface="微软雅黑" panose="020B0503020204020204" pitchFamily="34" charset="-122"/>
                <a:ea typeface="微软雅黑" panose="020B0503020204020204" pitchFamily="34" charset="-122"/>
                <a:sym typeface="Wingdings" panose="05000000000000000000" pitchFamily="2" charset="2"/>
              </a:rPr>
              <a:t> 算法开发：</a:t>
            </a:r>
            <a:r>
              <a:rPr lang="zh-CN" altLang="en-US" sz="1400" dirty="0">
                <a:latin typeface="微软雅黑" panose="020B0503020204020204" pitchFamily="34" charset="-122"/>
                <a:ea typeface="微软雅黑" panose="020B0503020204020204" pitchFamily="34" charset="-122"/>
              </a:rPr>
              <a:t>建立了</a:t>
            </a:r>
            <a:r>
              <a:rPr lang="en-US" altLang="zh-CN" sz="1400" dirty="0">
                <a:latin typeface="微软雅黑" panose="020B0503020204020204" pitchFamily="34" charset="-122"/>
                <a:ea typeface="微软雅黑" panose="020B0503020204020204" pitchFamily="34" charset="-122"/>
              </a:rPr>
              <a:t>Pando GRN</a:t>
            </a:r>
            <a:r>
              <a:rPr lang="zh-CN" altLang="en-US" sz="1400" dirty="0">
                <a:latin typeface="微软雅黑" panose="020B0503020204020204" pitchFamily="34" charset="-122"/>
                <a:ea typeface="微软雅黑" panose="020B0503020204020204" pitchFamily="34" charset="-122"/>
              </a:rPr>
              <a:t>推断框架，通过结合转录组、染色质可及性、</a:t>
            </a:r>
            <a:r>
              <a:rPr lang="en-US" altLang="zh-CN" sz="1400" dirty="0">
                <a:latin typeface="微软雅黑" panose="020B0503020204020204" pitchFamily="34" charset="-122"/>
                <a:ea typeface="微软雅黑" panose="020B0503020204020204" pitchFamily="34" charset="-122"/>
              </a:rPr>
              <a:t>TF-motif</a:t>
            </a:r>
            <a:r>
              <a:rPr lang="zh-CN" altLang="en-US" sz="1400" dirty="0">
                <a:latin typeface="微软雅黑" panose="020B0503020204020204" pitchFamily="34" charset="-122"/>
                <a:ea typeface="微软雅黑" panose="020B0503020204020204" pitchFamily="34" charset="-122"/>
              </a:rPr>
              <a:t>信息、已知的</a:t>
            </a:r>
            <a:r>
              <a:rPr lang="en-US" altLang="zh-CN" sz="1400" dirty="0">
                <a:latin typeface="微软雅黑" panose="020B0503020204020204" pitchFamily="34" charset="-122"/>
                <a:ea typeface="微软雅黑" panose="020B0503020204020204" pitchFamily="34" charset="-122"/>
              </a:rPr>
              <a:t>CREs</a:t>
            </a:r>
            <a:r>
              <a:rPr lang="zh-CN" altLang="en-US" sz="1400" dirty="0">
                <a:latin typeface="微软雅黑" panose="020B0503020204020204" pitchFamily="34" charset="-122"/>
                <a:ea typeface="微软雅黑" panose="020B0503020204020204" pitchFamily="34" charset="-122"/>
              </a:rPr>
              <a:t>和 进化保守性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rPr>
              <a:t>回归模型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rPr>
              <a:t>推断</a:t>
            </a:r>
            <a:r>
              <a:rPr lang="en-US" altLang="zh-CN" sz="1400" dirty="0">
                <a:latin typeface="微软雅黑" panose="020B0503020204020204" pitchFamily="34" charset="-122"/>
                <a:ea typeface="微软雅黑" panose="020B0503020204020204" pitchFamily="34" charset="-122"/>
              </a:rPr>
              <a:t>GRN</a:t>
            </a:r>
            <a:r>
              <a:rPr lang="zh-CN" altLang="en-US" sz="1400" dirty="0">
                <a:latin typeface="微软雅黑" panose="020B0503020204020204" pitchFamily="34" charset="-122"/>
                <a:ea typeface="微软雅黑" panose="020B0503020204020204" pitchFamily="34" charset="-122"/>
              </a:rPr>
              <a:t>，多模态数据整合范式</a:t>
            </a:r>
            <a:endParaRPr lang="en-US" altLang="zh-CN" sz="1400" dirty="0">
              <a:latin typeface="微软雅黑" panose="020B0503020204020204" pitchFamily="34" charset="-122"/>
              <a:ea typeface="微软雅黑" panose="020B0503020204020204" pitchFamily="34" charset="-122"/>
            </a:endParaRPr>
          </a:p>
          <a:p>
            <a:pPr marL="228600" indent="-228600">
              <a:lnSpc>
                <a:spcPct val="150000"/>
              </a:lnSpc>
              <a:buFont typeface="+mj-lt"/>
              <a:buAutoNum type="arabicPeriod"/>
            </a:pPr>
            <a:r>
              <a:rPr lang="zh-CN" altLang="en-US" sz="1400" b="1" dirty="0">
                <a:latin typeface="微软雅黑" panose="020B0503020204020204" pitchFamily="34" charset="-122"/>
                <a:ea typeface="微软雅黑" panose="020B0503020204020204" pitchFamily="34" charset="-122"/>
              </a:rPr>
              <a:t> 算法结果：</a:t>
            </a:r>
            <a:r>
              <a:rPr lang="en-US" altLang="zh-CN" sz="1400" b="1"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网络分析揭示了从胚状体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神经外胚层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rPr>
              <a:t>神经上皮的转变过程以及与区域化大脑状态相关的转录因子模块和子网络</a:t>
            </a:r>
            <a:endParaRPr lang="en-US" altLang="zh-CN" sz="1400" dirty="0">
              <a:latin typeface="微软雅黑" panose="020B0503020204020204" pitchFamily="34" charset="-122"/>
              <a:ea typeface="微软雅黑" panose="020B0503020204020204" pitchFamily="34" charset="-122"/>
            </a:endParaRPr>
          </a:p>
          <a:p>
            <a:pPr marL="285750" indent="-285750" defTabSz="914356">
              <a:lnSpc>
                <a:spcPct val="150000"/>
              </a:lnSpc>
              <a:buFont typeface="+mj-lt"/>
              <a:buAutoNum type="arabicPeriod"/>
              <a:defRPr/>
            </a:pPr>
            <a:r>
              <a:rPr lang="en-US" altLang="zh-CN" sz="1400" b="1" dirty="0">
                <a:latin typeface="微软雅黑" panose="020B0503020204020204" pitchFamily="34" charset="-122"/>
                <a:ea typeface="微软雅黑" panose="020B0503020204020204" pitchFamily="34" charset="-122"/>
              </a:rPr>
              <a:t>GLI3</a:t>
            </a:r>
            <a:r>
              <a:rPr lang="zh-CN" altLang="en-US" sz="1400" b="1" dirty="0">
                <a:latin typeface="微软雅黑" panose="020B0503020204020204" pitchFamily="34" charset="-122"/>
                <a:ea typeface="微软雅黑" panose="020B0503020204020204" pitchFamily="34" charset="-122"/>
              </a:rPr>
              <a:t>转录因子的作用：</a:t>
            </a:r>
            <a:r>
              <a:rPr lang="en-US" altLang="zh-CN" sz="1400" dirty="0">
                <a:latin typeface="微软雅黑" panose="020B0503020204020204" pitchFamily="34" charset="-122"/>
                <a:ea typeface="微软雅黑" panose="020B0503020204020204" pitchFamily="34" charset="-122"/>
              </a:rPr>
              <a:t>GLI3</a:t>
            </a:r>
            <a:r>
              <a:rPr lang="zh-CN" altLang="en-US" sz="1400" dirty="0">
                <a:latin typeface="微软雅黑" panose="020B0503020204020204" pitchFamily="34" charset="-122"/>
                <a:ea typeface="微软雅黑" panose="020B0503020204020204" pitchFamily="34" charset="-122"/>
              </a:rPr>
              <a:t>在大脑皮质命运建立中是必需的</a:t>
            </a:r>
            <a:endParaRPr lang="en-US" altLang="zh-CN" sz="1400" dirty="0">
              <a:latin typeface="微软雅黑" panose="020B0503020204020204" pitchFamily="34" charset="-122"/>
              <a:ea typeface="微软雅黑" panose="020B0503020204020204" pitchFamily="34" charset="-122"/>
            </a:endParaRPr>
          </a:p>
          <a:p>
            <a:pPr marL="285750" indent="-285750" defTabSz="914356">
              <a:lnSpc>
                <a:spcPct val="150000"/>
              </a:lnSpc>
              <a:buFont typeface="Wingdings" panose="05000000000000000000" pitchFamily="2" charset="2"/>
              <a:buChar char="ü"/>
              <a:defRPr/>
            </a:pPr>
            <a:r>
              <a:rPr lang="zh-CN" altLang="en-US" sz="1400" dirty="0">
                <a:latin typeface="微软雅黑" panose="020B0503020204020204" pitchFamily="34" charset="-122"/>
                <a:ea typeface="微软雅黑" panose="020B0503020204020204" pitchFamily="34" charset="-122"/>
              </a:rPr>
              <a:t>通过在</a:t>
            </a:r>
            <a:r>
              <a:rPr lang="en-US" altLang="zh-CN" sz="1400" dirty="0">
                <a:latin typeface="微软雅黑" panose="020B0503020204020204" pitchFamily="34" charset="-122"/>
                <a:ea typeface="微软雅黑" panose="020B0503020204020204" pitchFamily="34" charset="-122"/>
              </a:rPr>
              <a:t>GLI3</a:t>
            </a:r>
            <a:r>
              <a:rPr lang="zh-CN" altLang="en-US" sz="1400" dirty="0">
                <a:latin typeface="微软雅黑" panose="020B0503020204020204" pitchFamily="34" charset="-122"/>
                <a:ea typeface="微软雅黑" panose="020B0503020204020204" pitchFamily="34" charset="-122"/>
              </a:rPr>
              <a:t>正常或受扰动的细胞中测量</a:t>
            </a:r>
            <a:r>
              <a:rPr lang="en-US" altLang="zh-CN" sz="1400" dirty="0" err="1">
                <a:latin typeface="微软雅黑" panose="020B0503020204020204" pitchFamily="34" charset="-122"/>
                <a:ea typeface="微软雅黑" panose="020B0503020204020204" pitchFamily="34" charset="-122"/>
              </a:rPr>
              <a:t>scRNA</a:t>
            </a:r>
            <a:r>
              <a:rPr lang="en-US" altLang="zh-CN" sz="1400" dirty="0">
                <a:latin typeface="微软雅黑" panose="020B0503020204020204" pitchFamily="34" charset="-122"/>
                <a:ea typeface="微软雅黑" panose="020B0503020204020204" pitchFamily="34" charset="-122"/>
              </a:rPr>
              <a:t>-Seq + </a:t>
            </a:r>
            <a:r>
              <a:rPr lang="en-US" altLang="zh-CN" sz="1400" dirty="0" err="1">
                <a:latin typeface="微软雅黑" panose="020B0503020204020204" pitchFamily="34" charset="-122"/>
                <a:ea typeface="微软雅黑" panose="020B0503020204020204" pitchFamily="34" charset="-122"/>
              </a:rPr>
              <a:t>scATAC</a:t>
            </a:r>
            <a:r>
              <a:rPr lang="en-US" altLang="zh-CN" sz="1400" dirty="0">
                <a:latin typeface="微软雅黑" panose="020B0503020204020204" pitchFamily="34" charset="-122"/>
                <a:ea typeface="微软雅黑" panose="020B0503020204020204" pitchFamily="34" charset="-122"/>
              </a:rPr>
              <a:t>-Seq </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rPr>
              <a:t>对端脑命运决定至关重要的两个</a:t>
            </a:r>
            <a:r>
              <a:rPr lang="en-US" altLang="zh-CN" sz="1400" dirty="0">
                <a:latin typeface="微软雅黑" panose="020B0503020204020204" pitchFamily="34" charset="-122"/>
                <a:ea typeface="微软雅黑" panose="020B0503020204020204" pitchFamily="34" charset="-122"/>
              </a:rPr>
              <a:t>GLI3</a:t>
            </a:r>
            <a:r>
              <a:rPr lang="zh-CN" altLang="en-US" sz="1400" dirty="0">
                <a:latin typeface="微软雅黑" panose="020B0503020204020204" pitchFamily="34" charset="-122"/>
                <a:ea typeface="微软雅黑" panose="020B0503020204020204" pitchFamily="34" charset="-122"/>
              </a:rPr>
              <a:t>调控机制 </a:t>
            </a:r>
            <a:r>
              <a:rPr lang="en-US" altLang="zh-CN" sz="1400" dirty="0">
                <a:latin typeface="微软雅黑" panose="020B0503020204020204" pitchFamily="34" charset="-122"/>
                <a:ea typeface="微软雅黑" panose="020B0503020204020204" pitchFamily="34" charset="-122"/>
              </a:rPr>
              <a:t>(1) GLI3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HES4 + HES5  </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背腹模式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(dorsal)  (2) </a:t>
            </a:r>
            <a:r>
              <a:rPr lang="zh-CN" altLang="en-US" sz="1400" dirty="0">
                <a:latin typeface="微软雅黑" panose="020B0503020204020204" pitchFamily="34" charset="-122"/>
                <a:ea typeface="微软雅黑" panose="020B0503020204020204" pitchFamily="34" charset="-122"/>
              </a:rPr>
              <a:t>后期神经节隆起相关发育不同模式</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e.g</a:t>
            </a:r>
            <a:r>
              <a:rPr lang="en-US" altLang="zh-CN" sz="1400" dirty="0">
                <a:latin typeface="微软雅黑" panose="020B0503020204020204" pitchFamily="34" charset="-122"/>
                <a:ea typeface="微软雅黑" panose="020B0503020204020204" pitchFamily="34" charset="-122"/>
              </a:rPr>
              <a:t> BCL11A</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LHX8</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NKX2-1</a:t>
            </a:r>
            <a:r>
              <a:rPr lang="zh-CN" altLang="en-US" sz="1400" dirty="0">
                <a:latin typeface="微软雅黑" panose="020B0503020204020204" pitchFamily="34" charset="-122"/>
                <a:ea typeface="微软雅黑" panose="020B0503020204020204" pitchFamily="34" charset="-122"/>
              </a:rPr>
              <a:t>的调节抑制</a:t>
            </a:r>
            <a:r>
              <a:rPr lang="en-US" altLang="zh-CN" sz="1400" dirty="0">
                <a:latin typeface="微软雅黑" panose="020B0503020204020204" pitchFamily="34" charset="-122"/>
                <a:ea typeface="微软雅黑" panose="020B0503020204020204" pitchFamily="34" charset="-122"/>
              </a:rPr>
              <a:t>MGE</a:t>
            </a:r>
            <a:r>
              <a:rPr lang="zh-CN" altLang="en-US" sz="1400" dirty="0">
                <a:latin typeface="微软雅黑" panose="020B0503020204020204" pitchFamily="34" charset="-122"/>
                <a:ea typeface="微软雅黑" panose="020B0503020204020204" pitchFamily="34" charset="-122"/>
              </a:rPr>
              <a:t>诱导程序</a:t>
            </a:r>
            <a:r>
              <a:rPr lang="en-US" altLang="zh-CN" sz="1400" dirty="0">
                <a:latin typeface="微软雅黑" panose="020B0503020204020204" pitchFamily="34" charset="-122"/>
                <a:ea typeface="微软雅黑" panose="020B0503020204020204" pitchFamily="34" charset="-122"/>
              </a:rPr>
              <a:t>)</a:t>
            </a:r>
          </a:p>
          <a:p>
            <a:pPr defTabSz="914356">
              <a:lnSpc>
                <a:spcPct val="150000"/>
              </a:lnSpc>
              <a:defRPr/>
            </a:pPr>
            <a:r>
              <a:rPr lang="en-US" altLang="zh-CN" sz="1400" b="1" dirty="0">
                <a:latin typeface="微软雅黑" panose="020B0503020204020204" pitchFamily="34" charset="-122"/>
                <a:ea typeface="微软雅黑" panose="020B0503020204020204" pitchFamily="34" charset="-122"/>
              </a:rPr>
              <a:t>6.  </a:t>
            </a:r>
            <a:r>
              <a:rPr lang="zh-CN" altLang="en-US" sz="1400" b="1" dirty="0">
                <a:latin typeface="微软雅黑" panose="020B0503020204020204" pitchFamily="34" charset="-122"/>
                <a:ea typeface="微软雅黑" panose="020B0503020204020204" pitchFamily="34" charset="-122"/>
              </a:rPr>
              <a:t>多模态单细胞组学</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类器官技术的潜力：</a:t>
            </a:r>
            <a:r>
              <a:rPr lang="zh-CN" altLang="en-US" sz="1400" dirty="0">
                <a:latin typeface="微软雅黑" panose="020B0503020204020204" pitchFamily="34" charset="-122"/>
                <a:ea typeface="微软雅黑" panose="020B0503020204020204" pitchFamily="34" charset="-122"/>
              </a:rPr>
              <a:t>研究揭示了多模态单细胞基因组学和类器官技术在理解人类大脑发育的基因调控程序方面的巨大潜力。</a:t>
            </a:r>
          </a:p>
        </p:txBody>
      </p:sp>
      <p:grpSp>
        <p:nvGrpSpPr>
          <p:cNvPr id="5" name="组合 4">
            <a:extLst>
              <a:ext uri="{FF2B5EF4-FFF2-40B4-BE49-F238E27FC236}">
                <a16:creationId xmlns:a16="http://schemas.microsoft.com/office/drawing/2014/main" id="{733BEF3D-D89A-46D1-8EDD-AC20E18DA887}"/>
              </a:ext>
            </a:extLst>
          </p:cNvPr>
          <p:cNvGrpSpPr/>
          <p:nvPr/>
        </p:nvGrpSpPr>
        <p:grpSpPr>
          <a:xfrm>
            <a:off x="7284224" y="1235553"/>
            <a:ext cx="4001477" cy="1836615"/>
            <a:chOff x="424352" y="1563077"/>
            <a:chExt cx="5015156" cy="2123537"/>
          </a:xfrm>
        </p:grpSpPr>
        <p:pic>
          <p:nvPicPr>
            <p:cNvPr id="6" name="图片 5">
              <a:extLst>
                <a:ext uri="{FF2B5EF4-FFF2-40B4-BE49-F238E27FC236}">
                  <a16:creationId xmlns:a16="http://schemas.microsoft.com/office/drawing/2014/main" id="{0361756E-7038-4C3F-A3F5-F15F7C556BE5}"/>
                </a:ext>
              </a:extLst>
            </p:cNvPr>
            <p:cNvPicPr>
              <a:picLocks noChangeAspect="1"/>
            </p:cNvPicPr>
            <p:nvPr/>
          </p:nvPicPr>
          <p:blipFill>
            <a:blip r:embed="rId2"/>
            <a:stretch>
              <a:fillRect/>
            </a:stretch>
          </p:blipFill>
          <p:spPr>
            <a:xfrm>
              <a:off x="424352" y="1658488"/>
              <a:ext cx="4897926" cy="2028126"/>
            </a:xfrm>
            <a:prstGeom prst="rect">
              <a:avLst/>
            </a:prstGeom>
          </p:spPr>
        </p:pic>
        <p:sp>
          <p:nvSpPr>
            <p:cNvPr id="7" name="矩形 6">
              <a:extLst>
                <a:ext uri="{FF2B5EF4-FFF2-40B4-BE49-F238E27FC236}">
                  <a16:creationId xmlns:a16="http://schemas.microsoft.com/office/drawing/2014/main" id="{BE0C02C1-9542-4510-B6A9-978EB3E793E6}"/>
                </a:ext>
              </a:extLst>
            </p:cNvPr>
            <p:cNvSpPr/>
            <p:nvPr/>
          </p:nvSpPr>
          <p:spPr>
            <a:xfrm>
              <a:off x="4947138" y="1563077"/>
              <a:ext cx="492370" cy="382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2E62D0EC-8B15-40E0-BFDF-2379868DC571}"/>
              </a:ext>
            </a:extLst>
          </p:cNvPr>
          <p:cNvGrpSpPr/>
          <p:nvPr/>
        </p:nvGrpSpPr>
        <p:grpSpPr>
          <a:xfrm>
            <a:off x="6989370" y="3563370"/>
            <a:ext cx="3051412" cy="2301778"/>
            <a:chOff x="1340725" y="926732"/>
            <a:chExt cx="3480004" cy="2502268"/>
          </a:xfrm>
        </p:grpSpPr>
        <p:pic>
          <p:nvPicPr>
            <p:cNvPr id="9" name="图片 8">
              <a:extLst>
                <a:ext uri="{FF2B5EF4-FFF2-40B4-BE49-F238E27FC236}">
                  <a16:creationId xmlns:a16="http://schemas.microsoft.com/office/drawing/2014/main" id="{13E3BDD8-B2F6-4CB2-8290-0A0D030C8EEC}"/>
                </a:ext>
              </a:extLst>
            </p:cNvPr>
            <p:cNvPicPr>
              <a:picLocks noChangeAspect="1"/>
            </p:cNvPicPr>
            <p:nvPr/>
          </p:nvPicPr>
          <p:blipFill>
            <a:blip r:embed="rId3"/>
            <a:stretch>
              <a:fillRect/>
            </a:stretch>
          </p:blipFill>
          <p:spPr>
            <a:xfrm>
              <a:off x="1501344" y="1013917"/>
              <a:ext cx="3088677" cy="2415083"/>
            </a:xfrm>
            <a:prstGeom prst="rect">
              <a:avLst/>
            </a:prstGeom>
          </p:spPr>
        </p:pic>
        <p:sp>
          <p:nvSpPr>
            <p:cNvPr id="10" name="矩形 9">
              <a:extLst>
                <a:ext uri="{FF2B5EF4-FFF2-40B4-BE49-F238E27FC236}">
                  <a16:creationId xmlns:a16="http://schemas.microsoft.com/office/drawing/2014/main" id="{B3893FB3-55F1-42EE-B12F-E317A1237E85}"/>
                </a:ext>
              </a:extLst>
            </p:cNvPr>
            <p:cNvSpPr/>
            <p:nvPr/>
          </p:nvSpPr>
          <p:spPr>
            <a:xfrm>
              <a:off x="1340725" y="926732"/>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CF1F3BA-D992-4465-A87E-72C9F2A4040F}"/>
                </a:ext>
              </a:extLst>
            </p:cNvPr>
            <p:cNvSpPr/>
            <p:nvPr/>
          </p:nvSpPr>
          <p:spPr>
            <a:xfrm>
              <a:off x="4359312" y="1095680"/>
              <a:ext cx="461417" cy="337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82ECE6AD-A34C-4CBA-AE77-98F8C64FE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171" y="3287487"/>
            <a:ext cx="2045383" cy="3251425"/>
          </a:xfrm>
          <a:prstGeom prst="rect">
            <a:avLst/>
          </a:prstGeom>
        </p:spPr>
      </p:pic>
    </p:spTree>
    <p:extLst>
      <p:ext uri="{BB962C8B-B14F-4D97-AF65-F5344CB8AC3E}">
        <p14:creationId xmlns:p14="http://schemas.microsoft.com/office/powerpoint/2010/main" val="35378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F222C93-ABF5-486E-96AE-4FB84CFD0849}"/>
              </a:ext>
            </a:extLst>
          </p:cNvPr>
          <p:cNvSpPr>
            <a:spLocks noGrp="1"/>
          </p:cNvSpPr>
          <p:nvPr>
            <p:ph type="sldNum" sz="quarter" idx="12"/>
          </p:nvPr>
        </p:nvSpPr>
        <p:spPr/>
        <p:txBody>
          <a:bodyPr/>
          <a:lstStyle/>
          <a:p>
            <a:fld id="{DF849393-7876-44FF-8BC7-6C3A91957E85}" type="slidenum">
              <a:rPr lang="zh-CN" altLang="en-US" smtClean="0"/>
              <a:t>71</a:t>
            </a:fld>
            <a:endParaRPr lang="zh-CN" altLang="en-US"/>
          </a:p>
        </p:txBody>
      </p:sp>
      <p:sp>
        <p:nvSpPr>
          <p:cNvPr id="6" name="矩形 13">
            <a:extLst>
              <a:ext uri="{FF2B5EF4-FFF2-40B4-BE49-F238E27FC236}">
                <a16:creationId xmlns:a16="http://schemas.microsoft.com/office/drawing/2014/main" id="{A4DD6171-A5BB-42D5-BFE9-2E206C92BEA2}"/>
              </a:ext>
            </a:extLst>
          </p:cNvPr>
          <p:cNvSpPr>
            <a:spLocks noGrp="1" noChangeArrowheads="1"/>
          </p:cNvSpPr>
          <p:nvPr>
            <p:ph type="title"/>
          </p:nvPr>
        </p:nvSpPr>
        <p:spPr bwMode="auto">
          <a:xfrm>
            <a:off x="200025" y="384778"/>
            <a:ext cx="8292655" cy="590931"/>
          </a:xfrm>
          <a:prstGeom prst="rect">
            <a:avLst/>
          </a:prstGeom>
          <a:noFill/>
          <a:ln w="9525">
            <a:noFill/>
            <a:miter lim="800000"/>
            <a:headEnd/>
            <a:tailEnd/>
          </a:ln>
        </p:spPr>
        <p:txBody>
          <a:bodyPr wrap="none">
            <a:spAutoFit/>
          </a:bodyPr>
          <a:lstStyle/>
          <a:p>
            <a:pPr eaLnBrk="1" hangingPunct="1"/>
            <a:r>
              <a:rPr kumimoji="1" lang="zh-CN" altLang="en-US" sz="3600" b="1" dirty="0">
                <a:latin typeface="黑体" pitchFamily="49" charset="-122"/>
                <a:ea typeface="黑体" pitchFamily="49" charset="-122"/>
              </a:rPr>
              <a:t>案例</a:t>
            </a:r>
            <a:r>
              <a:rPr kumimoji="1" lang="en-US" altLang="zh-CN" sz="3600" b="1" dirty="0">
                <a:latin typeface="黑体" pitchFamily="49" charset="-122"/>
                <a:ea typeface="黑体" pitchFamily="49" charset="-122"/>
              </a:rPr>
              <a:t>2</a:t>
            </a:r>
            <a:r>
              <a:rPr kumimoji="1" lang="zh-CN" altLang="en-US" sz="3600" b="1" dirty="0">
                <a:latin typeface="黑体" pitchFamily="49" charset="-122"/>
                <a:ea typeface="黑体" pitchFamily="49" charset="-122"/>
              </a:rPr>
              <a:t>：运用单细胞多组学挖掘疾病起源</a:t>
            </a:r>
          </a:p>
        </p:txBody>
      </p:sp>
      <p:pic>
        <p:nvPicPr>
          <p:cNvPr id="3" name="图片 2">
            <a:extLst>
              <a:ext uri="{FF2B5EF4-FFF2-40B4-BE49-F238E27FC236}">
                <a16:creationId xmlns:a16="http://schemas.microsoft.com/office/drawing/2014/main" id="{8A196BBA-9969-4DBE-B73F-383428B89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39" y="965946"/>
            <a:ext cx="6368945" cy="2397804"/>
          </a:xfrm>
          <a:prstGeom prst="rect">
            <a:avLst/>
          </a:prstGeom>
        </p:spPr>
      </p:pic>
      <p:sp>
        <p:nvSpPr>
          <p:cNvPr id="5" name="文本框 4">
            <a:extLst>
              <a:ext uri="{FF2B5EF4-FFF2-40B4-BE49-F238E27FC236}">
                <a16:creationId xmlns:a16="http://schemas.microsoft.com/office/drawing/2014/main" id="{DBDADBAC-17A6-4374-95C5-306FEC65C0A0}"/>
              </a:ext>
            </a:extLst>
          </p:cNvPr>
          <p:cNvSpPr txBox="1"/>
          <p:nvPr/>
        </p:nvSpPr>
        <p:spPr>
          <a:xfrm>
            <a:off x="271741" y="3543709"/>
            <a:ext cx="11441688" cy="2862322"/>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Medulloblastoma (MB) 是最常见的恶性儿童脑瘤，尤其是</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roup</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的起源尚不明确，这阻碍了有效靶向治疗的发展。</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研究目的：通过单细胞分析技术，研究人类胎儿小脑的细胞异质性，以期揭示MB的起源和肿瘤发生。</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研究发现：</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识别了一种独特的过渡性小脑祖细胞</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，连接神经干细胞和发育中的胎儿小脑细胞系。</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这些过渡性祖细胞在</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roup</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MB亚型中富集。</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单细胞多组学揭示了</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细胞群体中的调控网络，包括与3型MB临床预后相关的转录因子HNRNPH1和SOX11。</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通过CRISPR干扰靶向</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调节因子，抑制了MYC表达和MYC驱动的</a:t>
            </a:r>
            <a:r>
              <a:rPr lang="en-US" altLang="zh-CN" dirty="0">
                <a:latin typeface="微软雅黑" panose="020B0503020204020204" pitchFamily="34" charset="-122"/>
                <a:ea typeface="微软雅黑" panose="020B0503020204020204" pitchFamily="34" charset="-122"/>
              </a:rPr>
              <a:t>Group3-</a:t>
            </a:r>
            <a:r>
              <a:rPr lang="zh-CN" altLang="en-US" dirty="0">
                <a:latin typeface="微软雅黑" panose="020B0503020204020204" pitchFamily="34" charset="-122"/>
                <a:ea typeface="微软雅黑" panose="020B0503020204020204" pitchFamily="34" charset="-122"/>
              </a:rPr>
              <a:t>MB生长。</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研究结论：为理解MB的细胞起源、肿瘤发生提供了新的见解，并为未来的治疗策略提供了潜在的靶点。</a:t>
            </a:r>
          </a:p>
        </p:txBody>
      </p:sp>
    </p:spTree>
    <p:extLst>
      <p:ext uri="{BB962C8B-B14F-4D97-AF65-F5344CB8AC3E}">
        <p14:creationId xmlns:p14="http://schemas.microsoft.com/office/powerpoint/2010/main" val="1647916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C73E400F-BAEC-6D1C-6EAA-1B4984312FE6}"/>
              </a:ext>
            </a:extLst>
          </p:cNvPr>
          <p:cNvPicPr>
            <a:picLocks noChangeAspect="1"/>
          </p:cNvPicPr>
          <p:nvPr/>
        </p:nvPicPr>
        <p:blipFill rotWithShape="1">
          <a:blip r:embed="rId2">
            <a:extLst>
              <a:ext uri="{28A0092B-C50C-407E-A947-70E740481C1C}">
                <a14:useLocalDpi xmlns:a14="http://schemas.microsoft.com/office/drawing/2010/main" val="0"/>
              </a:ext>
            </a:extLst>
          </a:blip>
          <a:srcRect l="6514" t="1000" r="2050"/>
          <a:stretch/>
        </p:blipFill>
        <p:spPr>
          <a:xfrm>
            <a:off x="344384" y="652523"/>
            <a:ext cx="7248030" cy="6111316"/>
          </a:xfrm>
          <a:prstGeom prst="rect">
            <a:avLst/>
          </a:prstGeom>
        </p:spPr>
      </p:pic>
      <p:sp>
        <p:nvSpPr>
          <p:cNvPr id="4" name="文本框 3">
            <a:extLst>
              <a:ext uri="{FF2B5EF4-FFF2-40B4-BE49-F238E27FC236}">
                <a16:creationId xmlns:a16="http://schemas.microsoft.com/office/drawing/2014/main" id="{95C9CC64-4FFC-6CA6-846D-5C26E3A94E8A}"/>
              </a:ext>
            </a:extLst>
          </p:cNvPr>
          <p:cNvSpPr txBox="1"/>
          <p:nvPr/>
        </p:nvSpPr>
        <p:spPr>
          <a:xfrm>
            <a:off x="261256" y="165411"/>
            <a:ext cx="7248030"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Result</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Single-cell atlas of early developing human fetal cerebella. </a:t>
            </a:r>
            <a:endParaRPr lang="en" altLang="zh-CN" sz="4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A15E7C18-AC33-3A1F-A4DA-1D84AD2418CD}"/>
              </a:ext>
            </a:extLst>
          </p:cNvPr>
          <p:cNvSpPr txBox="1"/>
          <p:nvPr/>
        </p:nvSpPr>
        <p:spPr>
          <a:xfrm>
            <a:off x="7742836" y="3343399"/>
            <a:ext cx="4045404" cy="1754326"/>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结论</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发现了新的细胞群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过渡性小脑祖细胞</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 altLang="zh-CN" dirty="0">
                <a:latin typeface="微软雅黑" panose="020B0503020204020204" pitchFamily="34" charset="-122"/>
                <a:ea typeface="微软雅黑" panose="020B0503020204020204" pitchFamily="34" charset="-122"/>
                <a:cs typeface="Times New Roman" panose="02020603050405020304" pitchFamily="18" charset="0"/>
              </a:rPr>
              <a:t>transitional cerebellar progenitors</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 altLang="zh-CN" dirty="0">
                <a:effectLst/>
                <a:latin typeface="微软雅黑" panose="020B0503020204020204" pitchFamily="34" charset="-122"/>
                <a:ea typeface="微软雅黑" panose="020B0503020204020204" pitchFamily="34" charset="-122"/>
                <a:cs typeface="Times New Roman" panose="02020603050405020304" pitchFamily="18" charset="0"/>
              </a:rPr>
              <a:t> </a:t>
            </a:r>
          </a:p>
          <a:p>
            <a:pPr marL="285750" indent="-285750">
              <a:buFont typeface="Arial" panose="020B0604020202020204" pitchFamily="34" charset="0"/>
              <a:buChar char="•"/>
            </a:pP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rPr>
              <a:t>PCW12</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周富集</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PCW14</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周后逐渐减少</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2355641F-9186-C807-5CDB-3DBFEAB9BE19}"/>
              </a:ext>
            </a:extLst>
          </p:cNvPr>
          <p:cNvSpPr txBox="1"/>
          <p:nvPr/>
        </p:nvSpPr>
        <p:spPr>
          <a:xfrm>
            <a:off x="7742836" y="503965"/>
            <a:ext cx="4177021" cy="2031325"/>
          </a:xfrm>
          <a:prstGeom prst="rect">
            <a:avLst/>
          </a:prstGeom>
          <a:noFill/>
        </p:spPr>
        <p:txBody>
          <a:bodyPr wrap="square">
            <a:spAutoFit/>
          </a:bodyPr>
          <a:lstStyle/>
          <a:p>
            <a:r>
              <a:rPr lang="zh-CN" altLang="en-US" i="0" dirty="0">
                <a:solidFill>
                  <a:srgbClr val="333333"/>
                </a:solidFill>
                <a:effectLst/>
                <a:highlight>
                  <a:srgbClr val="FFFFFF"/>
                </a:highlight>
                <a:latin typeface="微软雅黑" panose="020B0503020204020204" pitchFamily="34" charset="-122"/>
                <a:ea typeface="微软雅黑" panose="020B0503020204020204" pitchFamily="34" charset="-122"/>
              </a:rPr>
              <a:t>从孕后第</a:t>
            </a:r>
            <a:r>
              <a:rPr lang="en-US" altLang="zh-CN" i="0" dirty="0">
                <a:solidFill>
                  <a:srgbClr val="333333"/>
                </a:solidFill>
                <a:effectLst/>
                <a:highlight>
                  <a:srgbClr val="FFFFFF"/>
                </a:highlight>
                <a:latin typeface="微软雅黑" panose="020B0503020204020204" pitchFamily="34" charset="-122"/>
                <a:ea typeface="微软雅黑" panose="020B0503020204020204" pitchFamily="34" charset="-122"/>
              </a:rPr>
              <a:t>8-17</a:t>
            </a:r>
            <a:r>
              <a:rPr lang="zh-CN" altLang="en-US" i="0" dirty="0">
                <a:solidFill>
                  <a:srgbClr val="333333"/>
                </a:solidFill>
                <a:effectLst/>
                <a:highlight>
                  <a:srgbClr val="FFFFFF"/>
                </a:highlight>
                <a:latin typeface="微软雅黑" panose="020B0503020204020204" pitchFamily="34" charset="-122"/>
                <a:ea typeface="微软雅黑" panose="020B0503020204020204" pitchFamily="34" charset="-122"/>
              </a:rPr>
              <a:t>周的流产胎儿中分离出新鲜的小脑组织，并进行了单细胞</a:t>
            </a:r>
            <a:r>
              <a:rPr lang="en-US" altLang="zh-CN" i="0" dirty="0">
                <a:solidFill>
                  <a:srgbClr val="333333"/>
                </a:solidFill>
                <a:effectLst/>
                <a:highlight>
                  <a:srgbClr val="FFFFFF"/>
                </a:highlight>
                <a:latin typeface="微软雅黑" panose="020B0503020204020204" pitchFamily="34" charset="-122"/>
                <a:ea typeface="微软雅黑" panose="020B0503020204020204" pitchFamily="34" charset="-122"/>
              </a:rPr>
              <a:t>RNA</a:t>
            </a:r>
            <a:r>
              <a:rPr lang="zh-CN" altLang="en-US" i="0" dirty="0">
                <a:solidFill>
                  <a:srgbClr val="333333"/>
                </a:solidFill>
                <a:effectLst/>
                <a:highlight>
                  <a:srgbClr val="FFFFFF"/>
                </a:highlight>
                <a:latin typeface="微软雅黑" panose="020B0503020204020204" pitchFamily="34" charset="-122"/>
                <a:ea typeface="微软雅黑" panose="020B0503020204020204" pitchFamily="34" charset="-122"/>
              </a:rPr>
              <a:t>测序（</a:t>
            </a:r>
            <a:r>
              <a:rPr lang="en-US" altLang="zh-CN" i="0" dirty="0" err="1">
                <a:solidFill>
                  <a:srgbClr val="333333"/>
                </a:solidFill>
                <a:effectLst/>
                <a:highlight>
                  <a:srgbClr val="FFFFFF"/>
                </a:highlight>
                <a:latin typeface="微软雅黑" panose="020B0503020204020204" pitchFamily="34" charset="-122"/>
                <a:ea typeface="微软雅黑" panose="020B0503020204020204" pitchFamily="34" charset="-122"/>
              </a:rPr>
              <a:t>scRNA</a:t>
            </a:r>
            <a:r>
              <a:rPr lang="en-US" altLang="zh-CN" i="0" dirty="0">
                <a:solidFill>
                  <a:srgbClr val="333333"/>
                </a:solidFill>
                <a:effectLst/>
                <a:highlight>
                  <a:srgbClr val="FFFFFF"/>
                </a:highlight>
                <a:latin typeface="微软雅黑" panose="020B0503020204020204" pitchFamily="34" charset="-122"/>
                <a:ea typeface="微软雅黑" panose="020B0503020204020204" pitchFamily="34" charset="-122"/>
              </a:rPr>
              <a:t>-seq</a:t>
            </a:r>
            <a:r>
              <a:rPr lang="zh-CN" altLang="en-US" i="0" dirty="0">
                <a:solidFill>
                  <a:srgbClr val="333333"/>
                </a:solidFill>
                <a:effectLst/>
                <a:highlight>
                  <a:srgbClr val="FFFFFF"/>
                </a:highlight>
                <a:latin typeface="微软雅黑" panose="020B0503020204020204" pitchFamily="34" charset="-122"/>
                <a:ea typeface="微软雅黑" panose="020B0503020204020204" pitchFamily="34" charset="-122"/>
              </a:rPr>
              <a:t>）。</a:t>
            </a:r>
            <a:endParaRPr lang="en-US" altLang="zh-CN" i="0" dirty="0">
              <a:solidFill>
                <a:srgbClr val="333333"/>
              </a:solidFill>
              <a:effectLst/>
              <a:highlight>
                <a:srgbClr val="FFFFFF"/>
              </a:highlight>
              <a:latin typeface="微软雅黑" panose="020B0503020204020204" pitchFamily="34" charset="-122"/>
              <a:ea typeface="微软雅黑" panose="020B0503020204020204" pitchFamily="34" charset="-122"/>
            </a:endParaRPr>
          </a:p>
          <a:p>
            <a:r>
              <a:rPr lang="zh-CN" altLang="en-US" i="0" dirty="0">
                <a:solidFill>
                  <a:srgbClr val="333333"/>
                </a:solidFill>
                <a:effectLst/>
                <a:highlight>
                  <a:srgbClr val="FFFFFF"/>
                </a:highlight>
                <a:latin typeface="微软雅黑" panose="020B0503020204020204" pitchFamily="34" charset="-122"/>
                <a:ea typeface="微软雅黑" panose="020B0503020204020204" pitchFamily="34" charset="-122"/>
              </a:rPr>
              <a:t>无监督聚类分析将所获得的</a:t>
            </a:r>
            <a:r>
              <a:rPr lang="en-US" altLang="zh-CN" i="0" dirty="0">
                <a:solidFill>
                  <a:srgbClr val="333333"/>
                </a:solidFill>
                <a:effectLst/>
                <a:highlight>
                  <a:srgbClr val="FFFFFF"/>
                </a:highlight>
                <a:latin typeface="微软雅黑" panose="020B0503020204020204" pitchFamily="34" charset="-122"/>
                <a:ea typeface="微软雅黑" panose="020B0503020204020204" pitchFamily="34" charset="-122"/>
              </a:rPr>
              <a:t>95542</a:t>
            </a:r>
            <a:r>
              <a:rPr lang="zh-CN" altLang="en-US" i="0" dirty="0">
                <a:solidFill>
                  <a:srgbClr val="333333"/>
                </a:solidFill>
                <a:effectLst/>
                <a:highlight>
                  <a:srgbClr val="FFFFFF"/>
                </a:highlight>
                <a:latin typeface="微软雅黑" panose="020B0503020204020204" pitchFamily="34" charset="-122"/>
                <a:ea typeface="微软雅黑" panose="020B0503020204020204" pitchFamily="34" charset="-122"/>
              </a:rPr>
              <a:t>个细胞分成了</a:t>
            </a:r>
            <a:r>
              <a:rPr lang="en-US" altLang="zh-CN" i="0" dirty="0">
                <a:solidFill>
                  <a:srgbClr val="333333"/>
                </a:solidFill>
                <a:effectLst/>
                <a:highlight>
                  <a:srgbClr val="FFFFFF"/>
                </a:highlight>
                <a:latin typeface="微软雅黑" panose="020B0503020204020204" pitchFamily="34" charset="-122"/>
                <a:ea typeface="微软雅黑" panose="020B0503020204020204" pitchFamily="34" charset="-122"/>
              </a:rPr>
              <a:t>23</a:t>
            </a:r>
            <a:r>
              <a:rPr lang="zh-CN" altLang="en-US" i="0" dirty="0">
                <a:solidFill>
                  <a:srgbClr val="333333"/>
                </a:solidFill>
                <a:effectLst/>
                <a:highlight>
                  <a:srgbClr val="FFFFFF"/>
                </a:highlight>
                <a:latin typeface="微软雅黑" panose="020B0503020204020204" pitchFamily="34" charset="-122"/>
                <a:ea typeface="微软雅黑" panose="020B0503020204020204" pitchFamily="34" charset="-122"/>
              </a:rPr>
              <a:t>个亚群，然后结合不同细胞系的典型标志物对其进行注释，识别出了人类胎儿小脑的主要细胞类型</a:t>
            </a:r>
            <a:endParaRPr lang="zh-CN" altLang="en-US" dirty="0">
              <a:latin typeface="微软雅黑" panose="020B0503020204020204" pitchFamily="34" charset="-122"/>
              <a:ea typeface="微软雅黑" panose="020B0503020204020204" pitchFamily="34" charset="-122"/>
            </a:endParaRPr>
          </a:p>
        </p:txBody>
      </p:sp>
      <p:sp>
        <p:nvSpPr>
          <p:cNvPr id="6" name="灯片编号占位符 3">
            <a:extLst>
              <a:ext uri="{FF2B5EF4-FFF2-40B4-BE49-F238E27FC236}">
                <a16:creationId xmlns:a16="http://schemas.microsoft.com/office/drawing/2014/main" id="{0E63B3AD-BCFB-C4AA-800F-0B28EE9B2064}"/>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72</a:t>
            </a:fld>
            <a:endParaRPr lang="zh-CN" altLang="en-US"/>
          </a:p>
        </p:txBody>
      </p:sp>
      <p:sp>
        <p:nvSpPr>
          <p:cNvPr id="9" name="文本框 8">
            <a:extLst>
              <a:ext uri="{FF2B5EF4-FFF2-40B4-BE49-F238E27FC236}">
                <a16:creationId xmlns:a16="http://schemas.microsoft.com/office/drawing/2014/main" id="{7E55C827-1B1D-6860-3161-712087AE80E5}"/>
              </a:ext>
            </a:extLst>
          </p:cNvPr>
          <p:cNvSpPr txBox="1"/>
          <p:nvPr/>
        </p:nvSpPr>
        <p:spPr>
          <a:xfrm>
            <a:off x="8182323" y="5721168"/>
            <a:ext cx="2503714" cy="369332"/>
          </a:xfrm>
          <a:prstGeom prst="rect">
            <a:avLst/>
          </a:prstGeom>
          <a:noFill/>
        </p:spPr>
        <p:txBody>
          <a:bodyPr wrap="square">
            <a:spAutoFit/>
          </a:bodyPr>
          <a:lstStyle/>
          <a:p>
            <a:r>
              <a:rPr lang="en-US" altLang="zh-CN" sz="1800" i="0" dirty="0">
                <a:solidFill>
                  <a:srgbClr val="333333"/>
                </a:solidFill>
                <a:effectLst/>
                <a:highlight>
                  <a:srgbClr val="FFFFFF"/>
                </a:highlight>
                <a:latin typeface="微软雅黑" panose="020B0503020204020204" pitchFamily="34" charset="-122"/>
                <a:ea typeface="微软雅黑" panose="020B0503020204020204" pitchFamily="34" charset="-122"/>
              </a:rPr>
              <a:t>SOX11/HNRNPH1</a:t>
            </a:r>
            <a:endParaRPr lang="zh-CN" altLang="en-US" dirty="0"/>
          </a:p>
        </p:txBody>
      </p:sp>
    </p:spTree>
    <p:extLst>
      <p:ext uri="{BB962C8B-B14F-4D97-AF65-F5344CB8AC3E}">
        <p14:creationId xmlns:p14="http://schemas.microsoft.com/office/powerpoint/2010/main" val="4237645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9CFBA2-B451-691F-217F-698B3669C3F8}"/>
              </a:ext>
            </a:extLst>
          </p:cNvPr>
          <p:cNvPicPr>
            <a:picLocks noChangeAspect="1"/>
          </p:cNvPicPr>
          <p:nvPr/>
        </p:nvPicPr>
        <p:blipFill rotWithShape="1">
          <a:blip r:embed="rId2">
            <a:extLst>
              <a:ext uri="{28A0092B-C50C-407E-A947-70E740481C1C}">
                <a14:useLocalDpi xmlns:a14="http://schemas.microsoft.com/office/drawing/2010/main" val="0"/>
              </a:ext>
            </a:extLst>
          </a:blip>
          <a:srcRect l="1205" t="3837" r="5709"/>
          <a:stretch/>
        </p:blipFill>
        <p:spPr>
          <a:xfrm>
            <a:off x="478819" y="870251"/>
            <a:ext cx="10198146" cy="4547175"/>
          </a:xfrm>
          <a:prstGeom prst="rect">
            <a:avLst/>
          </a:prstGeom>
        </p:spPr>
      </p:pic>
      <p:sp>
        <p:nvSpPr>
          <p:cNvPr id="3" name="文本框 2">
            <a:extLst>
              <a:ext uri="{FF2B5EF4-FFF2-40B4-BE49-F238E27FC236}">
                <a16:creationId xmlns:a16="http://schemas.microsoft.com/office/drawing/2014/main" id="{DCAEC4B4-8290-83BE-49F8-F7D1FD3E018B}"/>
              </a:ext>
            </a:extLst>
          </p:cNvPr>
          <p:cNvSpPr txBox="1"/>
          <p:nvPr/>
        </p:nvSpPr>
        <p:spPr>
          <a:xfrm>
            <a:off x="261256" y="177286"/>
            <a:ext cx="9465130"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Result</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Identification of transitional progenitor intermediate in human fetal cerebella. </a:t>
            </a:r>
            <a:endParaRPr lang="en"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2CD36B5F-604F-9D2D-C48B-DBFF5355DE62}"/>
              </a:ext>
            </a:extLst>
          </p:cNvPr>
          <p:cNvSpPr txBox="1"/>
          <p:nvPr/>
        </p:nvSpPr>
        <p:spPr>
          <a:xfrm>
            <a:off x="597848" y="5649195"/>
            <a:ext cx="3037981" cy="338554"/>
          </a:xfrm>
          <a:prstGeom prst="rect">
            <a:avLst/>
          </a:prstGeom>
          <a:noFill/>
        </p:spPr>
        <p:txBody>
          <a:bodyPr wrap="square">
            <a:spAutoFit/>
          </a:bodyPr>
          <a:lstStyle/>
          <a:p>
            <a:r>
              <a:rPr lang="en-US"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Methods</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H&amp;E</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staining</a:t>
            </a:r>
          </a:p>
        </p:txBody>
      </p:sp>
      <p:sp>
        <p:nvSpPr>
          <p:cNvPr id="5" name="文本框 4">
            <a:extLst>
              <a:ext uri="{FF2B5EF4-FFF2-40B4-BE49-F238E27FC236}">
                <a16:creationId xmlns:a16="http://schemas.microsoft.com/office/drawing/2014/main" id="{0B2A2F17-0BE3-EE65-709D-55B4DEF12A6F}"/>
              </a:ext>
            </a:extLst>
          </p:cNvPr>
          <p:cNvSpPr txBox="1"/>
          <p:nvPr/>
        </p:nvSpPr>
        <p:spPr>
          <a:xfrm>
            <a:off x="5033157" y="5525616"/>
            <a:ext cx="6323844" cy="1077218"/>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结论</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通过干性评分描绘了神经细胞的群体演变轨迹，发现从神经干细胞到</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个小脑的主要神经细胞系</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颗粒细胞祖细胞（</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GCP</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）、单极刷状细胞（</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UBC</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Purkinje</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细胞之间存在过渡性小脑祖细胞（</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8FB9D324-8197-49E3-87A0-E84F505A8062}"/>
              </a:ext>
            </a:extLst>
          </p:cNvPr>
          <p:cNvSpPr txBox="1"/>
          <p:nvPr/>
        </p:nvSpPr>
        <p:spPr>
          <a:xfrm>
            <a:off x="1474643" y="5959705"/>
            <a:ext cx="3238871" cy="338554"/>
          </a:xfrm>
          <a:prstGeom prst="rect">
            <a:avLst/>
          </a:prstGeom>
          <a:noFill/>
        </p:spPr>
        <p:txBody>
          <a:bodyPr wrap="square">
            <a:spAutoFit/>
          </a:bodyPr>
          <a:lstStyle/>
          <a:p>
            <a:r>
              <a:rPr lang="en-US" altLang="zh-CN" sz="1600" b="0" i="0" u="none" strike="noStrike" dirty="0">
                <a:effectLst/>
                <a:latin typeface="微软雅黑" panose="020B0503020204020204" pitchFamily="34" charset="-122"/>
                <a:ea typeface="微软雅黑" panose="020B0503020204020204" pitchFamily="34" charset="-122"/>
                <a:cs typeface="Times New Roman" panose="02020603050405020304" pitchFamily="18" charset="0"/>
              </a:rPr>
              <a:t>I</a:t>
            </a:r>
            <a:r>
              <a:rPr lang="en" altLang="zh-CN" sz="1600" b="0" i="0" u="none" strike="noStrike" dirty="0">
                <a:effectLst/>
                <a:latin typeface="微软雅黑" panose="020B0503020204020204" pitchFamily="34" charset="-122"/>
                <a:ea typeface="微软雅黑" panose="020B0503020204020204" pitchFamily="34" charset="-122"/>
                <a:cs typeface="Times New Roman" panose="02020603050405020304" pitchFamily="18" charset="0"/>
              </a:rPr>
              <a:t>mmunofluorescence</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 </a:t>
            </a:r>
            <a:r>
              <a:rPr lang="en" altLang="zh-CN" sz="1600" i="0" u="none" strike="noStrike" dirty="0">
                <a:effectLst/>
                <a:latin typeface="微软雅黑" panose="020B0503020204020204" pitchFamily="34" charset="-122"/>
                <a:ea typeface="微软雅黑" panose="020B0503020204020204" pitchFamily="34" charset="-122"/>
                <a:cs typeface="Times New Roman" panose="02020603050405020304" pitchFamily="18" charset="0"/>
              </a:rPr>
              <a:t>staining</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灯片编号占位符 3">
            <a:extLst>
              <a:ext uri="{FF2B5EF4-FFF2-40B4-BE49-F238E27FC236}">
                <a16:creationId xmlns:a16="http://schemas.microsoft.com/office/drawing/2014/main" id="{94C58B49-1346-4DEF-96EE-4C1563CF0E77}"/>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73</a:t>
            </a:fld>
            <a:endParaRPr lang="zh-CN" altLang="en-US"/>
          </a:p>
        </p:txBody>
      </p:sp>
    </p:spTree>
    <p:extLst>
      <p:ext uri="{BB962C8B-B14F-4D97-AF65-F5344CB8AC3E}">
        <p14:creationId xmlns:p14="http://schemas.microsoft.com/office/powerpoint/2010/main" val="4076019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D167F2B-E14E-33D9-4E46-E3A0FAD18E0B}"/>
              </a:ext>
            </a:extLst>
          </p:cNvPr>
          <p:cNvPicPr>
            <a:picLocks noChangeAspect="1"/>
          </p:cNvPicPr>
          <p:nvPr/>
        </p:nvPicPr>
        <p:blipFill rotWithShape="1">
          <a:blip r:embed="rId2">
            <a:extLst>
              <a:ext uri="{28A0092B-C50C-407E-A947-70E740481C1C}">
                <a14:useLocalDpi xmlns:a14="http://schemas.microsoft.com/office/drawing/2010/main" val="0"/>
              </a:ext>
            </a:extLst>
          </a:blip>
          <a:srcRect l="6702" t="1982" r="3216"/>
          <a:stretch/>
        </p:blipFill>
        <p:spPr>
          <a:xfrm>
            <a:off x="712682" y="682227"/>
            <a:ext cx="9891398" cy="4893951"/>
          </a:xfrm>
          <a:prstGeom prst="rect">
            <a:avLst/>
          </a:prstGeom>
        </p:spPr>
      </p:pic>
      <p:sp>
        <p:nvSpPr>
          <p:cNvPr id="3" name="文本框 2">
            <a:extLst>
              <a:ext uri="{FF2B5EF4-FFF2-40B4-BE49-F238E27FC236}">
                <a16:creationId xmlns:a16="http://schemas.microsoft.com/office/drawing/2014/main" id="{ADF44BF3-AFA9-A6C3-2BF9-1A8D264BCCFC}"/>
              </a:ext>
            </a:extLst>
          </p:cNvPr>
          <p:cNvSpPr txBox="1"/>
          <p:nvPr/>
        </p:nvSpPr>
        <p:spPr>
          <a:xfrm>
            <a:off x="261256" y="177286"/>
            <a:ext cx="9101819"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Result</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scRNA-seq reveals intermediate TCP-like progenitors in aggressive MBs. </a:t>
            </a:r>
            <a:endParaRPr lang="en"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A0316CF0-63CB-AD44-6311-DD389DDBF33E}"/>
              </a:ext>
            </a:extLst>
          </p:cNvPr>
          <p:cNvSpPr txBox="1"/>
          <p:nvPr/>
        </p:nvSpPr>
        <p:spPr>
          <a:xfrm>
            <a:off x="985019" y="5729730"/>
            <a:ext cx="2382857" cy="338554"/>
          </a:xfrm>
          <a:prstGeom prst="rect">
            <a:avLst/>
          </a:prstGeom>
          <a:noFill/>
        </p:spPr>
        <p:txBody>
          <a:bodyPr wrap="square">
            <a:spAutoFit/>
          </a:bodyPr>
          <a:lstStyle/>
          <a:p>
            <a:r>
              <a:rPr lang="en-US" altLang="zh-CN" sz="1600" b="1" dirty="0">
                <a:effectLst/>
                <a:latin typeface="Times New Roman" panose="02020603050405020304" pitchFamily="18" charset="0"/>
                <a:cs typeface="Times New Roman" panose="02020603050405020304" pitchFamily="18" charset="0"/>
              </a:rPr>
              <a:t>Methods</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scRNA-seq</a:t>
            </a:r>
          </a:p>
        </p:txBody>
      </p:sp>
      <p:sp>
        <p:nvSpPr>
          <p:cNvPr id="5" name="文本框 4">
            <a:extLst>
              <a:ext uri="{FF2B5EF4-FFF2-40B4-BE49-F238E27FC236}">
                <a16:creationId xmlns:a16="http://schemas.microsoft.com/office/drawing/2014/main" id="{14907FC7-6EB2-DE6B-DFF1-4F8A244C4199}"/>
              </a:ext>
            </a:extLst>
          </p:cNvPr>
          <p:cNvSpPr txBox="1"/>
          <p:nvPr/>
        </p:nvSpPr>
        <p:spPr>
          <a:xfrm>
            <a:off x="4874324" y="5535736"/>
            <a:ext cx="6691746" cy="1200329"/>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结论：</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在单个</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MB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亚群中，</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细胞有可能发生致瘤性进化，成为特定的肿瘤性</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样细胞</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这可能是由不同的驱动突变引起的。</a:t>
            </a:r>
            <a:endParaRPr lang="en"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3221FA1-BE75-5F95-F77A-D18FC91B537F}"/>
              </a:ext>
            </a:extLst>
          </p:cNvPr>
          <p:cNvSpPr txBox="1"/>
          <p:nvPr/>
        </p:nvSpPr>
        <p:spPr>
          <a:xfrm>
            <a:off x="1861815" y="6028535"/>
            <a:ext cx="1387310" cy="338554"/>
          </a:xfrm>
          <a:prstGeom prst="rect">
            <a:avLst/>
          </a:prstGeom>
          <a:noFill/>
        </p:spPr>
        <p:txBody>
          <a:bodyPr wrap="square">
            <a:spAutoFit/>
          </a:bodyPr>
          <a:lstStyle/>
          <a:p>
            <a:r>
              <a:rPr lang="en-US" altLang="zh-CN" sz="1600" b="0" i="0" u="none" strike="noStrike" dirty="0" err="1">
                <a:effectLst/>
                <a:latin typeface="Times New Roman" panose="02020603050405020304" pitchFamily="18" charset="0"/>
                <a:ea typeface="PingFang SC" panose="020B0400000000000000" pitchFamily="34" charset="-122"/>
                <a:cs typeface="Times New Roman" panose="02020603050405020304" pitchFamily="18" charset="0"/>
              </a:rPr>
              <a:t>scATAC</a:t>
            </a:r>
            <a:r>
              <a:rPr lang="en-US" altLang="zh-CN" sz="1600" b="0" i="0" u="none" strike="noStrike" dirty="0">
                <a:effectLst/>
                <a:latin typeface="Times New Roman" panose="02020603050405020304" pitchFamily="18" charset="0"/>
                <a:ea typeface="PingFang SC" panose="020B0400000000000000" pitchFamily="34" charset="-122"/>
                <a:cs typeface="Times New Roman" panose="02020603050405020304" pitchFamily="18" charset="0"/>
              </a:rPr>
              <a:t>-seq</a:t>
            </a:r>
            <a:endParaRPr lang="en-US" altLang="zh-CN" sz="16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C4CCDAC-9FD0-47F1-0E62-DF250BF0FBF7}"/>
              </a:ext>
            </a:extLst>
          </p:cNvPr>
          <p:cNvSpPr txBox="1"/>
          <p:nvPr/>
        </p:nvSpPr>
        <p:spPr>
          <a:xfrm>
            <a:off x="1861815" y="6327341"/>
            <a:ext cx="2235172" cy="338554"/>
          </a:xfrm>
          <a:prstGeom prst="rect">
            <a:avLst/>
          </a:prstGeom>
          <a:noFill/>
        </p:spPr>
        <p:txBody>
          <a:bodyPr wrap="square">
            <a:spAutoFit/>
          </a:bodyPr>
          <a:lstStyle/>
          <a:p>
            <a:r>
              <a:rPr lang="en-US" altLang="zh-CN" sz="1600" b="0" i="0" u="none" strike="noStrike" dirty="0">
                <a:effectLst/>
                <a:latin typeface="Times New Roman" panose="02020603050405020304" pitchFamily="18" charset="0"/>
                <a:ea typeface="PingFang SC" panose="020B0400000000000000" pitchFamily="34" charset="-122"/>
                <a:cs typeface="Times New Roman" panose="02020603050405020304" pitchFamily="18" charset="0"/>
              </a:rPr>
              <a:t>Methylation</a:t>
            </a:r>
            <a:r>
              <a:rPr lang="zh-CN" altLang="en-US" sz="1600" b="0" i="0" u="none" strike="noStrike" dirty="0">
                <a:effectLst/>
                <a:latin typeface="Times New Roman" panose="02020603050405020304" pitchFamily="18" charset="0"/>
                <a:ea typeface="PingFang SC" panose="020B0400000000000000" pitchFamily="34" charset="-122"/>
                <a:cs typeface="Times New Roman" panose="02020603050405020304" pitchFamily="18" charset="0"/>
              </a:rPr>
              <a:t> </a:t>
            </a:r>
            <a:r>
              <a:rPr lang="en-US" altLang="zh-CN" sz="1600" b="0" i="0" u="none" strike="noStrike" dirty="0">
                <a:effectLst/>
                <a:latin typeface="Times New Roman" panose="02020603050405020304" pitchFamily="18" charset="0"/>
                <a:ea typeface="PingFang SC" panose="020B0400000000000000" pitchFamily="34" charset="-122"/>
                <a:cs typeface="Times New Roman" panose="02020603050405020304" pitchFamily="18" charset="0"/>
              </a:rPr>
              <a:t>sequence</a:t>
            </a:r>
          </a:p>
        </p:txBody>
      </p:sp>
      <p:sp>
        <p:nvSpPr>
          <p:cNvPr id="2" name="灯片编号占位符 3">
            <a:extLst>
              <a:ext uri="{FF2B5EF4-FFF2-40B4-BE49-F238E27FC236}">
                <a16:creationId xmlns:a16="http://schemas.microsoft.com/office/drawing/2014/main" id="{CB0A097D-49D2-15EA-7FC1-1DD34A658749}"/>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74</a:t>
            </a:fld>
            <a:endParaRPr lang="zh-CN" altLang="en-US"/>
          </a:p>
        </p:txBody>
      </p:sp>
    </p:spTree>
    <p:extLst>
      <p:ext uri="{BB962C8B-B14F-4D97-AF65-F5344CB8AC3E}">
        <p14:creationId xmlns:p14="http://schemas.microsoft.com/office/powerpoint/2010/main" val="1506969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94987-97D5-7537-507A-D58BC0F8C024}"/>
              </a:ext>
            </a:extLst>
          </p:cNvPr>
          <p:cNvPicPr>
            <a:picLocks noChangeAspect="1"/>
          </p:cNvPicPr>
          <p:nvPr/>
        </p:nvPicPr>
        <p:blipFill rotWithShape="1">
          <a:blip r:embed="rId2">
            <a:extLst>
              <a:ext uri="{28A0092B-C50C-407E-A947-70E740481C1C}">
                <a14:useLocalDpi xmlns:a14="http://schemas.microsoft.com/office/drawing/2010/main" val="0"/>
              </a:ext>
            </a:extLst>
          </a:blip>
          <a:srcRect l="1076" t="9455" r="5698"/>
          <a:stretch/>
        </p:blipFill>
        <p:spPr>
          <a:xfrm>
            <a:off x="665514" y="710059"/>
            <a:ext cx="10315723" cy="4555743"/>
          </a:xfrm>
          <a:prstGeom prst="rect">
            <a:avLst/>
          </a:prstGeom>
        </p:spPr>
      </p:pic>
      <p:sp>
        <p:nvSpPr>
          <p:cNvPr id="3" name="文本框 2">
            <a:extLst>
              <a:ext uri="{FF2B5EF4-FFF2-40B4-BE49-F238E27FC236}">
                <a16:creationId xmlns:a16="http://schemas.microsoft.com/office/drawing/2014/main" id="{A17972A3-9691-703E-F7F8-8E3804222159}"/>
              </a:ext>
            </a:extLst>
          </p:cNvPr>
          <p:cNvSpPr txBox="1"/>
          <p:nvPr/>
        </p:nvSpPr>
        <p:spPr>
          <a:xfrm>
            <a:off x="261256" y="177286"/>
            <a:ext cx="9625694"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Result</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4</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TCP regulators mediate long-range enhancer hijacking for G3-MB oncogenesis. </a:t>
            </a:r>
            <a:endParaRPr lang="en"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FDC3987F-60D9-7AD9-1009-B25A7781B328}"/>
              </a:ext>
            </a:extLst>
          </p:cNvPr>
          <p:cNvSpPr txBox="1"/>
          <p:nvPr/>
        </p:nvSpPr>
        <p:spPr>
          <a:xfrm>
            <a:off x="384587" y="5502429"/>
            <a:ext cx="4483568" cy="338554"/>
          </a:xfrm>
          <a:prstGeom prst="rect">
            <a:avLst/>
          </a:prstGeom>
          <a:noFill/>
        </p:spPr>
        <p:txBody>
          <a:bodyPr wrap="square">
            <a:spAutoFit/>
          </a:bodyPr>
          <a:lstStyle/>
          <a:p>
            <a:r>
              <a:rPr lang="en-US" altLang="zh-CN" sz="1600" b="1" dirty="0">
                <a:effectLst/>
                <a:latin typeface="Times New Roman" panose="02020603050405020304" pitchFamily="18" charset="0"/>
                <a:cs typeface="Times New Roman" panose="02020603050405020304" pitchFamily="18" charset="0"/>
              </a:rPr>
              <a:t>Methods</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 </a:t>
            </a:r>
            <a:r>
              <a:rPr lang="en" altLang="zh-CN" sz="1600" dirty="0">
                <a:effectLst/>
                <a:latin typeface="Times New Roman" panose="02020603050405020304" pitchFamily="18" charset="0"/>
                <a:cs typeface="Times New Roman" panose="02020603050405020304" pitchFamily="18" charset="0"/>
              </a:rPr>
              <a:t>Cut&amp;Run genomic occupancy assay </a:t>
            </a:r>
            <a:endParaRPr lang="en" altLang="zh-CN" sz="16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8039DFD-0141-F910-CBA0-7F4994352EBB}"/>
              </a:ext>
            </a:extLst>
          </p:cNvPr>
          <p:cNvSpPr txBox="1"/>
          <p:nvPr/>
        </p:nvSpPr>
        <p:spPr>
          <a:xfrm>
            <a:off x="5370587" y="5460021"/>
            <a:ext cx="5744048" cy="892552"/>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结论</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染色体间易位或结构变异可能通过</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G3 MB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中的增强子激活致癌驱动因素。</a:t>
            </a:r>
            <a:endParaRPr lang="en"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8BD9A34A-6BF0-A4DE-4B82-303AC065C63E}"/>
              </a:ext>
            </a:extLst>
          </p:cNvPr>
          <p:cNvSpPr txBox="1"/>
          <p:nvPr/>
        </p:nvSpPr>
        <p:spPr>
          <a:xfrm>
            <a:off x="1261383" y="5842744"/>
            <a:ext cx="3606772" cy="584775"/>
          </a:xfrm>
          <a:prstGeom prst="rect">
            <a:avLst/>
          </a:prstGeom>
          <a:noFill/>
        </p:spPr>
        <p:txBody>
          <a:bodyPr wrap="square">
            <a:spAutoFit/>
          </a:bodyPr>
          <a:lstStyle/>
          <a:p>
            <a:r>
              <a:rPr lang="en-US" altLang="zh-CN" sz="1600" b="0" i="0" dirty="0">
                <a:solidFill>
                  <a:srgbClr val="121212"/>
                </a:solidFill>
                <a:effectLst/>
                <a:latin typeface="Times New Roman" panose="02020603050405020304" pitchFamily="18" charset="0"/>
                <a:cs typeface="Times New Roman" panose="02020603050405020304" pitchFamily="18" charset="0"/>
              </a:rPr>
              <a:t>Hi-C</a:t>
            </a:r>
            <a:r>
              <a:rPr lang="zh-CN" altLang="en-US" sz="1600" b="0" i="0" dirty="0">
                <a:solidFill>
                  <a:srgbClr val="121212"/>
                </a:solidFill>
                <a:effectLst/>
                <a:latin typeface="Times New Roman" panose="02020603050405020304" pitchFamily="18" charset="0"/>
                <a:cs typeface="Times New Roman" panose="02020603050405020304" pitchFamily="18" charset="0"/>
              </a:rPr>
              <a:t> </a:t>
            </a:r>
            <a:r>
              <a:rPr lang="en" altLang="zh-CN" sz="1600" b="0" i="0" dirty="0">
                <a:solidFill>
                  <a:srgbClr val="121212"/>
                </a:solidFill>
                <a:effectLst/>
                <a:latin typeface="Times New Roman" panose="02020603050405020304" pitchFamily="18" charset="0"/>
                <a:cs typeface="Times New Roman" panose="02020603050405020304" pitchFamily="18" charset="0"/>
              </a:rPr>
              <a:t>(High-through chromosome conformation capture)</a:t>
            </a:r>
            <a:endParaRPr lang="en-US" altLang="zh-CN" sz="1600" dirty="0">
              <a:latin typeface="Times New Roman" panose="02020603050405020304" pitchFamily="18" charset="0"/>
              <a:cs typeface="Times New Roman" panose="02020603050405020304" pitchFamily="18" charset="0"/>
            </a:endParaRPr>
          </a:p>
        </p:txBody>
      </p:sp>
      <p:sp>
        <p:nvSpPr>
          <p:cNvPr id="2" name="灯片编号占位符 3">
            <a:extLst>
              <a:ext uri="{FF2B5EF4-FFF2-40B4-BE49-F238E27FC236}">
                <a16:creationId xmlns:a16="http://schemas.microsoft.com/office/drawing/2014/main" id="{7EDC67A6-DFAE-C4CA-830A-85BDB2B1CBB6}"/>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75</a:t>
            </a:fld>
            <a:endParaRPr lang="zh-CN" altLang="en-US"/>
          </a:p>
        </p:txBody>
      </p:sp>
    </p:spTree>
    <p:extLst>
      <p:ext uri="{BB962C8B-B14F-4D97-AF65-F5344CB8AC3E}">
        <p14:creationId xmlns:p14="http://schemas.microsoft.com/office/powerpoint/2010/main" val="2494450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167613F-B8A1-4EBC-556F-5E3EDC42610C}"/>
              </a:ext>
            </a:extLst>
          </p:cNvPr>
          <p:cNvPicPr>
            <a:picLocks noChangeAspect="1"/>
          </p:cNvPicPr>
          <p:nvPr/>
        </p:nvPicPr>
        <p:blipFill rotWithShape="1">
          <a:blip r:embed="rId2">
            <a:extLst>
              <a:ext uri="{28A0092B-C50C-407E-A947-70E740481C1C}">
                <a14:useLocalDpi xmlns:a14="http://schemas.microsoft.com/office/drawing/2010/main" val="0"/>
              </a:ext>
            </a:extLst>
          </a:blip>
          <a:srcRect l="7373" t="2089" r="2988"/>
          <a:stretch/>
        </p:blipFill>
        <p:spPr>
          <a:xfrm>
            <a:off x="527956" y="656090"/>
            <a:ext cx="10577073" cy="4629224"/>
          </a:xfrm>
          <a:prstGeom prst="rect">
            <a:avLst/>
          </a:prstGeom>
        </p:spPr>
      </p:pic>
      <p:sp>
        <p:nvSpPr>
          <p:cNvPr id="3" name="文本框 2">
            <a:extLst>
              <a:ext uri="{FF2B5EF4-FFF2-40B4-BE49-F238E27FC236}">
                <a16:creationId xmlns:a16="http://schemas.microsoft.com/office/drawing/2014/main" id="{C8A9DC61-1C1A-AD7B-A410-CC9440362AEC}"/>
              </a:ext>
            </a:extLst>
          </p:cNvPr>
          <p:cNvSpPr txBox="1"/>
          <p:nvPr/>
        </p:nvSpPr>
        <p:spPr>
          <a:xfrm>
            <a:off x="261256" y="177286"/>
            <a:ext cx="8168369" cy="338554"/>
          </a:xfrm>
          <a:prstGeom prst="rect">
            <a:avLst/>
          </a:prstGeom>
          <a:noFill/>
        </p:spPr>
        <p:txBody>
          <a:bodyPr wrap="square">
            <a:spAutoFit/>
          </a:bodyPr>
          <a:lstStyle/>
          <a:p>
            <a:r>
              <a:rPr lang="en-US"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Result</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Targeting TCP regulators inhibits aggressive MB growth. </a:t>
            </a:r>
            <a:endParaRPr lang="en"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1F5DA0BA-6CDD-FC26-3496-AD565BD084B1}"/>
              </a:ext>
            </a:extLst>
          </p:cNvPr>
          <p:cNvSpPr txBox="1"/>
          <p:nvPr/>
        </p:nvSpPr>
        <p:spPr>
          <a:xfrm>
            <a:off x="585973" y="5720799"/>
            <a:ext cx="3219545" cy="338554"/>
          </a:xfrm>
          <a:prstGeom prst="rect">
            <a:avLst/>
          </a:prstGeom>
          <a:noFill/>
        </p:spPr>
        <p:txBody>
          <a:bodyPr wrap="square">
            <a:spAutoFit/>
          </a:bodyPr>
          <a:lstStyle/>
          <a:p>
            <a:r>
              <a:rPr lang="en-US" altLang="zh-CN" sz="1600" b="1" dirty="0">
                <a:effectLst/>
                <a:latin typeface="Times New Roman" panose="02020603050405020304" pitchFamily="18" charset="0"/>
                <a:cs typeface="Times New Roman" panose="02020603050405020304" pitchFamily="18" charset="0"/>
              </a:rPr>
              <a:t>Methods</a:t>
            </a: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 </a:t>
            </a:r>
            <a:r>
              <a:rPr lang="en-US" altLang="zh-CN" sz="1600" dirty="0">
                <a:effectLst/>
                <a:latin typeface="Times New Roman" panose="02020603050405020304" pitchFamily="18" charset="0"/>
                <a:cs typeface="Times New Roman" panose="02020603050405020304" pitchFamily="18" charset="0"/>
              </a:rPr>
              <a:t>I</a:t>
            </a:r>
            <a:r>
              <a:rPr lang="en" altLang="zh-CN" sz="1600" dirty="0">
                <a:effectLst/>
                <a:latin typeface="Times New Roman" panose="02020603050405020304" pitchFamily="18" charset="0"/>
                <a:cs typeface="Times New Roman" panose="02020603050405020304" pitchFamily="18" charset="0"/>
              </a:rPr>
              <a:t>mmunostaining</a:t>
            </a:r>
            <a:r>
              <a:rPr lang="en-US" altLang="zh-CN" sz="1600" dirty="0">
                <a:effectLst/>
                <a:latin typeface="Times New Roman" panose="02020603050405020304" pitchFamily="18" charset="0"/>
                <a:cs typeface="Times New Roman" panose="02020603050405020304" pitchFamily="18" charset="0"/>
              </a:rPr>
              <a:t>(IF</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IHC</a:t>
            </a:r>
            <a:r>
              <a:rPr lang="en-US" altLang="zh-CN" sz="1600" dirty="0">
                <a:effectLst/>
                <a:latin typeface="Times New Roman" panose="02020603050405020304" pitchFamily="18" charset="0"/>
                <a:cs typeface="Times New Roman" panose="02020603050405020304" pitchFamily="18" charset="0"/>
              </a:rPr>
              <a:t>)</a:t>
            </a:r>
            <a:r>
              <a:rPr lang="en" altLang="zh-CN" sz="1600" dirty="0">
                <a:effectLst/>
                <a:latin typeface="HardingText"/>
              </a:rPr>
              <a:t> </a:t>
            </a:r>
            <a:endParaRPr lang="en" altLang="zh-CN" sz="16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3118F65-1E25-A323-16F9-C455CA700E07}"/>
              </a:ext>
            </a:extLst>
          </p:cNvPr>
          <p:cNvSpPr txBox="1"/>
          <p:nvPr/>
        </p:nvSpPr>
        <p:spPr>
          <a:xfrm>
            <a:off x="5163760" y="5357275"/>
            <a:ext cx="6342440" cy="1323439"/>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结论：</a:t>
            </a:r>
            <a:r>
              <a:rPr lang="zh-CN" altLang="en-US" sz="1600" b="1" i="0" dirty="0">
                <a:solidFill>
                  <a:srgbClr val="333333"/>
                </a:solidFill>
                <a:effectLst/>
                <a:highlight>
                  <a:srgbClr val="FFFFFF"/>
                </a:highlight>
                <a:latin typeface="微软雅黑" panose="020B0503020204020204" pitchFamily="34" charset="-122"/>
                <a:ea typeface="微软雅黑" panose="020B0503020204020204" pitchFamily="34" charset="-122"/>
              </a:rPr>
              <a:t> </a:t>
            </a:r>
            <a:endParaRPr lang="en-US" altLang="zh-CN" sz="1600" b="1" i="0" dirty="0">
              <a:solidFill>
                <a:srgbClr val="333333"/>
              </a:solidFill>
              <a:effectLst/>
              <a:highlight>
                <a:srgbClr val="FFFFFF"/>
              </a:highligh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i="0" dirty="0">
                <a:solidFill>
                  <a:srgbClr val="333333"/>
                </a:solidFill>
                <a:effectLst/>
                <a:highlight>
                  <a:srgbClr val="FFFFFF"/>
                </a:highlight>
                <a:latin typeface="微软雅黑" panose="020B0503020204020204" pitchFamily="34" charset="-122"/>
                <a:ea typeface="微软雅黑" panose="020B0503020204020204" pitchFamily="34" charset="-122"/>
              </a:rPr>
              <a:t>TCP</a:t>
            </a:r>
            <a:r>
              <a:rPr lang="zh-CN" altLang="en-US" sz="1600" i="0" dirty="0">
                <a:solidFill>
                  <a:srgbClr val="333333"/>
                </a:solidFill>
                <a:effectLst/>
                <a:highlight>
                  <a:srgbClr val="FFFFFF"/>
                </a:highlight>
                <a:latin typeface="微软雅黑" panose="020B0503020204020204" pitchFamily="34" charset="-122"/>
                <a:ea typeface="微软雅黑" panose="020B0503020204020204" pitchFamily="34" charset="-122"/>
              </a:rPr>
              <a:t>样细胞中高表达的</a:t>
            </a:r>
            <a:r>
              <a:rPr lang="en-US" altLang="zh-CN" sz="1600" i="0" dirty="0">
                <a:solidFill>
                  <a:srgbClr val="333333"/>
                </a:solidFill>
                <a:effectLst/>
                <a:highlight>
                  <a:srgbClr val="FFFFFF"/>
                </a:highlight>
                <a:latin typeface="微软雅黑" panose="020B0503020204020204" pitchFamily="34" charset="-122"/>
                <a:ea typeface="微软雅黑" panose="020B0503020204020204" pitchFamily="34" charset="-122"/>
              </a:rPr>
              <a:t>SOX11/HNRNPH1</a:t>
            </a:r>
            <a:r>
              <a:rPr lang="zh-CN" altLang="en-US" sz="1600" i="0" dirty="0">
                <a:solidFill>
                  <a:srgbClr val="333333"/>
                </a:solidFill>
                <a:effectLst/>
                <a:highlight>
                  <a:srgbClr val="FFFFFF"/>
                </a:highlight>
                <a:latin typeface="微软雅黑" panose="020B0503020204020204" pitchFamily="34" charset="-122"/>
                <a:ea typeface="微软雅黑" panose="020B0503020204020204" pitchFamily="34" charset="-122"/>
              </a:rPr>
              <a:t>可驱动原癌基因</a:t>
            </a:r>
            <a:r>
              <a:rPr lang="en-US" altLang="zh-CN" sz="1600" i="0" dirty="0">
                <a:solidFill>
                  <a:srgbClr val="333333"/>
                </a:solidFill>
                <a:effectLst/>
                <a:highlight>
                  <a:srgbClr val="FFFFFF"/>
                </a:highlight>
                <a:latin typeface="微软雅黑" panose="020B0503020204020204" pitchFamily="34" charset="-122"/>
                <a:ea typeface="微软雅黑" panose="020B0503020204020204" pitchFamily="34" charset="-122"/>
              </a:rPr>
              <a:t>MYC</a:t>
            </a:r>
            <a:r>
              <a:rPr lang="zh-CN" altLang="en-US" sz="1600" i="0" dirty="0">
                <a:solidFill>
                  <a:srgbClr val="333333"/>
                </a:solidFill>
                <a:effectLst/>
                <a:highlight>
                  <a:srgbClr val="FFFFFF"/>
                </a:highlight>
                <a:latin typeface="微软雅黑" panose="020B0503020204020204" pitchFamily="34" charset="-122"/>
                <a:ea typeface="微软雅黑" panose="020B0503020204020204" pitchFamily="34" charset="-122"/>
              </a:rPr>
              <a:t>活化，导致</a:t>
            </a:r>
            <a:r>
              <a:rPr lang="en-US" altLang="zh-CN" sz="1600" i="0" dirty="0">
                <a:solidFill>
                  <a:srgbClr val="333333"/>
                </a:solidFill>
                <a:effectLst/>
                <a:highlight>
                  <a:srgbClr val="FFFFFF"/>
                </a:highlight>
                <a:latin typeface="微软雅黑" panose="020B0503020204020204" pitchFamily="34" charset="-122"/>
                <a:ea typeface="微软雅黑" panose="020B0503020204020204" pitchFamily="34" charset="-122"/>
              </a:rPr>
              <a:t>G3-MB</a:t>
            </a:r>
            <a:r>
              <a:rPr lang="zh-CN" altLang="en-US" sz="1600" i="0" dirty="0">
                <a:solidFill>
                  <a:srgbClr val="333333"/>
                </a:solidFill>
                <a:effectLst/>
                <a:highlight>
                  <a:srgbClr val="FFFFFF"/>
                </a:highlight>
                <a:latin typeface="微软雅黑" panose="020B0503020204020204" pitchFamily="34" charset="-122"/>
                <a:ea typeface="微软雅黑" panose="020B0503020204020204" pitchFamily="34" charset="-122"/>
              </a:rPr>
              <a:t>的发生</a:t>
            </a:r>
            <a:endParaRPr lang="en-US" altLang="zh-CN" sz="1600" i="0" dirty="0">
              <a:solidFill>
                <a:srgbClr val="333333"/>
              </a:solidFill>
              <a:effectLst/>
              <a:highlight>
                <a:srgbClr val="FFFFFF"/>
              </a:highligh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i="0" dirty="0">
                <a:solidFill>
                  <a:srgbClr val="333333"/>
                </a:solidFill>
                <a:effectLst/>
                <a:highlight>
                  <a:srgbClr val="FFFFFF"/>
                </a:highlight>
                <a:latin typeface="微软雅黑" panose="020B0503020204020204" pitchFamily="34" charset="-122"/>
                <a:ea typeface="微软雅黑" panose="020B0503020204020204" pitchFamily="34" charset="-122"/>
              </a:rPr>
              <a:t>TCP</a:t>
            </a:r>
            <a:r>
              <a:rPr lang="zh-CN" altLang="en-US" sz="1600" i="0" dirty="0">
                <a:solidFill>
                  <a:srgbClr val="333333"/>
                </a:solidFill>
                <a:effectLst/>
                <a:highlight>
                  <a:srgbClr val="FFFFFF"/>
                </a:highlight>
                <a:latin typeface="微软雅黑" panose="020B0503020204020204" pitchFamily="34" charset="-122"/>
                <a:ea typeface="微软雅黑" panose="020B0503020204020204" pitchFamily="34" charset="-122"/>
              </a:rPr>
              <a:t>标志性基因</a:t>
            </a:r>
            <a:r>
              <a:rPr lang="en-US" altLang="zh-CN" sz="1600" i="0" dirty="0">
                <a:solidFill>
                  <a:srgbClr val="333333"/>
                </a:solidFill>
                <a:effectLst/>
                <a:highlight>
                  <a:srgbClr val="FFFFFF"/>
                </a:highlight>
                <a:latin typeface="微软雅黑" panose="020B0503020204020204" pitchFamily="34" charset="-122"/>
                <a:ea typeface="微软雅黑" panose="020B0503020204020204" pitchFamily="34" charset="-122"/>
              </a:rPr>
              <a:t>HNRNPH1</a:t>
            </a:r>
            <a:r>
              <a:rPr lang="zh-CN" altLang="en-US" sz="1600" i="0" dirty="0">
                <a:solidFill>
                  <a:srgbClr val="333333"/>
                </a:solidFill>
                <a:effectLst/>
                <a:highlight>
                  <a:srgbClr val="FFFFFF"/>
                </a:highlight>
                <a:latin typeface="微软雅黑" panose="020B0503020204020204" pitchFamily="34" charset="-122"/>
                <a:ea typeface="微软雅黑" panose="020B0503020204020204" pitchFamily="34" charset="-122"/>
              </a:rPr>
              <a:t>和</a:t>
            </a:r>
            <a:r>
              <a:rPr lang="en-US" altLang="zh-CN" sz="1600" i="0" dirty="0">
                <a:solidFill>
                  <a:srgbClr val="333333"/>
                </a:solidFill>
                <a:effectLst/>
                <a:highlight>
                  <a:srgbClr val="FFFFFF"/>
                </a:highlight>
                <a:latin typeface="微软雅黑" panose="020B0503020204020204" pitchFamily="34" charset="-122"/>
                <a:ea typeface="微软雅黑" panose="020B0503020204020204" pitchFamily="34" charset="-122"/>
              </a:rPr>
              <a:t>SOX11</a:t>
            </a:r>
            <a:r>
              <a:rPr lang="zh-CN" altLang="en-US" sz="1600" i="0" dirty="0">
                <a:solidFill>
                  <a:srgbClr val="333333"/>
                </a:solidFill>
                <a:effectLst/>
                <a:highlight>
                  <a:srgbClr val="FFFFFF"/>
                </a:highlight>
                <a:latin typeface="微软雅黑" panose="020B0503020204020204" pitchFamily="34" charset="-122"/>
                <a:ea typeface="微软雅黑" panose="020B0503020204020204" pitchFamily="34" charset="-122"/>
              </a:rPr>
              <a:t>的表达，对侵袭性</a:t>
            </a:r>
            <a:r>
              <a:rPr lang="en-US" altLang="zh-CN" sz="1600" i="0" dirty="0">
                <a:solidFill>
                  <a:srgbClr val="333333"/>
                </a:solidFill>
                <a:effectLst/>
                <a:highlight>
                  <a:srgbClr val="FFFFFF"/>
                </a:highlight>
                <a:latin typeface="微软雅黑" panose="020B0503020204020204" pitchFamily="34" charset="-122"/>
                <a:ea typeface="微软雅黑" panose="020B0503020204020204" pitchFamily="34" charset="-122"/>
              </a:rPr>
              <a:t>G3-MB</a:t>
            </a:r>
            <a:r>
              <a:rPr lang="zh-CN" altLang="en-US" sz="1600" i="0" dirty="0">
                <a:solidFill>
                  <a:srgbClr val="333333"/>
                </a:solidFill>
                <a:effectLst/>
                <a:highlight>
                  <a:srgbClr val="FFFFFF"/>
                </a:highlight>
                <a:latin typeface="微软雅黑" panose="020B0503020204020204" pitchFamily="34" charset="-122"/>
                <a:ea typeface="微软雅黑" panose="020B0503020204020204" pitchFamily="34" charset="-122"/>
              </a:rPr>
              <a:t>肿瘤的生长至关重要</a:t>
            </a:r>
            <a:endParaRPr lang="en"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D8AE6063-6A5D-FF0E-77F5-36895EE6788C}"/>
              </a:ext>
            </a:extLst>
          </p:cNvPr>
          <p:cNvSpPr txBox="1"/>
          <p:nvPr/>
        </p:nvSpPr>
        <p:spPr>
          <a:xfrm>
            <a:off x="1462769" y="6047770"/>
            <a:ext cx="2947866" cy="338554"/>
          </a:xfrm>
          <a:prstGeom prst="rect">
            <a:avLst/>
          </a:prstGeom>
          <a:noFill/>
        </p:spPr>
        <p:txBody>
          <a:bodyPr wrap="square">
            <a:spAutoFit/>
          </a:bodyPr>
          <a:lstStyle/>
          <a:p>
            <a:r>
              <a:rPr lang="en-US" altLang="zh-CN" sz="1600" dirty="0">
                <a:solidFill>
                  <a:srgbClr val="121212"/>
                </a:solidFill>
                <a:latin typeface="Times New Roman" panose="02020603050405020304" pitchFamily="18" charset="0"/>
                <a:cs typeface="Times New Roman" panose="02020603050405020304" pitchFamily="18" charset="0"/>
              </a:rPr>
              <a:t>PLA</a:t>
            </a:r>
            <a:r>
              <a:rPr lang="zh-CN" altLang="en-US" sz="1600" b="0" i="0" dirty="0">
                <a:solidFill>
                  <a:srgbClr val="121212"/>
                </a:solidFill>
                <a:effectLst/>
                <a:latin typeface="Times New Roman" panose="02020603050405020304" pitchFamily="18" charset="0"/>
                <a:cs typeface="Times New Roman" panose="02020603050405020304" pitchFamily="18" charset="0"/>
              </a:rPr>
              <a:t> </a:t>
            </a:r>
            <a:r>
              <a:rPr lang="en" altLang="zh-CN" sz="1600" b="0" i="0" dirty="0">
                <a:solidFill>
                  <a:srgbClr val="121212"/>
                </a:solidFill>
                <a:effectLst/>
                <a:latin typeface="Times New Roman" panose="02020603050405020304" pitchFamily="18" charset="0"/>
                <a:cs typeface="Times New Roman" panose="02020603050405020304" pitchFamily="18" charset="0"/>
              </a:rPr>
              <a:t>(</a:t>
            </a:r>
            <a:r>
              <a:rPr lang="en" altLang="zh-CN" sz="1600" i="0" dirty="0">
                <a:effectLst/>
                <a:latin typeface="Times New Roman" panose="02020603050405020304" pitchFamily="18" charset="0"/>
                <a:ea typeface="Microsoft YaHei" panose="020B0503020204020204" pitchFamily="34" charset="-122"/>
                <a:cs typeface="Times New Roman" panose="02020603050405020304" pitchFamily="18" charset="0"/>
              </a:rPr>
              <a:t>Proximity Ligation Assay</a:t>
            </a:r>
            <a:r>
              <a:rPr lang="en" altLang="zh-CN" sz="1600" b="0" i="0" dirty="0">
                <a:solidFill>
                  <a:srgbClr val="121212"/>
                </a:solidFill>
                <a:effectLst/>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A03DE3C-41D5-A729-56F8-9D2C89FD62D5}"/>
              </a:ext>
            </a:extLst>
          </p:cNvPr>
          <p:cNvSpPr txBox="1"/>
          <p:nvPr/>
        </p:nvSpPr>
        <p:spPr>
          <a:xfrm>
            <a:off x="1462769" y="6374742"/>
            <a:ext cx="2840290" cy="338554"/>
          </a:xfrm>
          <a:prstGeom prst="rect">
            <a:avLst/>
          </a:prstGeom>
          <a:noFill/>
        </p:spPr>
        <p:txBody>
          <a:bodyPr wrap="square">
            <a:spAutoFit/>
          </a:bodyPr>
          <a:lstStyle/>
          <a:p>
            <a:r>
              <a:rPr lang="en-US" altLang="zh-CN" sz="1600" dirty="0">
                <a:solidFill>
                  <a:srgbClr val="121212"/>
                </a:solidFill>
                <a:latin typeface="Times New Roman" panose="02020603050405020304" pitchFamily="18" charset="0"/>
                <a:cs typeface="Times New Roman" panose="02020603050405020304" pitchFamily="18" charset="0"/>
              </a:rPr>
              <a:t>In</a:t>
            </a:r>
            <a:r>
              <a:rPr lang="zh-CN" altLang="en-US" sz="1600" dirty="0">
                <a:solidFill>
                  <a:srgbClr val="121212"/>
                </a:solidFill>
                <a:latin typeface="Times New Roman" panose="02020603050405020304" pitchFamily="18" charset="0"/>
                <a:cs typeface="Times New Roman" panose="02020603050405020304" pitchFamily="18" charset="0"/>
              </a:rPr>
              <a:t> </a:t>
            </a:r>
            <a:r>
              <a:rPr lang="en-US" altLang="zh-CN" sz="1600" dirty="0">
                <a:solidFill>
                  <a:srgbClr val="121212"/>
                </a:solidFill>
                <a:latin typeface="Times New Roman" panose="02020603050405020304" pitchFamily="18" charset="0"/>
                <a:cs typeface="Times New Roman" panose="02020603050405020304" pitchFamily="18" charset="0"/>
              </a:rPr>
              <a:t>vitro and</a:t>
            </a:r>
            <a:r>
              <a:rPr lang="zh-CN" altLang="en-US" sz="1600" dirty="0">
                <a:solidFill>
                  <a:srgbClr val="121212"/>
                </a:solidFill>
                <a:latin typeface="Times New Roman" panose="02020603050405020304" pitchFamily="18" charset="0"/>
                <a:cs typeface="Times New Roman" panose="02020603050405020304" pitchFamily="18" charset="0"/>
              </a:rPr>
              <a:t> </a:t>
            </a:r>
            <a:r>
              <a:rPr lang="en-US" altLang="zh-CN" sz="1600" dirty="0">
                <a:solidFill>
                  <a:srgbClr val="121212"/>
                </a:solidFill>
                <a:latin typeface="Times New Roman" panose="02020603050405020304" pitchFamily="18" charset="0"/>
                <a:cs typeface="Times New Roman" panose="02020603050405020304" pitchFamily="18" charset="0"/>
              </a:rPr>
              <a:t>In</a:t>
            </a:r>
            <a:r>
              <a:rPr lang="zh-CN" altLang="en-US" sz="1600" dirty="0">
                <a:solidFill>
                  <a:srgbClr val="121212"/>
                </a:solidFill>
                <a:latin typeface="Times New Roman" panose="02020603050405020304" pitchFamily="18" charset="0"/>
                <a:cs typeface="Times New Roman" panose="02020603050405020304" pitchFamily="18" charset="0"/>
              </a:rPr>
              <a:t> </a:t>
            </a:r>
            <a:r>
              <a:rPr lang="en-US" altLang="zh-CN" sz="1600" dirty="0">
                <a:solidFill>
                  <a:srgbClr val="121212"/>
                </a:solidFill>
                <a:latin typeface="Times New Roman" panose="02020603050405020304" pitchFamily="18" charset="0"/>
                <a:cs typeface="Times New Roman" panose="02020603050405020304" pitchFamily="18" charset="0"/>
              </a:rPr>
              <a:t>vivo</a:t>
            </a:r>
            <a:r>
              <a:rPr lang="zh-CN" altLang="en-US" sz="1600" dirty="0">
                <a:solidFill>
                  <a:srgbClr val="121212"/>
                </a:solidFill>
                <a:latin typeface="Times New Roman" panose="02020603050405020304" pitchFamily="18" charset="0"/>
                <a:cs typeface="Times New Roman" panose="02020603050405020304" pitchFamily="18" charset="0"/>
              </a:rPr>
              <a:t> </a:t>
            </a:r>
            <a:r>
              <a:rPr lang="en-US" altLang="zh-CN" sz="1600" dirty="0">
                <a:solidFill>
                  <a:srgbClr val="121212"/>
                </a:solidFill>
                <a:latin typeface="Times New Roman" panose="02020603050405020304" pitchFamily="18" charset="0"/>
                <a:cs typeface="Times New Roman" panose="02020603050405020304" pitchFamily="18" charset="0"/>
              </a:rPr>
              <a:t>experiments</a:t>
            </a:r>
            <a:endParaRPr lang="en-US" altLang="zh-CN" sz="1600" dirty="0">
              <a:latin typeface="Times New Roman" panose="02020603050405020304" pitchFamily="18" charset="0"/>
              <a:cs typeface="Times New Roman" panose="02020603050405020304" pitchFamily="18" charset="0"/>
            </a:endParaRPr>
          </a:p>
        </p:txBody>
      </p:sp>
      <p:sp>
        <p:nvSpPr>
          <p:cNvPr id="2" name="灯片编号占位符 3">
            <a:extLst>
              <a:ext uri="{FF2B5EF4-FFF2-40B4-BE49-F238E27FC236}">
                <a16:creationId xmlns:a16="http://schemas.microsoft.com/office/drawing/2014/main" id="{67E167FC-6D1D-FAA6-3B31-94178BC2E735}"/>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76</a:t>
            </a:fld>
            <a:endParaRPr lang="zh-CN" altLang="en-US"/>
          </a:p>
        </p:txBody>
      </p:sp>
    </p:spTree>
    <p:extLst>
      <p:ext uri="{BB962C8B-B14F-4D97-AF65-F5344CB8AC3E}">
        <p14:creationId xmlns:p14="http://schemas.microsoft.com/office/powerpoint/2010/main" val="38427562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右 3">
            <a:extLst>
              <a:ext uri="{FF2B5EF4-FFF2-40B4-BE49-F238E27FC236}">
                <a16:creationId xmlns:a16="http://schemas.microsoft.com/office/drawing/2014/main" id="{C6127739-BA49-4D1C-BC93-3DB95C9012AD}"/>
              </a:ext>
            </a:extLst>
          </p:cNvPr>
          <p:cNvSpPr/>
          <p:nvPr/>
        </p:nvSpPr>
        <p:spPr>
          <a:xfrm>
            <a:off x="3536182" y="1495724"/>
            <a:ext cx="4742213" cy="3552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12AF277-ED55-43A4-A630-125046967732}"/>
              </a:ext>
            </a:extLst>
          </p:cNvPr>
          <p:cNvSpPr/>
          <p:nvPr/>
        </p:nvSpPr>
        <p:spPr>
          <a:xfrm>
            <a:off x="5045514" y="1111012"/>
            <a:ext cx="1723549" cy="461665"/>
          </a:xfrm>
          <a:prstGeom prst="rect">
            <a:avLst/>
          </a:prstGeom>
        </p:spPr>
        <p:txBody>
          <a:bodyPr wrap="none">
            <a:spAutoFit/>
          </a:bodyPr>
          <a:lstStyle/>
          <a:p>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基因型驱动</a:t>
            </a:r>
            <a:endParaRPr lang="zh-CN" altLang="en-US" sz="24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C38A4EE-5B60-4359-A4ED-91E9043C37E1}"/>
              </a:ext>
            </a:extLst>
          </p:cNvPr>
          <p:cNvSpPr/>
          <p:nvPr/>
        </p:nvSpPr>
        <p:spPr>
          <a:xfrm>
            <a:off x="3719830" y="1901642"/>
            <a:ext cx="4374916" cy="369332"/>
          </a:xfrm>
          <a:prstGeom prst="rect">
            <a:avLst/>
          </a:prstGeom>
        </p:spPr>
        <p:txBody>
          <a:bodyPr wrap="non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变异位点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对应基因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可能出现的表型</a:t>
            </a:r>
            <a:endParaRPr lang="zh-CN" altLang="en-US"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6F3E5F2A-6220-4D7A-B1D5-C36374712221}"/>
              </a:ext>
            </a:extLst>
          </p:cNvPr>
          <p:cNvSpPr/>
          <p:nvPr/>
        </p:nvSpPr>
        <p:spPr>
          <a:xfrm flipH="1">
            <a:off x="3536183" y="3025319"/>
            <a:ext cx="4742211" cy="35527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23C1988-4625-4F62-A17C-606D2CA9B5CB}"/>
              </a:ext>
            </a:extLst>
          </p:cNvPr>
          <p:cNvSpPr/>
          <p:nvPr/>
        </p:nvSpPr>
        <p:spPr>
          <a:xfrm>
            <a:off x="5226275" y="2640607"/>
            <a:ext cx="1415772" cy="461665"/>
          </a:xfrm>
          <a:prstGeom prst="rect">
            <a:avLst/>
          </a:prstGeom>
        </p:spPr>
        <p:txBody>
          <a:bodyPr wrap="none">
            <a:spAutoFit/>
          </a:bodyPr>
          <a:lstStyle/>
          <a:p>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表型驱动</a:t>
            </a:r>
            <a:endParaRPr lang="zh-CN" altLang="en-US" sz="2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4669599-02AD-4210-8738-1D5D13BEA54D}"/>
              </a:ext>
            </a:extLst>
          </p:cNvPr>
          <p:cNvSpPr/>
          <p:nvPr/>
        </p:nvSpPr>
        <p:spPr>
          <a:xfrm>
            <a:off x="2911917" y="3431235"/>
            <a:ext cx="5990743" cy="458459"/>
          </a:xfrm>
          <a:prstGeom prst="rect">
            <a:avLst/>
          </a:prstGeom>
        </p:spPr>
        <p:txBody>
          <a:bodyPr wrap="none">
            <a:spAutoFit/>
          </a:bodyPr>
          <a:lstStyle/>
          <a:p>
            <a:pPr algn="just">
              <a:lnSpc>
                <a:spcPct val="150000"/>
              </a:lnSpc>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致病的变异位点</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符合临床表型的基因</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病人</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临床表型</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FF713C56-5090-470C-9B3C-881352E69B61}"/>
              </a:ext>
            </a:extLst>
          </p:cNvPr>
          <p:cNvSpPr/>
          <p:nvPr/>
        </p:nvSpPr>
        <p:spPr>
          <a:xfrm>
            <a:off x="8987128" y="1724895"/>
            <a:ext cx="2549098" cy="1384995"/>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如何利用多组学技术和公共数据库资源 </a:t>
            </a:r>
            <a:r>
              <a:rPr lang="en-US" altLang="zh-CN" sz="2800" b="1" dirty="0">
                <a:solidFill>
                  <a:srgbClr val="C00000"/>
                </a:solidFill>
                <a:latin typeface="微软雅黑" panose="020B0503020204020204" pitchFamily="34" charset="-122"/>
                <a:ea typeface="微软雅黑" panose="020B0503020204020204" pitchFamily="34" charset="-122"/>
              </a:rPr>
              <a:t>?</a:t>
            </a:r>
            <a:endParaRPr lang="zh-CN" altLang="en-US" sz="2800" b="1" dirty="0">
              <a:solidFill>
                <a:srgbClr val="C00000"/>
              </a:solidFill>
            </a:endParaRPr>
          </a:p>
        </p:txBody>
      </p:sp>
      <p:sp>
        <p:nvSpPr>
          <p:cNvPr id="11" name="矩形 10">
            <a:extLst>
              <a:ext uri="{FF2B5EF4-FFF2-40B4-BE49-F238E27FC236}">
                <a16:creationId xmlns:a16="http://schemas.microsoft.com/office/drawing/2014/main" id="{80885F47-7092-4464-9873-B1866A580BC6}"/>
              </a:ext>
            </a:extLst>
          </p:cNvPr>
          <p:cNvSpPr/>
          <p:nvPr/>
        </p:nvSpPr>
        <p:spPr>
          <a:xfrm>
            <a:off x="1310704" y="1392975"/>
            <a:ext cx="1610189" cy="2010492"/>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遗传</a:t>
            </a:r>
            <a:endParaRPr lang="en-US" altLang="zh-CN" sz="2800" dirty="0">
              <a:latin typeface="微软雅黑" panose="020B0503020204020204" pitchFamily="34" charset="-122"/>
              <a:ea typeface="微软雅黑" panose="020B0503020204020204" pitchFamily="34" charset="-122"/>
            </a:endParaRPr>
          </a:p>
          <a:p>
            <a:pPr algn="ctr"/>
            <a:r>
              <a:rPr lang="zh-CN" altLang="en-US" sz="2800" dirty="0">
                <a:latin typeface="微软雅黑" panose="020B0503020204020204" pitchFamily="34" charset="-122"/>
                <a:ea typeface="微软雅黑" panose="020B0503020204020204" pitchFamily="34" charset="-122"/>
              </a:rPr>
              <a:t>罕见病</a:t>
            </a:r>
          </a:p>
        </p:txBody>
      </p:sp>
      <p:sp>
        <p:nvSpPr>
          <p:cNvPr id="12" name="标题 1">
            <a:extLst>
              <a:ext uri="{FF2B5EF4-FFF2-40B4-BE49-F238E27FC236}">
                <a16:creationId xmlns:a16="http://schemas.microsoft.com/office/drawing/2014/main" id="{EAC5AF36-EE36-49F9-AE7D-68BA33989817}"/>
              </a:ext>
            </a:extLst>
          </p:cNvPr>
          <p:cNvSpPr txBox="1">
            <a:spLocks/>
          </p:cNvSpPr>
          <p:nvPr/>
        </p:nvSpPr>
        <p:spPr>
          <a:xfrm>
            <a:off x="263352" y="116632"/>
            <a:ext cx="3758208" cy="8875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从基因型到表型</a:t>
            </a:r>
          </a:p>
        </p:txBody>
      </p:sp>
      <p:sp>
        <p:nvSpPr>
          <p:cNvPr id="13" name="矩形: 圆角 12">
            <a:extLst>
              <a:ext uri="{FF2B5EF4-FFF2-40B4-BE49-F238E27FC236}">
                <a16:creationId xmlns:a16="http://schemas.microsoft.com/office/drawing/2014/main" id="{D1DD8C5A-ED50-4B96-A2DC-8259C0592B05}"/>
              </a:ext>
            </a:extLst>
          </p:cNvPr>
          <p:cNvSpPr/>
          <p:nvPr/>
        </p:nvSpPr>
        <p:spPr>
          <a:xfrm>
            <a:off x="451260" y="4422800"/>
            <a:ext cx="11259879" cy="19200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287D3D91-75FA-4F47-B2CD-19763C7978A3}"/>
              </a:ext>
            </a:extLst>
          </p:cNvPr>
          <p:cNvGrpSpPr/>
          <p:nvPr/>
        </p:nvGrpSpPr>
        <p:grpSpPr>
          <a:xfrm>
            <a:off x="593609" y="4529091"/>
            <a:ext cx="11004782" cy="1666370"/>
            <a:chOff x="631447" y="1163643"/>
            <a:chExt cx="11004782" cy="1666370"/>
          </a:xfrm>
        </p:grpSpPr>
        <p:pic>
          <p:nvPicPr>
            <p:cNvPr id="15" name="图片 14">
              <a:extLst>
                <a:ext uri="{FF2B5EF4-FFF2-40B4-BE49-F238E27FC236}">
                  <a16:creationId xmlns:a16="http://schemas.microsoft.com/office/drawing/2014/main" id="{35FACF14-07D5-4479-9461-E28A724639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71"/>
            <a:stretch/>
          </p:blipFill>
          <p:spPr>
            <a:xfrm>
              <a:off x="7536314" y="1832232"/>
              <a:ext cx="888631" cy="740497"/>
            </a:xfrm>
            <a:prstGeom prst="rect">
              <a:avLst/>
            </a:prstGeom>
          </p:spPr>
        </p:pic>
        <p:sp>
          <p:nvSpPr>
            <p:cNvPr id="16" name="文本框 15">
              <a:extLst>
                <a:ext uri="{FF2B5EF4-FFF2-40B4-BE49-F238E27FC236}">
                  <a16:creationId xmlns:a16="http://schemas.microsoft.com/office/drawing/2014/main" id="{660CB31E-93A8-4D95-9017-EAAE65CF4466}"/>
                </a:ext>
              </a:extLst>
            </p:cNvPr>
            <p:cNvSpPr txBox="1"/>
            <p:nvPr/>
          </p:nvSpPr>
          <p:spPr>
            <a:xfrm>
              <a:off x="631447" y="1163643"/>
              <a:ext cx="1515697" cy="461665"/>
            </a:xfrm>
            <a:prstGeom prst="rect">
              <a:avLst/>
            </a:prstGeom>
            <a:noFill/>
          </p:spPr>
          <p:txBody>
            <a:bodyPr wrap="square" rtlCol="0">
              <a:spAutoFit/>
            </a:bodyPr>
            <a:lstStyle/>
            <a:p>
              <a:pPr algn="ctr"/>
              <a:r>
                <a:rPr lang="zh-CN" altLang="en-US" sz="2400" b="1" dirty="0">
                  <a:solidFill>
                    <a:srgbClr val="0D448F"/>
                  </a:solidFill>
                  <a:latin typeface="微软雅黑" panose="020B0503020204020204" pitchFamily="34" charset="-122"/>
                  <a:ea typeface="微软雅黑" panose="020B0503020204020204" pitchFamily="34" charset="-122"/>
                </a:rPr>
                <a:t>基因型</a:t>
              </a:r>
            </a:p>
          </p:txBody>
        </p:sp>
        <p:sp>
          <p:nvSpPr>
            <p:cNvPr id="17" name="文本框 16">
              <a:extLst>
                <a:ext uri="{FF2B5EF4-FFF2-40B4-BE49-F238E27FC236}">
                  <a16:creationId xmlns:a16="http://schemas.microsoft.com/office/drawing/2014/main" id="{F2C5843B-641F-495D-813D-F3F084B47C37}"/>
                </a:ext>
              </a:extLst>
            </p:cNvPr>
            <p:cNvSpPr txBox="1"/>
            <p:nvPr/>
          </p:nvSpPr>
          <p:spPr>
            <a:xfrm>
              <a:off x="3992010" y="1401335"/>
              <a:ext cx="1515697" cy="369332"/>
            </a:xfrm>
            <a:prstGeom prst="rect">
              <a:avLst/>
            </a:prstGeom>
            <a:noFill/>
          </p:spPr>
          <p:txBody>
            <a:bodyPr wrap="square" rtlCol="0">
              <a:spAutoFit/>
            </a:bodyPr>
            <a:lstStyle/>
            <a:p>
              <a:pPr algn="ctr"/>
              <a:r>
                <a:rPr lang="en-US" altLang="zh-CN" b="1" dirty="0">
                  <a:solidFill>
                    <a:srgbClr val="0D448F"/>
                  </a:solidFill>
                  <a:latin typeface="微软雅黑" panose="020B0503020204020204" pitchFamily="34" charset="-122"/>
                  <a:ea typeface="微软雅黑" panose="020B0503020204020204" pitchFamily="34" charset="-122"/>
                </a:rPr>
                <a:t>RNA</a:t>
              </a:r>
              <a:endParaRPr lang="zh-CN" altLang="en-US" b="1" dirty="0">
                <a:solidFill>
                  <a:srgbClr val="0D448F"/>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95AEE49-0EE6-4362-9805-42D470E8AC8C}"/>
                </a:ext>
              </a:extLst>
            </p:cNvPr>
            <p:cNvSpPr txBox="1"/>
            <p:nvPr/>
          </p:nvSpPr>
          <p:spPr>
            <a:xfrm>
              <a:off x="7218526" y="1401335"/>
              <a:ext cx="1515697" cy="369332"/>
            </a:xfrm>
            <a:prstGeom prst="rect">
              <a:avLst/>
            </a:prstGeom>
            <a:noFill/>
          </p:spPr>
          <p:txBody>
            <a:bodyPr wrap="square" rtlCol="0">
              <a:spAutoFit/>
            </a:bodyPr>
            <a:lstStyle/>
            <a:p>
              <a:pPr algn="ctr"/>
              <a:r>
                <a:rPr lang="zh-CN" altLang="en-US" b="1" dirty="0">
                  <a:solidFill>
                    <a:srgbClr val="0D448F"/>
                  </a:solidFill>
                  <a:latin typeface="微软雅黑" panose="020B0503020204020204" pitchFamily="34" charset="-122"/>
                  <a:ea typeface="微软雅黑" panose="020B0503020204020204" pitchFamily="34" charset="-122"/>
                </a:rPr>
                <a:t>蛋白质</a:t>
              </a:r>
            </a:p>
          </p:txBody>
        </p:sp>
        <p:sp>
          <p:nvSpPr>
            <p:cNvPr id="19" name="箭头: 右 18">
              <a:extLst>
                <a:ext uri="{FF2B5EF4-FFF2-40B4-BE49-F238E27FC236}">
                  <a16:creationId xmlns:a16="http://schemas.microsoft.com/office/drawing/2014/main" id="{65E3007F-E005-43E8-BD19-741C2E1E72AE}"/>
                </a:ext>
              </a:extLst>
            </p:cNvPr>
            <p:cNvSpPr/>
            <p:nvPr/>
          </p:nvSpPr>
          <p:spPr>
            <a:xfrm>
              <a:off x="2059363" y="2130472"/>
              <a:ext cx="1575754" cy="144016"/>
            </a:xfrm>
            <a:prstGeom prst="rightArrow">
              <a:avLst/>
            </a:prstGeom>
            <a:solidFill>
              <a:schemeClr val="accent5"/>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箭头: 右 19">
              <a:extLst>
                <a:ext uri="{FF2B5EF4-FFF2-40B4-BE49-F238E27FC236}">
                  <a16:creationId xmlns:a16="http://schemas.microsoft.com/office/drawing/2014/main" id="{E8E20986-BEF0-48E3-AAA5-FE86C4F65BF0}"/>
                </a:ext>
              </a:extLst>
            </p:cNvPr>
            <p:cNvSpPr/>
            <p:nvPr/>
          </p:nvSpPr>
          <p:spPr>
            <a:xfrm>
              <a:off x="5805785" y="2130472"/>
              <a:ext cx="1575754" cy="144016"/>
            </a:xfrm>
            <a:prstGeom prst="rightArrow">
              <a:avLst/>
            </a:prstGeom>
            <a:solidFill>
              <a:schemeClr val="accent5"/>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B921771-6724-4ABD-B3E9-A739AE1BC07B}"/>
                </a:ext>
              </a:extLst>
            </p:cNvPr>
            <p:cNvSpPr/>
            <p:nvPr/>
          </p:nvSpPr>
          <p:spPr>
            <a:xfrm>
              <a:off x="2547210" y="1772314"/>
              <a:ext cx="646331" cy="369332"/>
            </a:xfrm>
            <a:prstGeom prst="rect">
              <a:avLst/>
            </a:prstGeom>
          </p:spPr>
          <p:txBody>
            <a:bodyPr wrap="none">
              <a:spAutoFit/>
            </a:bodyPr>
            <a:lstStyle/>
            <a:p>
              <a:pPr lvl="0" algn="ctr"/>
              <a:r>
                <a:rPr lang="zh-CN" altLang="en-US" dirty="0">
                  <a:solidFill>
                    <a:schemeClr val="tx2"/>
                  </a:solidFill>
                  <a:latin typeface="微软雅黑" panose="020B0503020204020204" pitchFamily="34" charset="-122"/>
                  <a:ea typeface="微软雅黑" panose="020B0503020204020204" pitchFamily="34" charset="-122"/>
                </a:rPr>
                <a:t>转录</a:t>
              </a:r>
            </a:p>
          </p:txBody>
        </p:sp>
        <p:sp>
          <p:nvSpPr>
            <p:cNvPr id="22" name="矩形 21">
              <a:extLst>
                <a:ext uri="{FF2B5EF4-FFF2-40B4-BE49-F238E27FC236}">
                  <a16:creationId xmlns:a16="http://schemas.microsoft.com/office/drawing/2014/main" id="{0BD415F1-13D1-4D46-9500-DEA5F8FF1E3F}"/>
                </a:ext>
              </a:extLst>
            </p:cNvPr>
            <p:cNvSpPr/>
            <p:nvPr/>
          </p:nvSpPr>
          <p:spPr>
            <a:xfrm>
              <a:off x="6183489" y="1785802"/>
              <a:ext cx="646331" cy="369332"/>
            </a:xfrm>
            <a:prstGeom prst="rect">
              <a:avLst/>
            </a:prstGeom>
          </p:spPr>
          <p:txBody>
            <a:bodyPr wrap="none">
              <a:spAutoFit/>
            </a:bodyPr>
            <a:lstStyle/>
            <a:p>
              <a:pPr lvl="0" algn="ctr"/>
              <a:r>
                <a:rPr lang="zh-CN" altLang="en-US" dirty="0">
                  <a:solidFill>
                    <a:schemeClr val="tx2"/>
                  </a:solidFill>
                  <a:latin typeface="微软雅黑" panose="020B0503020204020204" pitchFamily="34" charset="-122"/>
                  <a:ea typeface="微软雅黑" panose="020B0503020204020204" pitchFamily="34" charset="-122"/>
                </a:rPr>
                <a:t>翻译</a:t>
              </a:r>
            </a:p>
          </p:txBody>
        </p:sp>
        <p:pic>
          <p:nvPicPr>
            <p:cNvPr id="23" name="图片 22">
              <a:extLst>
                <a:ext uri="{FF2B5EF4-FFF2-40B4-BE49-F238E27FC236}">
                  <a16:creationId xmlns:a16="http://schemas.microsoft.com/office/drawing/2014/main" id="{B6B404A7-C517-42D5-B50B-D3B85B9AA9D7}"/>
                </a:ext>
              </a:extLst>
            </p:cNvPr>
            <p:cNvPicPr>
              <a:picLocks noChangeAspect="1"/>
            </p:cNvPicPr>
            <p:nvPr/>
          </p:nvPicPr>
          <p:blipFill rotWithShape="1">
            <a:blip r:embed="rId3"/>
            <a:srcRect t="15618" b="29522"/>
            <a:stretch/>
          </p:blipFill>
          <p:spPr>
            <a:xfrm>
              <a:off x="3789892" y="1916283"/>
              <a:ext cx="1861118" cy="572395"/>
            </a:xfrm>
            <a:prstGeom prst="rect">
              <a:avLst/>
            </a:prstGeom>
          </p:spPr>
        </p:pic>
        <p:pic>
          <p:nvPicPr>
            <p:cNvPr id="24" name="图形 23" descr="DNA">
              <a:extLst>
                <a:ext uri="{FF2B5EF4-FFF2-40B4-BE49-F238E27FC236}">
                  <a16:creationId xmlns:a16="http://schemas.microsoft.com/office/drawing/2014/main" id="{028C55BD-77B5-45A8-9D08-10EF42DD945B}"/>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30409" y="1665391"/>
              <a:ext cx="1074179" cy="1074179"/>
            </a:xfrm>
            <a:prstGeom prst="rect">
              <a:avLst/>
            </a:prstGeom>
          </p:spPr>
        </p:pic>
        <p:sp>
          <p:nvSpPr>
            <p:cNvPr id="25" name="箭头: 右 24">
              <a:extLst>
                <a:ext uri="{FF2B5EF4-FFF2-40B4-BE49-F238E27FC236}">
                  <a16:creationId xmlns:a16="http://schemas.microsoft.com/office/drawing/2014/main" id="{F971784D-F92F-4FF6-A577-C903A072F304}"/>
                </a:ext>
              </a:extLst>
            </p:cNvPr>
            <p:cNvSpPr/>
            <p:nvPr/>
          </p:nvSpPr>
          <p:spPr>
            <a:xfrm>
              <a:off x="8579720" y="2130472"/>
              <a:ext cx="1575754" cy="144016"/>
            </a:xfrm>
            <a:prstGeom prst="rightArrow">
              <a:avLst/>
            </a:prstGeom>
            <a:solidFill>
              <a:schemeClr val="accent5"/>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615BB0EA-294C-49FB-BEFF-36F334232543}"/>
                </a:ext>
              </a:extLst>
            </p:cNvPr>
            <p:cNvGrpSpPr/>
            <p:nvPr/>
          </p:nvGrpSpPr>
          <p:grpSpPr>
            <a:xfrm>
              <a:off x="10310250" y="1574948"/>
              <a:ext cx="1133344" cy="1255065"/>
              <a:chOff x="1673137" y="7690770"/>
              <a:chExt cx="1475376" cy="1633831"/>
            </a:xfrm>
          </p:grpSpPr>
          <p:sp>
            <p:nvSpPr>
              <p:cNvPr id="28" name="矩形 27">
                <a:extLst>
                  <a:ext uri="{FF2B5EF4-FFF2-40B4-BE49-F238E27FC236}">
                    <a16:creationId xmlns:a16="http://schemas.microsoft.com/office/drawing/2014/main" id="{AB14D2CF-F693-4F1A-B8A0-4CD01F87C529}"/>
                  </a:ext>
                </a:extLst>
              </p:cNvPr>
              <p:cNvSpPr/>
              <p:nvPr/>
            </p:nvSpPr>
            <p:spPr>
              <a:xfrm>
                <a:off x="1673137" y="7690770"/>
                <a:ext cx="1462047" cy="1633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A3AB33D5-F6BC-46F7-A0D2-CEAE56E10815}"/>
                  </a:ext>
                </a:extLst>
              </p:cNvPr>
              <p:cNvGrpSpPr/>
              <p:nvPr/>
            </p:nvGrpSpPr>
            <p:grpSpPr>
              <a:xfrm>
                <a:off x="1673137" y="7830424"/>
                <a:ext cx="1475376" cy="1494177"/>
                <a:chOff x="2344461" y="287867"/>
                <a:chExt cx="5719405" cy="5825066"/>
              </a:xfrm>
              <a:solidFill>
                <a:schemeClr val="accent1"/>
              </a:solidFill>
            </p:grpSpPr>
            <p:pic>
              <p:nvPicPr>
                <p:cNvPr id="30" name="图形 29" descr="婴儿">
                  <a:extLst>
                    <a:ext uri="{FF2B5EF4-FFF2-40B4-BE49-F238E27FC236}">
                      <a16:creationId xmlns:a16="http://schemas.microsoft.com/office/drawing/2014/main" id="{54853AEB-4E87-422A-A74A-8A3D7C44C8C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96133" y="445200"/>
                  <a:ext cx="5667733" cy="5667733"/>
                </a:xfrm>
                <a:prstGeom prst="rect">
                  <a:avLst/>
                </a:prstGeom>
              </p:spPr>
            </p:pic>
            <p:pic>
              <p:nvPicPr>
                <p:cNvPr id="31" name="图形 30" descr="心脏器官">
                  <a:extLst>
                    <a:ext uri="{FF2B5EF4-FFF2-40B4-BE49-F238E27FC236}">
                      <a16:creationId xmlns:a16="http://schemas.microsoft.com/office/drawing/2014/main" id="{83FD4FF0-A753-431A-AB70-1755F460BBA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45270" y="2404917"/>
                  <a:ext cx="914400" cy="914400"/>
                </a:xfrm>
                <a:prstGeom prst="rect">
                  <a:avLst/>
                </a:prstGeom>
              </p:spPr>
            </p:pic>
            <p:pic>
              <p:nvPicPr>
                <p:cNvPr id="32" name="图形 31" descr="肾脏">
                  <a:extLst>
                    <a:ext uri="{FF2B5EF4-FFF2-40B4-BE49-F238E27FC236}">
                      <a16:creationId xmlns:a16="http://schemas.microsoft.com/office/drawing/2014/main" id="{D8FA4861-4C34-47DC-924E-A2481C9EB37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47865" y="3801725"/>
                  <a:ext cx="914400" cy="914400"/>
                </a:xfrm>
                <a:prstGeom prst="rect">
                  <a:avLst/>
                </a:prstGeom>
              </p:spPr>
            </p:pic>
            <p:pic>
              <p:nvPicPr>
                <p:cNvPr id="33" name="图形 32" descr="大脑">
                  <a:extLst>
                    <a:ext uri="{FF2B5EF4-FFF2-40B4-BE49-F238E27FC236}">
                      <a16:creationId xmlns:a16="http://schemas.microsoft.com/office/drawing/2014/main" id="{145BE6AC-AB25-48DC-9DDD-8FBBC4FECD8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28135" y="287867"/>
                  <a:ext cx="914400" cy="914400"/>
                </a:xfrm>
                <a:prstGeom prst="rect">
                  <a:avLst/>
                </a:prstGeom>
              </p:spPr>
            </p:pic>
            <p:pic>
              <p:nvPicPr>
                <p:cNvPr id="34" name="图形 33" descr="眼睛">
                  <a:extLst>
                    <a:ext uri="{FF2B5EF4-FFF2-40B4-BE49-F238E27FC236}">
                      <a16:creationId xmlns:a16="http://schemas.microsoft.com/office/drawing/2014/main" id="{52DC03A1-F367-4256-B215-B9C15B2395F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41197" y="1096516"/>
                  <a:ext cx="914400" cy="914400"/>
                </a:xfrm>
                <a:prstGeom prst="rect">
                  <a:avLst/>
                </a:prstGeom>
              </p:spPr>
            </p:pic>
            <p:pic>
              <p:nvPicPr>
                <p:cNvPr id="35" name="图形 34" descr="骨">
                  <a:extLst>
                    <a:ext uri="{FF2B5EF4-FFF2-40B4-BE49-F238E27FC236}">
                      <a16:creationId xmlns:a16="http://schemas.microsoft.com/office/drawing/2014/main" id="{A72CEF78-CC2C-44DA-A1CA-F634E6E4371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90665" y="4873458"/>
                  <a:ext cx="914400" cy="914400"/>
                </a:xfrm>
                <a:prstGeom prst="rect">
                  <a:avLst/>
                </a:prstGeom>
              </p:spPr>
            </p:pic>
            <p:pic>
              <p:nvPicPr>
                <p:cNvPr id="36" name="图形 35" descr="胃">
                  <a:extLst>
                    <a:ext uri="{FF2B5EF4-FFF2-40B4-BE49-F238E27FC236}">
                      <a16:creationId xmlns:a16="http://schemas.microsoft.com/office/drawing/2014/main" id="{5BA37E87-7D2E-428B-A0BF-043AC94158DB}"/>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61472" y="3410911"/>
                  <a:ext cx="914400" cy="914400"/>
                </a:xfrm>
                <a:prstGeom prst="rect">
                  <a:avLst/>
                </a:prstGeom>
              </p:spPr>
            </p:pic>
            <p:pic>
              <p:nvPicPr>
                <p:cNvPr id="37" name="图形 36" descr="肺">
                  <a:extLst>
                    <a:ext uri="{FF2B5EF4-FFF2-40B4-BE49-F238E27FC236}">
                      <a16:creationId xmlns:a16="http://schemas.microsoft.com/office/drawing/2014/main" id="{EEB98C70-DF5A-459B-80BF-665CDE3EC28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44461" y="2154112"/>
                  <a:ext cx="914400" cy="914400"/>
                </a:xfrm>
                <a:prstGeom prst="rect">
                  <a:avLst/>
                </a:prstGeom>
              </p:spPr>
            </p:pic>
            <p:pic>
              <p:nvPicPr>
                <p:cNvPr id="38" name="图形 37" descr="耳朵">
                  <a:extLst>
                    <a:ext uri="{FF2B5EF4-FFF2-40B4-BE49-F238E27FC236}">
                      <a16:creationId xmlns:a16="http://schemas.microsoft.com/office/drawing/2014/main" id="{FC307543-ADAB-42AE-BD47-59731198859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14132" y="1138599"/>
                  <a:ext cx="914400" cy="914400"/>
                </a:xfrm>
                <a:prstGeom prst="rect">
                  <a:avLst/>
                </a:prstGeom>
              </p:spPr>
            </p:pic>
            <p:pic>
              <p:nvPicPr>
                <p:cNvPr id="39" name="图形 38" descr="DNA">
                  <a:extLst>
                    <a:ext uri="{FF2B5EF4-FFF2-40B4-BE49-F238E27FC236}">
                      <a16:creationId xmlns:a16="http://schemas.microsoft.com/office/drawing/2014/main" id="{686E06EE-94CF-406E-8F8A-C9914CA29CC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19415189">
                  <a:off x="4588818" y="2702694"/>
                  <a:ext cx="1245416" cy="1245417"/>
                </a:xfrm>
                <a:prstGeom prst="rect">
                  <a:avLst/>
                </a:prstGeom>
              </p:spPr>
            </p:pic>
            <p:cxnSp>
              <p:nvCxnSpPr>
                <p:cNvPr id="40" name="直接连接符 39">
                  <a:extLst>
                    <a:ext uri="{FF2B5EF4-FFF2-40B4-BE49-F238E27FC236}">
                      <a16:creationId xmlns:a16="http://schemas.microsoft.com/office/drawing/2014/main" id="{5687ACF5-1FB3-4319-A229-527F1B42F3DC}"/>
                    </a:ext>
                  </a:extLst>
                </p:cNvPr>
                <p:cNvCxnSpPr/>
                <p:nvPr/>
              </p:nvCxnSpPr>
              <p:spPr>
                <a:xfrm>
                  <a:off x="3855597" y="1595799"/>
                  <a:ext cx="682536"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5C0F39F-81C4-445E-BD0D-2FBB35645699}"/>
                    </a:ext>
                  </a:extLst>
                </p:cNvPr>
                <p:cNvCxnSpPr/>
                <p:nvPr/>
              </p:nvCxnSpPr>
              <p:spPr>
                <a:xfrm>
                  <a:off x="5855400" y="1790533"/>
                  <a:ext cx="858732"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D914A1F-2E73-4ACD-8947-62EE10C43F56}"/>
                    </a:ext>
                  </a:extLst>
                </p:cNvPr>
                <p:cNvCxnSpPr/>
                <p:nvPr/>
              </p:nvCxnSpPr>
              <p:spPr>
                <a:xfrm>
                  <a:off x="3464191" y="2726112"/>
                  <a:ext cx="887533"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616B79A-769B-4194-9A9C-953A1BDE4F58}"/>
                    </a:ext>
                  </a:extLst>
                </p:cNvPr>
                <p:cNvCxnSpPr/>
                <p:nvPr/>
              </p:nvCxnSpPr>
              <p:spPr>
                <a:xfrm>
                  <a:off x="6528463" y="2857716"/>
                  <a:ext cx="682536"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AA0C196-691D-4ED2-A45C-C5CF20953C05}"/>
                    </a:ext>
                  </a:extLst>
                </p:cNvPr>
                <p:cNvCxnSpPr/>
                <p:nvPr/>
              </p:nvCxnSpPr>
              <p:spPr>
                <a:xfrm>
                  <a:off x="3578537" y="3801725"/>
                  <a:ext cx="940061"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FA56CDB-AA2A-454F-A9F4-AF1AF4383BA0}"/>
                    </a:ext>
                  </a:extLst>
                </p:cNvPr>
                <p:cNvCxnSpPr/>
                <p:nvPr/>
              </p:nvCxnSpPr>
              <p:spPr>
                <a:xfrm>
                  <a:off x="5928135" y="4186330"/>
                  <a:ext cx="976602"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0E009CC-55DC-4D66-ABEA-9E0AFA3469B1}"/>
                    </a:ext>
                  </a:extLst>
                </p:cNvPr>
                <p:cNvCxnSpPr/>
                <p:nvPr/>
              </p:nvCxnSpPr>
              <p:spPr>
                <a:xfrm>
                  <a:off x="5514132" y="1000389"/>
                  <a:ext cx="682536"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E3753FC-6807-4417-95F8-CF6C2202E847}"/>
                    </a:ext>
                  </a:extLst>
                </p:cNvPr>
                <p:cNvCxnSpPr/>
                <p:nvPr/>
              </p:nvCxnSpPr>
              <p:spPr>
                <a:xfrm>
                  <a:off x="6130594" y="5198533"/>
                  <a:ext cx="682536"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7" name="文本框 26">
              <a:extLst>
                <a:ext uri="{FF2B5EF4-FFF2-40B4-BE49-F238E27FC236}">
                  <a16:creationId xmlns:a16="http://schemas.microsoft.com/office/drawing/2014/main" id="{9AFCDBA5-2DD2-4E25-9BAD-38F9E5DDE994}"/>
                </a:ext>
              </a:extLst>
            </p:cNvPr>
            <p:cNvSpPr txBox="1"/>
            <p:nvPr/>
          </p:nvSpPr>
          <p:spPr>
            <a:xfrm>
              <a:off x="10120532" y="1163643"/>
              <a:ext cx="1515697" cy="461665"/>
            </a:xfrm>
            <a:prstGeom prst="rect">
              <a:avLst/>
            </a:prstGeom>
            <a:noFill/>
          </p:spPr>
          <p:txBody>
            <a:bodyPr wrap="square" rtlCol="0">
              <a:spAutoFit/>
            </a:bodyPr>
            <a:lstStyle/>
            <a:p>
              <a:pPr algn="ctr"/>
              <a:r>
                <a:rPr lang="zh-CN" altLang="en-US" sz="2400" b="1" dirty="0">
                  <a:solidFill>
                    <a:srgbClr val="0D448F"/>
                  </a:solidFill>
                  <a:latin typeface="微软雅黑" panose="020B0503020204020204" pitchFamily="34" charset="-122"/>
                  <a:ea typeface="微软雅黑" panose="020B0503020204020204" pitchFamily="34" charset="-122"/>
                </a:rPr>
                <a:t>表型</a:t>
              </a:r>
            </a:p>
          </p:txBody>
        </p:sp>
      </p:grpSp>
      <p:sp>
        <p:nvSpPr>
          <p:cNvPr id="48" name="箭头: 右 47">
            <a:extLst>
              <a:ext uri="{FF2B5EF4-FFF2-40B4-BE49-F238E27FC236}">
                <a16:creationId xmlns:a16="http://schemas.microsoft.com/office/drawing/2014/main" id="{2654318C-00E6-4724-8DB6-0594C887867C}"/>
              </a:ext>
            </a:extLst>
          </p:cNvPr>
          <p:cNvSpPr/>
          <p:nvPr/>
        </p:nvSpPr>
        <p:spPr>
          <a:xfrm>
            <a:off x="3013894" y="5903506"/>
            <a:ext cx="1575754" cy="144016"/>
          </a:xfrm>
          <a:prstGeom prst="rightArrow">
            <a:avLst/>
          </a:prstGeom>
          <a:solidFill>
            <a:schemeClr val="accent5"/>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C04EC95D-55D6-4A87-ABC4-7DC420EBDFBF}"/>
              </a:ext>
            </a:extLst>
          </p:cNvPr>
          <p:cNvSpPr/>
          <p:nvPr/>
        </p:nvSpPr>
        <p:spPr>
          <a:xfrm>
            <a:off x="3207118" y="5619771"/>
            <a:ext cx="1107996" cy="369332"/>
          </a:xfrm>
          <a:prstGeom prst="rect">
            <a:avLst/>
          </a:prstGeom>
        </p:spPr>
        <p:txBody>
          <a:bodyPr wrap="none">
            <a:spAutoFit/>
          </a:bodyPr>
          <a:lstStyle/>
          <a:p>
            <a:pPr lvl="0" algn="ctr"/>
            <a:r>
              <a:rPr lang="zh-CN" altLang="en-US" dirty="0">
                <a:solidFill>
                  <a:schemeClr val="tx2"/>
                </a:solidFill>
                <a:latin typeface="微软雅黑" panose="020B0503020204020204" pitchFamily="34" charset="-122"/>
                <a:ea typeface="微软雅黑" panose="020B0503020204020204" pitchFamily="34" charset="-122"/>
              </a:rPr>
              <a:t>修饰调控</a:t>
            </a:r>
          </a:p>
        </p:txBody>
      </p:sp>
    </p:spTree>
    <p:extLst>
      <p:ext uri="{BB962C8B-B14F-4D97-AF65-F5344CB8AC3E}">
        <p14:creationId xmlns:p14="http://schemas.microsoft.com/office/powerpoint/2010/main" val="6961688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50642436-43DE-4C6B-938E-2E7C6F432B0F}"/>
              </a:ext>
            </a:extLst>
          </p:cNvPr>
          <p:cNvSpPr/>
          <p:nvPr/>
        </p:nvSpPr>
        <p:spPr>
          <a:xfrm>
            <a:off x="544077" y="891798"/>
            <a:ext cx="11259879" cy="161507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57563BD8-E59F-460B-96FE-9A10188EC69D}"/>
              </a:ext>
            </a:extLst>
          </p:cNvPr>
          <p:cNvSpPr txBox="1">
            <a:spLocks/>
          </p:cNvSpPr>
          <p:nvPr/>
        </p:nvSpPr>
        <p:spPr>
          <a:xfrm>
            <a:off x="263352" y="116632"/>
            <a:ext cx="3758208" cy="8875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从基因型到表型</a:t>
            </a:r>
          </a:p>
        </p:txBody>
      </p:sp>
      <p:grpSp>
        <p:nvGrpSpPr>
          <p:cNvPr id="6" name="组合 5">
            <a:extLst>
              <a:ext uri="{FF2B5EF4-FFF2-40B4-BE49-F238E27FC236}">
                <a16:creationId xmlns:a16="http://schemas.microsoft.com/office/drawing/2014/main" id="{5B248D7C-8389-4380-AE91-5AE4A8CD8606}"/>
              </a:ext>
            </a:extLst>
          </p:cNvPr>
          <p:cNvGrpSpPr/>
          <p:nvPr/>
        </p:nvGrpSpPr>
        <p:grpSpPr>
          <a:xfrm>
            <a:off x="686426" y="866626"/>
            <a:ext cx="11004782" cy="1640244"/>
            <a:chOff x="631447" y="1198479"/>
            <a:chExt cx="11004782" cy="1640244"/>
          </a:xfrm>
        </p:grpSpPr>
        <p:pic>
          <p:nvPicPr>
            <p:cNvPr id="7" name="图片 6">
              <a:extLst>
                <a:ext uri="{FF2B5EF4-FFF2-40B4-BE49-F238E27FC236}">
                  <a16:creationId xmlns:a16="http://schemas.microsoft.com/office/drawing/2014/main" id="{B8101B10-A8A5-4D0C-B581-6452A3FCF5C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71"/>
            <a:stretch/>
          </p:blipFill>
          <p:spPr>
            <a:xfrm>
              <a:off x="7536314" y="1832232"/>
              <a:ext cx="888631" cy="740497"/>
            </a:xfrm>
            <a:prstGeom prst="rect">
              <a:avLst/>
            </a:prstGeom>
          </p:spPr>
        </p:pic>
        <p:sp>
          <p:nvSpPr>
            <p:cNvPr id="8" name="文本框 7">
              <a:extLst>
                <a:ext uri="{FF2B5EF4-FFF2-40B4-BE49-F238E27FC236}">
                  <a16:creationId xmlns:a16="http://schemas.microsoft.com/office/drawing/2014/main" id="{5A5BC157-441F-46E2-89C9-83BF389A4463}"/>
                </a:ext>
              </a:extLst>
            </p:cNvPr>
            <p:cNvSpPr txBox="1"/>
            <p:nvPr/>
          </p:nvSpPr>
          <p:spPr>
            <a:xfrm>
              <a:off x="631447" y="1198479"/>
              <a:ext cx="1515697" cy="461665"/>
            </a:xfrm>
            <a:prstGeom prst="rect">
              <a:avLst/>
            </a:prstGeom>
            <a:noFill/>
          </p:spPr>
          <p:txBody>
            <a:bodyPr wrap="square" rtlCol="0">
              <a:spAutoFit/>
            </a:bodyPr>
            <a:lstStyle/>
            <a:p>
              <a:pPr algn="ctr"/>
              <a:r>
                <a:rPr lang="zh-CN" altLang="en-US" sz="2400" b="1" dirty="0">
                  <a:solidFill>
                    <a:srgbClr val="0D448F"/>
                  </a:solidFill>
                  <a:latin typeface="微软雅黑" panose="020B0503020204020204" pitchFamily="34" charset="-122"/>
                  <a:ea typeface="微软雅黑" panose="020B0503020204020204" pitchFamily="34" charset="-122"/>
                </a:rPr>
                <a:t>基因型</a:t>
              </a:r>
            </a:p>
          </p:txBody>
        </p:sp>
        <p:sp>
          <p:nvSpPr>
            <p:cNvPr id="9" name="文本框 8">
              <a:extLst>
                <a:ext uri="{FF2B5EF4-FFF2-40B4-BE49-F238E27FC236}">
                  <a16:creationId xmlns:a16="http://schemas.microsoft.com/office/drawing/2014/main" id="{640FAF70-7695-4021-887D-34FAB822BF00}"/>
                </a:ext>
              </a:extLst>
            </p:cNvPr>
            <p:cNvSpPr txBox="1"/>
            <p:nvPr/>
          </p:nvSpPr>
          <p:spPr>
            <a:xfrm>
              <a:off x="3992010" y="1401335"/>
              <a:ext cx="1515697" cy="369332"/>
            </a:xfrm>
            <a:prstGeom prst="rect">
              <a:avLst/>
            </a:prstGeom>
            <a:noFill/>
          </p:spPr>
          <p:txBody>
            <a:bodyPr wrap="square" rtlCol="0">
              <a:spAutoFit/>
            </a:bodyPr>
            <a:lstStyle/>
            <a:p>
              <a:pPr algn="ctr"/>
              <a:r>
                <a:rPr lang="en-US" altLang="zh-CN" b="1" dirty="0">
                  <a:solidFill>
                    <a:srgbClr val="0D448F"/>
                  </a:solidFill>
                  <a:latin typeface="微软雅黑" panose="020B0503020204020204" pitchFamily="34" charset="-122"/>
                  <a:ea typeface="微软雅黑" panose="020B0503020204020204" pitchFamily="34" charset="-122"/>
                </a:rPr>
                <a:t>RNA</a:t>
              </a:r>
              <a:endParaRPr lang="zh-CN" altLang="en-US" b="1" dirty="0">
                <a:solidFill>
                  <a:srgbClr val="0D448F"/>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970C32E-72A6-4D06-A966-99C4AE1F8E25}"/>
                </a:ext>
              </a:extLst>
            </p:cNvPr>
            <p:cNvSpPr txBox="1"/>
            <p:nvPr/>
          </p:nvSpPr>
          <p:spPr>
            <a:xfrm>
              <a:off x="7218526" y="1401335"/>
              <a:ext cx="1515697" cy="369332"/>
            </a:xfrm>
            <a:prstGeom prst="rect">
              <a:avLst/>
            </a:prstGeom>
            <a:noFill/>
          </p:spPr>
          <p:txBody>
            <a:bodyPr wrap="square" rtlCol="0">
              <a:spAutoFit/>
            </a:bodyPr>
            <a:lstStyle/>
            <a:p>
              <a:pPr algn="ctr"/>
              <a:r>
                <a:rPr lang="zh-CN" altLang="en-US" b="1" dirty="0">
                  <a:solidFill>
                    <a:srgbClr val="0D448F"/>
                  </a:solidFill>
                  <a:latin typeface="微软雅黑" panose="020B0503020204020204" pitchFamily="34" charset="-122"/>
                  <a:ea typeface="微软雅黑" panose="020B0503020204020204" pitchFamily="34" charset="-122"/>
                </a:rPr>
                <a:t>蛋白质</a:t>
              </a:r>
            </a:p>
          </p:txBody>
        </p:sp>
        <p:sp>
          <p:nvSpPr>
            <p:cNvPr id="11" name="箭头: 右 10">
              <a:extLst>
                <a:ext uri="{FF2B5EF4-FFF2-40B4-BE49-F238E27FC236}">
                  <a16:creationId xmlns:a16="http://schemas.microsoft.com/office/drawing/2014/main" id="{BA89C22C-4174-40E2-9568-13F0A376D820}"/>
                </a:ext>
              </a:extLst>
            </p:cNvPr>
            <p:cNvSpPr/>
            <p:nvPr/>
          </p:nvSpPr>
          <p:spPr>
            <a:xfrm>
              <a:off x="2059363" y="2130472"/>
              <a:ext cx="1575754" cy="144016"/>
            </a:xfrm>
            <a:prstGeom prst="rightArrow">
              <a:avLst/>
            </a:prstGeom>
            <a:solidFill>
              <a:schemeClr val="accent5"/>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箭头: 右 11">
              <a:extLst>
                <a:ext uri="{FF2B5EF4-FFF2-40B4-BE49-F238E27FC236}">
                  <a16:creationId xmlns:a16="http://schemas.microsoft.com/office/drawing/2014/main" id="{C97C4C3F-C52E-4E0B-9CE9-41E648600ED7}"/>
                </a:ext>
              </a:extLst>
            </p:cNvPr>
            <p:cNvSpPr/>
            <p:nvPr/>
          </p:nvSpPr>
          <p:spPr>
            <a:xfrm>
              <a:off x="5805785" y="2130472"/>
              <a:ext cx="1575754" cy="144016"/>
            </a:xfrm>
            <a:prstGeom prst="rightArrow">
              <a:avLst/>
            </a:prstGeom>
            <a:solidFill>
              <a:schemeClr val="accent5"/>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6946D7F-DCDD-456A-89EA-306ACC3C2C6D}"/>
                </a:ext>
              </a:extLst>
            </p:cNvPr>
            <p:cNvSpPr/>
            <p:nvPr/>
          </p:nvSpPr>
          <p:spPr>
            <a:xfrm>
              <a:off x="2547210" y="1772314"/>
              <a:ext cx="646331" cy="369332"/>
            </a:xfrm>
            <a:prstGeom prst="rect">
              <a:avLst/>
            </a:prstGeom>
          </p:spPr>
          <p:txBody>
            <a:bodyPr wrap="none">
              <a:spAutoFit/>
            </a:bodyPr>
            <a:lstStyle/>
            <a:p>
              <a:pPr lvl="0" algn="ctr"/>
              <a:r>
                <a:rPr lang="zh-CN" altLang="en-US" dirty="0">
                  <a:solidFill>
                    <a:schemeClr val="tx2"/>
                  </a:solidFill>
                  <a:latin typeface="微软雅黑" panose="020B0503020204020204" pitchFamily="34" charset="-122"/>
                  <a:ea typeface="微软雅黑" panose="020B0503020204020204" pitchFamily="34" charset="-122"/>
                </a:rPr>
                <a:t>转录</a:t>
              </a:r>
            </a:p>
          </p:txBody>
        </p:sp>
        <p:sp>
          <p:nvSpPr>
            <p:cNvPr id="14" name="矩形 13">
              <a:extLst>
                <a:ext uri="{FF2B5EF4-FFF2-40B4-BE49-F238E27FC236}">
                  <a16:creationId xmlns:a16="http://schemas.microsoft.com/office/drawing/2014/main" id="{173B0A26-6DF0-4A53-9E59-ED9DF5A9FEC1}"/>
                </a:ext>
              </a:extLst>
            </p:cNvPr>
            <p:cNvSpPr/>
            <p:nvPr/>
          </p:nvSpPr>
          <p:spPr>
            <a:xfrm>
              <a:off x="6183489" y="1785802"/>
              <a:ext cx="646331" cy="369332"/>
            </a:xfrm>
            <a:prstGeom prst="rect">
              <a:avLst/>
            </a:prstGeom>
          </p:spPr>
          <p:txBody>
            <a:bodyPr wrap="none">
              <a:spAutoFit/>
            </a:bodyPr>
            <a:lstStyle/>
            <a:p>
              <a:pPr lvl="0" algn="ctr"/>
              <a:r>
                <a:rPr lang="zh-CN" altLang="en-US" dirty="0">
                  <a:solidFill>
                    <a:schemeClr val="tx2"/>
                  </a:solidFill>
                  <a:latin typeface="微软雅黑" panose="020B0503020204020204" pitchFamily="34" charset="-122"/>
                  <a:ea typeface="微软雅黑" panose="020B0503020204020204" pitchFamily="34" charset="-122"/>
                </a:rPr>
                <a:t>翻译</a:t>
              </a:r>
            </a:p>
          </p:txBody>
        </p:sp>
        <p:pic>
          <p:nvPicPr>
            <p:cNvPr id="15" name="图片 14">
              <a:extLst>
                <a:ext uri="{FF2B5EF4-FFF2-40B4-BE49-F238E27FC236}">
                  <a16:creationId xmlns:a16="http://schemas.microsoft.com/office/drawing/2014/main" id="{273F2DEB-6011-47BF-B493-D8F65A865942}"/>
                </a:ext>
              </a:extLst>
            </p:cNvPr>
            <p:cNvPicPr>
              <a:picLocks noChangeAspect="1"/>
            </p:cNvPicPr>
            <p:nvPr/>
          </p:nvPicPr>
          <p:blipFill rotWithShape="1">
            <a:blip r:embed="rId3"/>
            <a:srcRect t="15618" b="29522"/>
            <a:stretch/>
          </p:blipFill>
          <p:spPr>
            <a:xfrm>
              <a:off x="3789892" y="1916283"/>
              <a:ext cx="1861118" cy="572395"/>
            </a:xfrm>
            <a:prstGeom prst="rect">
              <a:avLst/>
            </a:prstGeom>
          </p:spPr>
        </p:pic>
        <p:pic>
          <p:nvPicPr>
            <p:cNvPr id="16" name="图形 15" descr="DNA">
              <a:extLst>
                <a:ext uri="{FF2B5EF4-FFF2-40B4-BE49-F238E27FC236}">
                  <a16:creationId xmlns:a16="http://schemas.microsoft.com/office/drawing/2014/main" id="{95DA00AB-5838-4179-8B36-C646E96B5EBB}"/>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30409" y="1665391"/>
              <a:ext cx="1074179" cy="1074179"/>
            </a:xfrm>
            <a:prstGeom prst="rect">
              <a:avLst/>
            </a:prstGeom>
          </p:spPr>
        </p:pic>
        <p:sp>
          <p:nvSpPr>
            <p:cNvPr id="17" name="箭头: 右 16">
              <a:extLst>
                <a:ext uri="{FF2B5EF4-FFF2-40B4-BE49-F238E27FC236}">
                  <a16:creationId xmlns:a16="http://schemas.microsoft.com/office/drawing/2014/main" id="{E23C1186-FEA9-4A83-8EB3-186C394D0D7A}"/>
                </a:ext>
              </a:extLst>
            </p:cNvPr>
            <p:cNvSpPr/>
            <p:nvPr/>
          </p:nvSpPr>
          <p:spPr>
            <a:xfrm>
              <a:off x="8579720" y="2130472"/>
              <a:ext cx="1575754" cy="144016"/>
            </a:xfrm>
            <a:prstGeom prst="rightArrow">
              <a:avLst/>
            </a:prstGeom>
            <a:solidFill>
              <a:schemeClr val="accent5"/>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13DBFC1D-119D-4FEA-B184-E0D83724280E}"/>
                </a:ext>
              </a:extLst>
            </p:cNvPr>
            <p:cNvGrpSpPr/>
            <p:nvPr/>
          </p:nvGrpSpPr>
          <p:grpSpPr>
            <a:xfrm>
              <a:off x="10310250" y="1574949"/>
              <a:ext cx="1133344" cy="1263774"/>
              <a:chOff x="1673137" y="7690770"/>
              <a:chExt cx="1475376" cy="1645168"/>
            </a:xfrm>
          </p:grpSpPr>
          <p:sp>
            <p:nvSpPr>
              <p:cNvPr id="20" name="矩形 19">
                <a:extLst>
                  <a:ext uri="{FF2B5EF4-FFF2-40B4-BE49-F238E27FC236}">
                    <a16:creationId xmlns:a16="http://schemas.microsoft.com/office/drawing/2014/main" id="{D155C00B-0623-4FFA-ABD1-37162F7108AE}"/>
                  </a:ext>
                </a:extLst>
              </p:cNvPr>
              <p:cNvSpPr/>
              <p:nvPr/>
            </p:nvSpPr>
            <p:spPr>
              <a:xfrm>
                <a:off x="1673137" y="7690770"/>
                <a:ext cx="1462047" cy="1633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0C868637-31FC-4B36-A3EE-95890AE89F0E}"/>
                  </a:ext>
                </a:extLst>
              </p:cNvPr>
              <p:cNvGrpSpPr/>
              <p:nvPr/>
            </p:nvGrpSpPr>
            <p:grpSpPr>
              <a:xfrm>
                <a:off x="1673137" y="7830424"/>
                <a:ext cx="1475376" cy="1505514"/>
                <a:chOff x="2344461" y="287867"/>
                <a:chExt cx="5719405" cy="5869265"/>
              </a:xfrm>
              <a:solidFill>
                <a:schemeClr val="accent1"/>
              </a:solidFill>
            </p:grpSpPr>
            <p:pic>
              <p:nvPicPr>
                <p:cNvPr id="22" name="图形 21" descr="婴儿">
                  <a:extLst>
                    <a:ext uri="{FF2B5EF4-FFF2-40B4-BE49-F238E27FC236}">
                      <a16:creationId xmlns:a16="http://schemas.microsoft.com/office/drawing/2014/main" id="{F93C1A04-7453-456D-8C6D-FEF4F86D56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96132" y="489397"/>
                  <a:ext cx="5667734" cy="5667735"/>
                </a:xfrm>
                <a:prstGeom prst="rect">
                  <a:avLst/>
                </a:prstGeom>
              </p:spPr>
            </p:pic>
            <p:pic>
              <p:nvPicPr>
                <p:cNvPr id="23" name="图形 22" descr="心脏器官">
                  <a:extLst>
                    <a:ext uri="{FF2B5EF4-FFF2-40B4-BE49-F238E27FC236}">
                      <a16:creationId xmlns:a16="http://schemas.microsoft.com/office/drawing/2014/main" id="{4BBC996B-7FC9-4FF3-99F5-42801FA54F0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45270" y="2404917"/>
                  <a:ext cx="914400" cy="914400"/>
                </a:xfrm>
                <a:prstGeom prst="rect">
                  <a:avLst/>
                </a:prstGeom>
              </p:spPr>
            </p:pic>
            <p:pic>
              <p:nvPicPr>
                <p:cNvPr id="24" name="图形 23" descr="肾脏">
                  <a:extLst>
                    <a:ext uri="{FF2B5EF4-FFF2-40B4-BE49-F238E27FC236}">
                      <a16:creationId xmlns:a16="http://schemas.microsoft.com/office/drawing/2014/main" id="{307AADB9-708B-470E-880F-893ABA19170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47865" y="3801725"/>
                  <a:ext cx="914400" cy="914400"/>
                </a:xfrm>
                <a:prstGeom prst="rect">
                  <a:avLst/>
                </a:prstGeom>
              </p:spPr>
            </p:pic>
            <p:pic>
              <p:nvPicPr>
                <p:cNvPr id="25" name="图形 24" descr="大脑">
                  <a:extLst>
                    <a:ext uri="{FF2B5EF4-FFF2-40B4-BE49-F238E27FC236}">
                      <a16:creationId xmlns:a16="http://schemas.microsoft.com/office/drawing/2014/main" id="{B0F36ABD-8068-4CCD-8993-3BCFCAB3071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28135" y="287867"/>
                  <a:ext cx="914400" cy="914400"/>
                </a:xfrm>
                <a:prstGeom prst="rect">
                  <a:avLst/>
                </a:prstGeom>
              </p:spPr>
            </p:pic>
            <p:pic>
              <p:nvPicPr>
                <p:cNvPr id="26" name="图形 25" descr="眼睛">
                  <a:extLst>
                    <a:ext uri="{FF2B5EF4-FFF2-40B4-BE49-F238E27FC236}">
                      <a16:creationId xmlns:a16="http://schemas.microsoft.com/office/drawing/2014/main" id="{00922082-1DC1-44DD-840E-2BD687ED3A4F}"/>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41197" y="1096516"/>
                  <a:ext cx="914400" cy="914400"/>
                </a:xfrm>
                <a:prstGeom prst="rect">
                  <a:avLst/>
                </a:prstGeom>
              </p:spPr>
            </p:pic>
            <p:pic>
              <p:nvPicPr>
                <p:cNvPr id="27" name="图形 26" descr="骨">
                  <a:extLst>
                    <a:ext uri="{FF2B5EF4-FFF2-40B4-BE49-F238E27FC236}">
                      <a16:creationId xmlns:a16="http://schemas.microsoft.com/office/drawing/2014/main" id="{E19A2C7E-2445-46B8-A97D-F872D39F115B}"/>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90665" y="4873458"/>
                  <a:ext cx="914400" cy="914400"/>
                </a:xfrm>
                <a:prstGeom prst="rect">
                  <a:avLst/>
                </a:prstGeom>
              </p:spPr>
            </p:pic>
            <p:pic>
              <p:nvPicPr>
                <p:cNvPr id="28" name="图形 27" descr="胃">
                  <a:extLst>
                    <a:ext uri="{FF2B5EF4-FFF2-40B4-BE49-F238E27FC236}">
                      <a16:creationId xmlns:a16="http://schemas.microsoft.com/office/drawing/2014/main" id="{5B4A9633-A5BC-4CAB-83FD-B38A113AFA8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61472" y="3410911"/>
                  <a:ext cx="914400" cy="914400"/>
                </a:xfrm>
                <a:prstGeom prst="rect">
                  <a:avLst/>
                </a:prstGeom>
              </p:spPr>
            </p:pic>
            <p:pic>
              <p:nvPicPr>
                <p:cNvPr id="29" name="图形 28" descr="肺">
                  <a:extLst>
                    <a:ext uri="{FF2B5EF4-FFF2-40B4-BE49-F238E27FC236}">
                      <a16:creationId xmlns:a16="http://schemas.microsoft.com/office/drawing/2014/main" id="{E3D186F7-B7A4-43BF-B2BC-C21B66CB342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44461" y="2154112"/>
                  <a:ext cx="914400" cy="914400"/>
                </a:xfrm>
                <a:prstGeom prst="rect">
                  <a:avLst/>
                </a:prstGeom>
              </p:spPr>
            </p:pic>
            <p:pic>
              <p:nvPicPr>
                <p:cNvPr id="30" name="图形 29" descr="耳朵">
                  <a:extLst>
                    <a:ext uri="{FF2B5EF4-FFF2-40B4-BE49-F238E27FC236}">
                      <a16:creationId xmlns:a16="http://schemas.microsoft.com/office/drawing/2014/main" id="{E60A5655-D7B6-40E9-A641-65BFDD0C9C71}"/>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14132" y="1138599"/>
                  <a:ext cx="914400" cy="914400"/>
                </a:xfrm>
                <a:prstGeom prst="rect">
                  <a:avLst/>
                </a:prstGeom>
              </p:spPr>
            </p:pic>
            <p:pic>
              <p:nvPicPr>
                <p:cNvPr id="31" name="图形 30" descr="DNA">
                  <a:extLst>
                    <a:ext uri="{FF2B5EF4-FFF2-40B4-BE49-F238E27FC236}">
                      <a16:creationId xmlns:a16="http://schemas.microsoft.com/office/drawing/2014/main" id="{15913E76-314B-4772-97F5-9ECB43BA032A}"/>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19415189">
                  <a:off x="4588818" y="2702694"/>
                  <a:ext cx="1245416" cy="1245417"/>
                </a:xfrm>
                <a:prstGeom prst="rect">
                  <a:avLst/>
                </a:prstGeom>
              </p:spPr>
            </p:pic>
            <p:cxnSp>
              <p:nvCxnSpPr>
                <p:cNvPr id="32" name="直接连接符 31">
                  <a:extLst>
                    <a:ext uri="{FF2B5EF4-FFF2-40B4-BE49-F238E27FC236}">
                      <a16:creationId xmlns:a16="http://schemas.microsoft.com/office/drawing/2014/main" id="{34734E3E-03F2-418E-BFE4-F96C38466489}"/>
                    </a:ext>
                  </a:extLst>
                </p:cNvPr>
                <p:cNvCxnSpPr/>
                <p:nvPr/>
              </p:nvCxnSpPr>
              <p:spPr>
                <a:xfrm>
                  <a:off x="3855597" y="1595799"/>
                  <a:ext cx="682536"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3FF2D50-A9A9-492B-8B18-65C1513C6B58}"/>
                    </a:ext>
                  </a:extLst>
                </p:cNvPr>
                <p:cNvCxnSpPr/>
                <p:nvPr/>
              </p:nvCxnSpPr>
              <p:spPr>
                <a:xfrm>
                  <a:off x="5855400" y="1790533"/>
                  <a:ext cx="858732"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07951E7-1155-4D98-B201-681D1645EECD}"/>
                    </a:ext>
                  </a:extLst>
                </p:cNvPr>
                <p:cNvCxnSpPr/>
                <p:nvPr/>
              </p:nvCxnSpPr>
              <p:spPr>
                <a:xfrm>
                  <a:off x="3464191" y="2726112"/>
                  <a:ext cx="887533"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463FF8D-767E-455B-9E3B-EAF79B56DE08}"/>
                    </a:ext>
                  </a:extLst>
                </p:cNvPr>
                <p:cNvCxnSpPr/>
                <p:nvPr/>
              </p:nvCxnSpPr>
              <p:spPr>
                <a:xfrm>
                  <a:off x="6528463" y="2857716"/>
                  <a:ext cx="682536"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307CFBA-5055-4815-AFB4-6BEE287B0EC2}"/>
                    </a:ext>
                  </a:extLst>
                </p:cNvPr>
                <p:cNvCxnSpPr/>
                <p:nvPr/>
              </p:nvCxnSpPr>
              <p:spPr>
                <a:xfrm>
                  <a:off x="3578537" y="3801725"/>
                  <a:ext cx="940061"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A46C8B4-3B95-4291-B825-A51B61F98ECE}"/>
                    </a:ext>
                  </a:extLst>
                </p:cNvPr>
                <p:cNvCxnSpPr/>
                <p:nvPr/>
              </p:nvCxnSpPr>
              <p:spPr>
                <a:xfrm>
                  <a:off x="5928135" y="4186330"/>
                  <a:ext cx="976602"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DF8B067-5B80-43BA-B8EC-BD01AE84EC77}"/>
                    </a:ext>
                  </a:extLst>
                </p:cNvPr>
                <p:cNvCxnSpPr/>
                <p:nvPr/>
              </p:nvCxnSpPr>
              <p:spPr>
                <a:xfrm>
                  <a:off x="5514132" y="1000389"/>
                  <a:ext cx="682536"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B6ABEF8-16E7-439F-8037-21B2DB5EF0C6}"/>
                    </a:ext>
                  </a:extLst>
                </p:cNvPr>
                <p:cNvCxnSpPr/>
                <p:nvPr/>
              </p:nvCxnSpPr>
              <p:spPr>
                <a:xfrm>
                  <a:off x="6130594" y="5198533"/>
                  <a:ext cx="682536" cy="0"/>
                </a:xfrm>
                <a:prstGeom prst="line">
                  <a:avLst/>
                </a:prstGeom>
                <a:grpFill/>
                <a:ln w="1905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9" name="文本框 18">
              <a:extLst>
                <a:ext uri="{FF2B5EF4-FFF2-40B4-BE49-F238E27FC236}">
                  <a16:creationId xmlns:a16="http://schemas.microsoft.com/office/drawing/2014/main" id="{CF7A6E0A-E345-4E32-B62D-53FD7C79668E}"/>
                </a:ext>
              </a:extLst>
            </p:cNvPr>
            <p:cNvSpPr txBox="1"/>
            <p:nvPr/>
          </p:nvSpPr>
          <p:spPr>
            <a:xfrm>
              <a:off x="10120532" y="1198479"/>
              <a:ext cx="1515697" cy="461665"/>
            </a:xfrm>
            <a:prstGeom prst="rect">
              <a:avLst/>
            </a:prstGeom>
            <a:noFill/>
          </p:spPr>
          <p:txBody>
            <a:bodyPr wrap="square" rtlCol="0">
              <a:spAutoFit/>
            </a:bodyPr>
            <a:lstStyle/>
            <a:p>
              <a:pPr algn="ctr"/>
              <a:r>
                <a:rPr lang="zh-CN" altLang="en-US" sz="2400" b="1" dirty="0">
                  <a:solidFill>
                    <a:srgbClr val="0D448F"/>
                  </a:solidFill>
                  <a:latin typeface="微软雅黑" panose="020B0503020204020204" pitchFamily="34" charset="-122"/>
                  <a:ea typeface="微软雅黑" panose="020B0503020204020204" pitchFamily="34" charset="-122"/>
                </a:rPr>
                <a:t>表型</a:t>
              </a:r>
            </a:p>
          </p:txBody>
        </p:sp>
      </p:grpSp>
      <p:sp>
        <p:nvSpPr>
          <p:cNvPr id="52" name="箭头: 右 51">
            <a:extLst>
              <a:ext uri="{FF2B5EF4-FFF2-40B4-BE49-F238E27FC236}">
                <a16:creationId xmlns:a16="http://schemas.microsoft.com/office/drawing/2014/main" id="{C51B9469-01E2-4D8D-AE08-A830306F313B}"/>
              </a:ext>
            </a:extLst>
          </p:cNvPr>
          <p:cNvSpPr/>
          <p:nvPr/>
        </p:nvSpPr>
        <p:spPr>
          <a:xfrm>
            <a:off x="3106711" y="2206205"/>
            <a:ext cx="1575754" cy="144016"/>
          </a:xfrm>
          <a:prstGeom prst="rightArrow">
            <a:avLst/>
          </a:prstGeom>
          <a:solidFill>
            <a:schemeClr val="accent5"/>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3E79F95B-4EBF-46FA-A74E-CEFB0A214E96}"/>
              </a:ext>
            </a:extLst>
          </p:cNvPr>
          <p:cNvSpPr/>
          <p:nvPr/>
        </p:nvSpPr>
        <p:spPr>
          <a:xfrm>
            <a:off x="3299935" y="1922470"/>
            <a:ext cx="1107996" cy="369332"/>
          </a:xfrm>
          <a:prstGeom prst="rect">
            <a:avLst/>
          </a:prstGeom>
        </p:spPr>
        <p:txBody>
          <a:bodyPr wrap="none">
            <a:spAutoFit/>
          </a:bodyPr>
          <a:lstStyle/>
          <a:p>
            <a:pPr lvl="0" algn="ctr"/>
            <a:r>
              <a:rPr lang="zh-CN" altLang="en-US" dirty="0">
                <a:solidFill>
                  <a:schemeClr val="tx2"/>
                </a:solidFill>
                <a:latin typeface="微软雅黑" panose="020B0503020204020204" pitchFamily="34" charset="-122"/>
                <a:ea typeface="微软雅黑" panose="020B0503020204020204" pitchFamily="34" charset="-122"/>
              </a:rPr>
              <a:t>修饰调控</a:t>
            </a:r>
          </a:p>
        </p:txBody>
      </p:sp>
      <p:sp>
        <p:nvSpPr>
          <p:cNvPr id="40" name="矩形 39">
            <a:extLst>
              <a:ext uri="{FF2B5EF4-FFF2-40B4-BE49-F238E27FC236}">
                <a16:creationId xmlns:a16="http://schemas.microsoft.com/office/drawing/2014/main" id="{57FDF1F8-1B8C-49A4-BA1B-0AA7967BDC55}"/>
              </a:ext>
            </a:extLst>
          </p:cNvPr>
          <p:cNvSpPr/>
          <p:nvPr/>
        </p:nvSpPr>
        <p:spPr>
          <a:xfrm>
            <a:off x="46905" y="2614726"/>
            <a:ext cx="2555284" cy="4216539"/>
          </a:xfrm>
          <a:prstGeom prst="rect">
            <a:avLst/>
          </a:prstGeom>
          <a:solidFill>
            <a:schemeClr val="bg1"/>
          </a:solidFill>
        </p:spPr>
        <p:txBody>
          <a:bodyPr wrap="square">
            <a:spAutoFit/>
          </a:bodyPr>
          <a:lstStyle/>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基因组学</a:t>
            </a: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基因分型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芯片分型，适合大样本</a:t>
            </a:r>
            <a:r>
              <a:rPr lang="en-US" altLang="zh-CN" sz="1400" dirty="0">
                <a:solidFill>
                  <a:schemeClr val="accent2"/>
                </a:solidFill>
                <a:latin typeface="微软雅黑" panose="020B0503020204020204" pitchFamily="34" charset="-122"/>
                <a:ea typeface="微软雅黑" panose="020B0503020204020204" pitchFamily="34" charset="-122"/>
              </a:rPr>
              <a:t>GWAS)</a:t>
            </a:r>
            <a:endParaRPr lang="zh-CN" altLang="en-US" sz="1400" dirty="0">
              <a:solidFill>
                <a:schemeClr val="accent2"/>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目标区域测序 </a:t>
            </a:r>
            <a:r>
              <a:rPr lang="en-US" altLang="zh-CN" sz="1400" dirty="0">
                <a:solidFill>
                  <a:schemeClr val="accent2"/>
                </a:solidFill>
                <a:latin typeface="微软雅黑" panose="020B0503020204020204" pitchFamily="34" charset="-122"/>
                <a:ea typeface="微软雅黑" panose="020B0503020204020204" pitchFamily="34" charset="-122"/>
              </a:rPr>
              <a:t>(panel</a:t>
            </a:r>
            <a:r>
              <a:rPr lang="zh-CN" altLang="en-US" sz="1400" dirty="0">
                <a:solidFill>
                  <a:schemeClr val="accent2"/>
                </a:solidFill>
                <a:latin typeface="微软雅黑" panose="020B0503020204020204" pitchFamily="34" charset="-122"/>
                <a:ea typeface="微软雅黑" panose="020B0503020204020204" pitchFamily="34" charset="-122"/>
              </a:rPr>
              <a:t>，适合低成本基因检测</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全外显子测序 </a:t>
            </a:r>
            <a:r>
              <a:rPr lang="en-US" altLang="zh-CN" sz="1400" dirty="0">
                <a:solidFill>
                  <a:schemeClr val="accent2"/>
                </a:solidFill>
                <a:latin typeface="微软雅黑" panose="020B0503020204020204" pitchFamily="34" charset="-122"/>
                <a:ea typeface="微软雅黑" panose="020B0503020204020204" pitchFamily="34" charset="-122"/>
              </a:rPr>
              <a:t>(WES</a:t>
            </a:r>
            <a:r>
              <a:rPr lang="zh-CN" altLang="en-US" sz="1400" dirty="0">
                <a:solidFill>
                  <a:schemeClr val="accent2"/>
                </a:solidFill>
                <a:latin typeface="微软雅黑" panose="020B0503020204020204" pitchFamily="34" charset="-122"/>
                <a:ea typeface="微软雅黑" panose="020B0503020204020204" pitchFamily="34" charset="-122"/>
              </a:rPr>
              <a:t>，适合基因检测</a:t>
            </a:r>
            <a:r>
              <a:rPr lang="en-US" altLang="zh-CN" sz="1400" dirty="0">
                <a:solidFill>
                  <a:schemeClr val="accent2"/>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低深度重测序 </a:t>
            </a:r>
            <a:r>
              <a:rPr lang="en-US" altLang="zh-CN" sz="1400" dirty="0">
                <a:solidFill>
                  <a:schemeClr val="accent2"/>
                </a:solidFill>
                <a:latin typeface="微软雅黑" panose="020B0503020204020204" pitchFamily="34" charset="-122"/>
                <a:ea typeface="微软雅黑" panose="020B0503020204020204" pitchFamily="34" charset="-122"/>
              </a:rPr>
              <a:t>(</a:t>
            </a:r>
            <a:r>
              <a:rPr lang="en-US" altLang="zh-CN" sz="1400" dirty="0" err="1">
                <a:solidFill>
                  <a:schemeClr val="accent2"/>
                </a:solidFill>
                <a:latin typeface="微软雅黑" panose="020B0503020204020204" pitchFamily="34" charset="-122"/>
                <a:ea typeface="微软雅黑" panose="020B0503020204020204" pitchFamily="34" charset="-122"/>
              </a:rPr>
              <a:t>LcWGS</a:t>
            </a:r>
            <a:r>
              <a:rPr lang="zh-CN" altLang="en-US" sz="1400" dirty="0">
                <a:solidFill>
                  <a:schemeClr val="accent2"/>
                </a:solidFill>
                <a:latin typeface="微软雅黑" panose="020B0503020204020204" pitchFamily="34" charset="-122"/>
                <a:ea typeface="微软雅黑" panose="020B0503020204020204" pitchFamily="34" charset="-122"/>
              </a:rPr>
              <a:t>，低成本</a:t>
            </a:r>
            <a:r>
              <a:rPr lang="en-US" altLang="zh-CN" sz="1400" dirty="0">
                <a:solidFill>
                  <a:schemeClr val="accent2"/>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人全基因组重测序 </a:t>
            </a:r>
            <a:r>
              <a:rPr lang="en-US" altLang="zh-CN" sz="1400" dirty="0">
                <a:solidFill>
                  <a:schemeClr val="accent2"/>
                </a:solidFill>
                <a:latin typeface="微软雅黑" panose="020B0503020204020204" pitchFamily="34" charset="-122"/>
                <a:ea typeface="微软雅黑" panose="020B0503020204020204" pitchFamily="34" charset="-122"/>
              </a:rPr>
              <a:t>(WGS</a:t>
            </a:r>
            <a:r>
              <a:rPr lang="zh-CN" altLang="en-US" sz="1400" dirty="0">
                <a:solidFill>
                  <a:schemeClr val="accent2"/>
                </a:solidFill>
                <a:latin typeface="微软雅黑" panose="020B0503020204020204" pitchFamily="34" charset="-122"/>
                <a:ea typeface="微软雅黑" panose="020B0503020204020204" pitchFamily="34" charset="-122"/>
              </a:rPr>
              <a:t>，适合参考队列构建，非编码区域</a:t>
            </a:r>
            <a:r>
              <a:rPr lang="en-US" altLang="zh-CN" sz="1400" dirty="0">
                <a:solidFill>
                  <a:schemeClr val="accent2"/>
                </a:solidFill>
                <a:latin typeface="微软雅黑" panose="020B0503020204020204" pitchFamily="34" charset="-122"/>
                <a:ea typeface="微软雅黑" panose="020B0503020204020204" pitchFamily="34" charset="-122"/>
              </a:rPr>
              <a:t>/SV</a:t>
            </a:r>
            <a:r>
              <a:rPr lang="zh-CN" altLang="en-US" sz="1400" dirty="0">
                <a:solidFill>
                  <a:schemeClr val="accent2"/>
                </a:solidFill>
                <a:latin typeface="微软雅黑" panose="020B0503020204020204" pitchFamily="34" charset="-122"/>
                <a:ea typeface="微软雅黑" panose="020B0503020204020204" pitchFamily="34" charset="-122"/>
              </a:rPr>
              <a:t>挖掘</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solidFill>
                <a:schemeClr val="accent2"/>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单细胞重测序</a:t>
            </a:r>
            <a:r>
              <a:rPr lang="zh-CN" altLang="en-US" sz="1400" dirty="0">
                <a:solidFill>
                  <a:schemeClr val="accent2"/>
                </a:solidFill>
                <a:latin typeface="微软雅黑" panose="020B0503020204020204" pitchFamily="34" charset="-122"/>
                <a:ea typeface="微软雅黑" panose="020B0503020204020204" pitchFamily="34" charset="-122"/>
              </a:rPr>
              <a:t>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单细胞水平的</a:t>
            </a:r>
            <a:r>
              <a:rPr lang="en-US" altLang="zh-CN" sz="1400" dirty="0">
                <a:solidFill>
                  <a:schemeClr val="accent2"/>
                </a:solidFill>
                <a:latin typeface="微软雅黑" panose="020B0503020204020204" pitchFamily="34" charset="-122"/>
                <a:ea typeface="微软雅黑" panose="020B0503020204020204" pitchFamily="34" charset="-122"/>
              </a:rPr>
              <a:t>DNA</a:t>
            </a:r>
            <a:r>
              <a:rPr lang="zh-CN" altLang="en-US" sz="1400" dirty="0">
                <a:solidFill>
                  <a:schemeClr val="accent2"/>
                </a:solidFill>
                <a:latin typeface="微软雅黑" panose="020B0503020204020204" pitchFamily="34" charset="-122"/>
                <a:ea typeface="微软雅黑" panose="020B0503020204020204" pitchFamily="34" charset="-122"/>
              </a:rPr>
              <a:t>分析，比如癌症多克隆起源</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solidFill>
                <a:schemeClr val="accent2"/>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免疫组库测序 </a:t>
            </a:r>
            <a:r>
              <a:rPr lang="en-US" altLang="zh-CN" sz="1400" dirty="0">
                <a:solidFill>
                  <a:schemeClr val="accent2"/>
                </a:solidFill>
                <a:latin typeface="微软雅黑" panose="020B0503020204020204" pitchFamily="34" charset="-122"/>
                <a:ea typeface="微软雅黑" panose="020B0503020204020204" pitchFamily="34" charset="-122"/>
              </a:rPr>
              <a:t>(TCR/BCR</a:t>
            </a:r>
            <a:r>
              <a:rPr lang="zh-CN" altLang="en-US" sz="1400" dirty="0">
                <a:solidFill>
                  <a:schemeClr val="accent2"/>
                </a:solidFill>
                <a:latin typeface="微软雅黑" panose="020B0503020204020204" pitchFamily="34" charset="-122"/>
                <a:ea typeface="微软雅黑" panose="020B0503020204020204" pitchFamily="34" charset="-122"/>
              </a:rPr>
              <a:t>，用于免疫特征分析</a:t>
            </a:r>
            <a:r>
              <a:rPr lang="en-US" altLang="zh-CN" sz="1400" dirty="0">
                <a:solidFill>
                  <a:schemeClr val="accent2"/>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CRISPR</a:t>
            </a:r>
            <a:r>
              <a:rPr lang="zh-CN" altLang="en-US" sz="1400" dirty="0">
                <a:latin typeface="微软雅黑" panose="020B0503020204020204" pitchFamily="34" charset="-122"/>
                <a:ea typeface="微软雅黑" panose="020B0503020204020204" pitchFamily="34" charset="-122"/>
              </a:rPr>
              <a:t>全基因组脱靶检测 </a:t>
            </a:r>
            <a:r>
              <a:rPr lang="en-US" altLang="zh-CN" sz="1400" dirty="0">
                <a:solidFill>
                  <a:schemeClr val="accent2"/>
                </a:solidFill>
                <a:latin typeface="微软雅黑" panose="020B0503020204020204" pitchFamily="34" charset="-122"/>
                <a:ea typeface="微软雅黑" panose="020B0503020204020204" pitchFamily="34" charset="-122"/>
              </a:rPr>
              <a:t>(WGS</a:t>
            </a:r>
            <a:r>
              <a:rPr lang="zh-CN" altLang="en-US" sz="1400" dirty="0">
                <a:solidFill>
                  <a:schemeClr val="accent2"/>
                </a:solidFill>
                <a:latin typeface="微软雅黑" panose="020B0503020204020204" pitchFamily="34" charset="-122"/>
                <a:ea typeface="微软雅黑" panose="020B0503020204020204" pitchFamily="34" charset="-122"/>
              </a:rPr>
              <a:t>检测脱靶位点</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CE13F84D-360A-49FF-BD05-3C1381AF8D0C}"/>
              </a:ext>
            </a:extLst>
          </p:cNvPr>
          <p:cNvSpPr/>
          <p:nvPr/>
        </p:nvSpPr>
        <p:spPr>
          <a:xfrm>
            <a:off x="2602189" y="2622412"/>
            <a:ext cx="2555284" cy="4001095"/>
          </a:xfrm>
          <a:prstGeom prst="rect">
            <a:avLst/>
          </a:prstGeom>
          <a:solidFill>
            <a:schemeClr val="bg1"/>
          </a:solidFill>
        </p:spPr>
        <p:txBody>
          <a:bodyPr wrap="square">
            <a:spAutoFit/>
          </a:bodyPr>
          <a:lstStyle/>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表观基因组学</a:t>
            </a:r>
          </a:p>
          <a:p>
            <a:pPr marL="285750" indent="-28575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935K</a:t>
            </a:r>
            <a:r>
              <a:rPr lang="zh-CN" altLang="en-US" sz="1400" dirty="0">
                <a:latin typeface="微软雅黑" panose="020B0503020204020204" pitchFamily="34" charset="-122"/>
                <a:ea typeface="微软雅黑" panose="020B0503020204020204" pitchFamily="34" charset="-122"/>
              </a:rPr>
              <a:t>甲基化芯片 </a:t>
            </a:r>
            <a:r>
              <a:rPr lang="en-US" altLang="zh-CN" sz="1400" dirty="0">
                <a:solidFill>
                  <a:schemeClr val="accent2"/>
                </a:solidFill>
                <a:latin typeface="微软雅黑" panose="020B0503020204020204" pitchFamily="34" charset="-122"/>
                <a:ea typeface="微软雅黑" panose="020B0503020204020204" pitchFamily="34" charset="-122"/>
              </a:rPr>
              <a:t>(935,000 CpG</a:t>
            </a:r>
            <a:r>
              <a:rPr lang="zh-CN" altLang="en-US" sz="1400" dirty="0">
                <a:solidFill>
                  <a:schemeClr val="accent2"/>
                </a:solidFill>
                <a:latin typeface="微软雅黑" panose="020B0503020204020204" pitchFamily="34" charset="-122"/>
                <a:ea typeface="微软雅黑" panose="020B0503020204020204" pitchFamily="34" charset="-122"/>
              </a:rPr>
              <a:t>位点</a:t>
            </a:r>
            <a:r>
              <a:rPr lang="en-US" altLang="zh-CN" sz="1400" dirty="0">
                <a:solidFill>
                  <a:schemeClr val="accent2"/>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全基因组</a:t>
            </a:r>
            <a:r>
              <a:rPr lang="en-US" altLang="zh-CN" sz="1400" dirty="0">
                <a:latin typeface="微软雅黑" panose="020B0503020204020204" pitchFamily="34" charset="-122"/>
                <a:ea typeface="微软雅黑" panose="020B0503020204020204" pitchFamily="34" charset="-122"/>
              </a:rPr>
              <a:t>Bisulfite</a:t>
            </a:r>
            <a:r>
              <a:rPr lang="zh-CN" altLang="en-US" sz="1400" dirty="0">
                <a:latin typeface="微软雅黑" panose="020B0503020204020204" pitchFamily="34" charset="-122"/>
                <a:ea typeface="微软雅黑" panose="020B0503020204020204" pitchFamily="34" charset="-122"/>
              </a:rPr>
              <a:t>甲基化测序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研究甲基化水平和疾病关联</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sz="1400" dirty="0" err="1">
                <a:latin typeface="微软雅黑" panose="020B0503020204020204" pitchFamily="34" charset="-122"/>
                <a:ea typeface="微软雅黑" panose="020B0503020204020204" pitchFamily="34" charset="-122"/>
              </a:rPr>
              <a:t>ChIP</a:t>
            </a:r>
            <a:r>
              <a:rPr lang="en-US" altLang="zh-CN" sz="1400" dirty="0">
                <a:latin typeface="微软雅黑" panose="020B0503020204020204" pitchFamily="34" charset="-122"/>
                <a:ea typeface="微软雅黑" panose="020B0503020204020204" pitchFamily="34" charset="-122"/>
              </a:rPr>
              <a:t>-Seq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组蛋白修饰、特定转录因子的基因调控</a:t>
            </a:r>
            <a:r>
              <a:rPr lang="en-US" altLang="zh-CN" sz="1400" dirty="0">
                <a:solidFill>
                  <a:schemeClr val="accent2"/>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ATAC-Seq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染色质结构开放区域进行捕获测序，研究调控关系</a:t>
            </a:r>
            <a:r>
              <a:rPr lang="en-US" altLang="zh-CN" sz="1400" dirty="0">
                <a:solidFill>
                  <a:schemeClr val="accent2"/>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ü"/>
            </a:pPr>
            <a:r>
              <a:rPr lang="en-US" altLang="zh-CN" sz="1400" dirty="0" err="1">
                <a:latin typeface="微软雅黑" panose="020B0503020204020204" pitchFamily="34" charset="-122"/>
                <a:ea typeface="微软雅黑" panose="020B0503020204020204" pitchFamily="34" charset="-122"/>
              </a:rPr>
              <a:t>CUT&amp;Tag</a:t>
            </a:r>
            <a:r>
              <a:rPr lang="zh-CN" altLang="en-US" sz="1400" dirty="0">
                <a:latin typeface="微软雅黑" panose="020B0503020204020204" pitchFamily="34" charset="-122"/>
                <a:ea typeface="微软雅黑" panose="020B0503020204020204" pitchFamily="34" charset="-122"/>
              </a:rPr>
              <a:t>测序 </a:t>
            </a:r>
            <a:r>
              <a:rPr lang="en-US" altLang="zh-CN" sz="1400" dirty="0">
                <a:solidFill>
                  <a:schemeClr val="accent2"/>
                </a:solidFill>
                <a:latin typeface="微软雅黑" panose="020B0503020204020204" pitchFamily="34" charset="-122"/>
                <a:ea typeface="微软雅黑" panose="020B0503020204020204" pitchFamily="34" charset="-122"/>
              </a:rPr>
              <a:t>(DNA-</a:t>
            </a:r>
            <a:r>
              <a:rPr lang="zh-CN" altLang="en-US" sz="1400" dirty="0">
                <a:solidFill>
                  <a:schemeClr val="accent2"/>
                </a:solidFill>
                <a:latin typeface="微软雅黑" panose="020B0503020204020204" pitchFamily="34" charset="-122"/>
                <a:ea typeface="微软雅黑" panose="020B0503020204020204" pitchFamily="34" charset="-122"/>
              </a:rPr>
              <a:t>蛋白质互作研究</a:t>
            </a:r>
            <a:r>
              <a:rPr lang="en-US" altLang="zh-CN" sz="1400" dirty="0">
                <a:solidFill>
                  <a:schemeClr val="accent2"/>
                </a:solidFill>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单细胞全基因组甲基化测序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相同序列的 </a:t>
            </a:r>
            <a:r>
              <a:rPr lang="en-US" altLang="zh-CN" sz="1400" dirty="0">
                <a:solidFill>
                  <a:schemeClr val="accent2"/>
                </a:solidFill>
                <a:latin typeface="微软雅黑" panose="020B0503020204020204" pitchFamily="34" charset="-122"/>
                <a:ea typeface="微软雅黑" panose="020B0503020204020204" pitchFamily="34" charset="-122"/>
              </a:rPr>
              <a:t>DNA </a:t>
            </a:r>
            <a:r>
              <a:rPr lang="zh-CN" altLang="en-US" sz="1400" dirty="0">
                <a:solidFill>
                  <a:schemeClr val="accent2"/>
                </a:solidFill>
                <a:latin typeface="微软雅黑" panose="020B0503020204020204" pitchFamily="34" charset="-122"/>
                <a:ea typeface="微软雅黑" panose="020B0503020204020204" pitchFamily="34" charset="-122"/>
              </a:rPr>
              <a:t>分子可以有大量不同的甲基化修饰状态，研究细胞异质性</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C427626-2C15-402A-9827-2C3D25191139}"/>
              </a:ext>
            </a:extLst>
          </p:cNvPr>
          <p:cNvSpPr/>
          <p:nvPr/>
        </p:nvSpPr>
        <p:spPr>
          <a:xfrm>
            <a:off x="5244562" y="2602836"/>
            <a:ext cx="3434227" cy="4216539"/>
          </a:xfrm>
          <a:prstGeom prst="rect">
            <a:avLst/>
          </a:prstGeom>
        </p:spPr>
        <p:txBody>
          <a:bodyPr wrap="square">
            <a:spAutoFit/>
          </a:bodyPr>
          <a:lstStyle/>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转录组学</a:t>
            </a:r>
          </a:p>
          <a:p>
            <a:pPr marL="285750" indent="-28575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RNA-Seq </a:t>
            </a:r>
            <a:r>
              <a:rPr lang="en-US" altLang="zh-CN" sz="1400" dirty="0">
                <a:solidFill>
                  <a:schemeClr val="accent2"/>
                </a:solidFill>
                <a:latin typeface="微软雅黑" panose="020B0503020204020204" pitchFamily="34" charset="-122"/>
                <a:ea typeface="微软雅黑" panose="020B0503020204020204" pitchFamily="34" charset="-122"/>
              </a:rPr>
              <a:t>(mRNA</a:t>
            </a:r>
            <a:r>
              <a:rPr lang="zh-CN" altLang="en-US" sz="1400" dirty="0">
                <a:solidFill>
                  <a:schemeClr val="accent2"/>
                </a:solidFill>
                <a:latin typeface="微软雅黑" panose="020B0503020204020204" pitchFamily="34" charset="-122"/>
                <a:ea typeface="微软雅黑" panose="020B0503020204020204" pitchFamily="34" charset="-122"/>
              </a:rPr>
              <a:t>定量分析，寻找差异表达基因</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全转录组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编码</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非编码定量分析</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全长转录组 </a:t>
            </a:r>
            <a:r>
              <a:rPr lang="en-US" altLang="zh-CN" sz="1400" dirty="0">
                <a:solidFill>
                  <a:schemeClr val="accent2"/>
                </a:solidFill>
                <a:latin typeface="微软雅黑" panose="020B0503020204020204" pitchFamily="34" charset="-122"/>
                <a:ea typeface="微软雅黑" panose="020B0503020204020204" pitchFamily="34" charset="-122"/>
              </a:rPr>
              <a:t>(PacBio</a:t>
            </a:r>
            <a:r>
              <a:rPr lang="zh-CN" altLang="en-US" sz="1400" dirty="0">
                <a:solidFill>
                  <a:schemeClr val="accent2"/>
                </a:solidFill>
                <a:latin typeface="微软雅黑" panose="020B0503020204020204" pitchFamily="34" charset="-122"/>
                <a:ea typeface="微软雅黑" panose="020B0503020204020204" pitchFamily="34" charset="-122"/>
              </a:rPr>
              <a:t>测序进行全长转录本信息</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UMI Small RNA</a:t>
            </a:r>
            <a:r>
              <a:rPr lang="zh-CN" altLang="en-US" sz="1400" dirty="0">
                <a:latin typeface="微软雅黑" panose="020B0503020204020204" pitchFamily="34" charset="-122"/>
                <a:ea typeface="微软雅黑" panose="020B0503020204020204" pitchFamily="34" charset="-122"/>
              </a:rPr>
              <a:t>测序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引入特异性分子标签，研究比如</a:t>
            </a:r>
            <a:r>
              <a:rPr lang="en-US" altLang="zh-CN" sz="1400" dirty="0">
                <a:solidFill>
                  <a:schemeClr val="accent2"/>
                </a:solidFill>
                <a:latin typeface="微软雅黑" panose="020B0503020204020204" pitchFamily="34" charset="-122"/>
                <a:ea typeface="微软雅黑" panose="020B0503020204020204" pitchFamily="34" charset="-122"/>
              </a:rPr>
              <a:t>miRNA</a:t>
            </a:r>
            <a:r>
              <a:rPr lang="zh-CN" altLang="en-US" sz="1400" dirty="0">
                <a:solidFill>
                  <a:schemeClr val="accent2"/>
                </a:solidFill>
                <a:latin typeface="微软雅黑" panose="020B0503020204020204" pitchFamily="34" charset="-122"/>
                <a:ea typeface="微软雅黑" panose="020B0503020204020204" pitchFamily="34" charset="-122"/>
              </a:rPr>
              <a:t>调控机制、靶向药物研究</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solidFill>
                <a:schemeClr val="accent2"/>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环状</a:t>
            </a:r>
            <a:r>
              <a:rPr lang="en-US" altLang="zh-CN" sz="1400" dirty="0">
                <a:latin typeface="微软雅黑" panose="020B0503020204020204" pitchFamily="34" charset="-122"/>
                <a:ea typeface="微软雅黑" panose="020B0503020204020204" pitchFamily="34" charset="-122"/>
              </a:rPr>
              <a:t>RNA</a:t>
            </a:r>
            <a:r>
              <a:rPr lang="zh-CN" altLang="en-US" sz="1400" dirty="0">
                <a:latin typeface="微软雅黑" panose="020B0503020204020204" pitchFamily="34" charset="-122"/>
                <a:ea typeface="微软雅黑" panose="020B0503020204020204" pitchFamily="34" charset="-122"/>
              </a:rPr>
              <a:t>测序 </a:t>
            </a:r>
            <a:r>
              <a:rPr lang="en-US" altLang="zh-CN" sz="1400" dirty="0">
                <a:solidFill>
                  <a:schemeClr val="accent2"/>
                </a:solidFill>
                <a:latin typeface="微软雅黑" panose="020B0503020204020204" pitchFamily="34" charset="-122"/>
                <a:ea typeface="微软雅黑" panose="020B0503020204020204" pitchFamily="34" charset="-122"/>
              </a:rPr>
              <a:t>(</a:t>
            </a:r>
            <a:r>
              <a:rPr lang="en-US" altLang="zh-CN" sz="1400" dirty="0" err="1">
                <a:solidFill>
                  <a:schemeClr val="accent2"/>
                </a:solidFill>
                <a:latin typeface="微软雅黑" panose="020B0503020204020204" pitchFamily="34" charset="-122"/>
                <a:ea typeface="微软雅黑" panose="020B0503020204020204" pitchFamily="34" charset="-122"/>
              </a:rPr>
              <a:t>circRNA</a:t>
            </a:r>
            <a:r>
              <a:rPr lang="zh-CN" altLang="en-US" sz="1400" dirty="0">
                <a:solidFill>
                  <a:schemeClr val="accent2"/>
                </a:solidFill>
                <a:latin typeface="微软雅黑" panose="020B0503020204020204" pitchFamily="34" charset="-122"/>
                <a:ea typeface="微软雅黑" panose="020B0503020204020204" pitchFamily="34" charset="-122"/>
              </a:rPr>
              <a:t>检测，研究内源竞争</a:t>
            </a:r>
            <a:r>
              <a:rPr lang="en-US" altLang="zh-CN" sz="1400" dirty="0" err="1">
                <a:solidFill>
                  <a:schemeClr val="accent2"/>
                </a:solidFill>
                <a:latin typeface="微软雅黑" panose="020B0503020204020204" pitchFamily="34" charset="-122"/>
                <a:ea typeface="微软雅黑" panose="020B0503020204020204" pitchFamily="34" charset="-122"/>
              </a:rPr>
              <a:t>ceRNA</a:t>
            </a:r>
            <a:r>
              <a:rPr lang="zh-CN" altLang="en-US" sz="1400" dirty="0">
                <a:solidFill>
                  <a:schemeClr val="accent2"/>
                </a:solidFill>
                <a:latin typeface="微软雅黑" panose="020B0503020204020204" pitchFamily="34" charset="-122"/>
                <a:ea typeface="微软雅黑" panose="020B0503020204020204" pitchFamily="34" charset="-122"/>
              </a:rPr>
              <a:t>机制</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长链非编码 </a:t>
            </a:r>
            <a:r>
              <a:rPr lang="en-US" altLang="zh-CN" sz="1400" dirty="0">
                <a:latin typeface="微软雅黑" panose="020B0503020204020204" pitchFamily="34" charset="-122"/>
                <a:ea typeface="微软雅黑" panose="020B0503020204020204" pitchFamily="34" charset="-122"/>
              </a:rPr>
              <a:t>RNA </a:t>
            </a:r>
            <a:r>
              <a:rPr lang="zh-CN" altLang="en-US" sz="1400" dirty="0">
                <a:latin typeface="微软雅黑" panose="020B0503020204020204" pitchFamily="34" charset="-122"/>
                <a:ea typeface="微软雅黑" panose="020B0503020204020204" pitchFamily="34" charset="-122"/>
              </a:rPr>
              <a:t>测序 </a:t>
            </a:r>
            <a:r>
              <a:rPr lang="en-US" altLang="zh-CN" sz="1400" dirty="0">
                <a:solidFill>
                  <a:schemeClr val="accent2"/>
                </a:solidFill>
                <a:latin typeface="微软雅黑" panose="020B0503020204020204" pitchFamily="34" charset="-122"/>
                <a:ea typeface="微软雅黑" panose="020B0503020204020204" pitchFamily="34" charset="-122"/>
              </a:rPr>
              <a:t>(LncRNA</a:t>
            </a:r>
            <a:r>
              <a:rPr lang="zh-CN" altLang="en-US" sz="1400" dirty="0">
                <a:solidFill>
                  <a:schemeClr val="accent2"/>
                </a:solidFill>
                <a:latin typeface="微软雅黑" panose="020B0503020204020204" pitchFamily="34" charset="-122"/>
                <a:ea typeface="微软雅黑" panose="020B0503020204020204" pitchFamily="34" charset="-122"/>
              </a:rPr>
              <a:t>检测</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sz="1400" dirty="0" err="1">
                <a:latin typeface="微软雅黑" panose="020B0503020204020204" pitchFamily="34" charset="-122"/>
                <a:ea typeface="微软雅黑" panose="020B0503020204020204" pitchFamily="34" charset="-122"/>
              </a:rPr>
              <a:t>DNBelab</a:t>
            </a:r>
            <a:r>
              <a:rPr lang="en-US" altLang="zh-CN" sz="1400" dirty="0">
                <a:latin typeface="微软雅黑" panose="020B0503020204020204" pitchFamily="34" charset="-122"/>
                <a:ea typeface="微软雅黑" panose="020B0503020204020204" pitchFamily="34" charset="-122"/>
              </a:rPr>
              <a:t> C</a:t>
            </a:r>
            <a:r>
              <a:rPr lang="zh-CN" altLang="en-US" sz="1400" dirty="0">
                <a:latin typeface="微软雅黑" panose="020B0503020204020204" pitchFamily="34" charset="-122"/>
                <a:ea typeface="微软雅黑" panose="020B0503020204020204" pitchFamily="34" charset="-122"/>
              </a:rPr>
              <a:t>系列高通量单细胞</a:t>
            </a:r>
            <a:r>
              <a:rPr lang="en-US" altLang="zh-CN" sz="1400" dirty="0">
                <a:latin typeface="微软雅黑" panose="020B0503020204020204" pitchFamily="34" charset="-122"/>
                <a:ea typeface="微软雅黑" panose="020B0503020204020204" pitchFamily="34" charset="-122"/>
              </a:rPr>
              <a:t>RNA-Seq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液滴微流控技术</a:t>
            </a:r>
            <a:r>
              <a:rPr lang="en-US" altLang="zh-CN" sz="1400" dirty="0">
                <a:solidFill>
                  <a:schemeClr val="accent2"/>
                </a:solidFill>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单管单细胞 </a:t>
            </a:r>
            <a:r>
              <a:rPr lang="en-US" altLang="zh-CN" sz="1400" dirty="0">
                <a:latin typeface="微软雅黑" panose="020B0503020204020204" pitchFamily="34" charset="-122"/>
                <a:ea typeface="微软雅黑" panose="020B0503020204020204" pitchFamily="34" charset="-122"/>
              </a:rPr>
              <a:t>RNA-Seq </a:t>
            </a:r>
            <a:r>
              <a:rPr lang="en-US" altLang="zh-CN" sz="1400" dirty="0">
                <a:solidFill>
                  <a:schemeClr val="accent2"/>
                </a:solidFill>
                <a:latin typeface="微软雅黑" panose="020B0503020204020204" pitchFamily="34" charset="-122"/>
                <a:ea typeface="微软雅黑" panose="020B0503020204020204" pitchFamily="34" charset="-122"/>
              </a:rPr>
              <a:t>(Smart-Seq2</a:t>
            </a:r>
            <a:r>
              <a:rPr lang="zh-CN" altLang="en-US" sz="1400" dirty="0">
                <a:solidFill>
                  <a:schemeClr val="accent2"/>
                </a:solidFill>
                <a:latin typeface="微软雅黑" panose="020B0503020204020204" pitchFamily="34" charset="-122"/>
                <a:ea typeface="微软雅黑" panose="020B0503020204020204" pitchFamily="34" charset="-122"/>
              </a:rPr>
              <a:t>全长转录本</a:t>
            </a:r>
            <a:r>
              <a:rPr lang="en-US" altLang="zh-CN" sz="1400" dirty="0">
                <a:solidFill>
                  <a:schemeClr val="accent2"/>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空间转录组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时间空间单细胞表达模式</a:t>
            </a:r>
            <a:r>
              <a:rPr lang="en-US" altLang="zh-CN" sz="1400" dirty="0">
                <a:solidFill>
                  <a:schemeClr val="accent2"/>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Stereo-seq</a:t>
            </a:r>
            <a:r>
              <a:rPr lang="zh-CN" altLang="en-US" sz="1400" dirty="0">
                <a:latin typeface="微软雅黑" panose="020B0503020204020204" pitchFamily="34" charset="-122"/>
                <a:ea typeface="微软雅黑" panose="020B0503020204020204" pitchFamily="34" charset="-122"/>
              </a:rPr>
              <a:t>空间转录组 </a:t>
            </a:r>
            <a:r>
              <a:rPr lang="en-US" altLang="zh-CN" sz="1400" dirty="0">
                <a:solidFill>
                  <a:schemeClr val="accent2"/>
                </a:solidFill>
                <a:latin typeface="微软雅黑" panose="020B0503020204020204" pitchFamily="34" charset="-122"/>
                <a:ea typeface="微软雅黑" panose="020B0503020204020204" pitchFamily="34" charset="-122"/>
              </a:rPr>
              <a:t>(DNA</a:t>
            </a:r>
            <a:r>
              <a:rPr lang="zh-CN" altLang="en-US" sz="1400" dirty="0">
                <a:solidFill>
                  <a:schemeClr val="accent2"/>
                </a:solidFill>
                <a:latin typeface="微软雅黑" panose="020B0503020204020204" pitchFamily="34" charset="-122"/>
                <a:ea typeface="微软雅黑" panose="020B0503020204020204" pitchFamily="34" charset="-122"/>
              </a:rPr>
              <a:t>纳米球</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时空条形码</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77FB7EF7-E9D8-4A29-B03C-1B803168D2CB}"/>
              </a:ext>
            </a:extLst>
          </p:cNvPr>
          <p:cNvSpPr/>
          <p:nvPr/>
        </p:nvSpPr>
        <p:spPr>
          <a:xfrm>
            <a:off x="8634699" y="2614726"/>
            <a:ext cx="3357003" cy="3570208"/>
          </a:xfrm>
          <a:prstGeom prst="rect">
            <a:avLst/>
          </a:prstGeom>
        </p:spPr>
        <p:txBody>
          <a:bodyPr wrap="square">
            <a:spAutoFit/>
          </a:bodyPr>
          <a:lstStyle/>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蛋白、代谢、微生物</a:t>
            </a: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蛋白鉴定分析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质谱，种类鉴定</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sz="1400" dirty="0" err="1">
                <a:latin typeface="微软雅黑" panose="020B0503020204020204" pitchFamily="34" charset="-122"/>
                <a:ea typeface="微软雅黑" panose="020B0503020204020204" pitchFamily="34" charset="-122"/>
              </a:rPr>
              <a:t>iTRAQ</a:t>
            </a:r>
            <a:r>
              <a:rPr lang="en-US" altLang="zh-CN" sz="1400" dirty="0">
                <a:latin typeface="微软雅黑" panose="020B0503020204020204" pitchFamily="34" charset="-122"/>
                <a:ea typeface="微软雅黑" panose="020B0503020204020204" pitchFamily="34" charset="-122"/>
              </a:rPr>
              <a:t>/IBT/TMT</a:t>
            </a:r>
            <a:r>
              <a:rPr lang="zh-CN" altLang="en-US" sz="1400" dirty="0">
                <a:latin typeface="微软雅黑" panose="020B0503020204020204" pitchFamily="34" charset="-122"/>
                <a:ea typeface="微软雅黑" panose="020B0503020204020204" pitchFamily="34" charset="-122"/>
              </a:rPr>
              <a:t>蛋白定量分析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标记定量，有样本上限</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DIA/4D-DIA</a:t>
            </a:r>
            <a:r>
              <a:rPr lang="zh-CN" altLang="en-US" sz="1400" dirty="0">
                <a:latin typeface="微软雅黑" panose="020B0503020204020204" pitchFamily="34" charset="-122"/>
                <a:ea typeface="微软雅黑" panose="020B0503020204020204" pitchFamily="34" charset="-122"/>
              </a:rPr>
              <a:t>蛋白定量分析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非标记定量技术，不受样本量限制</a:t>
            </a:r>
            <a:r>
              <a:rPr lang="en-US" altLang="zh-CN" sz="1400" dirty="0">
                <a:solidFill>
                  <a:schemeClr val="accent2"/>
                </a:solidFill>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PRM</a:t>
            </a:r>
            <a:r>
              <a:rPr lang="zh-CN" altLang="en-US" sz="1400" dirty="0">
                <a:latin typeface="微软雅黑" panose="020B0503020204020204" pitchFamily="34" charset="-122"/>
                <a:ea typeface="微软雅黑" panose="020B0503020204020204" pitchFamily="34" charset="-122"/>
              </a:rPr>
              <a:t>目标蛋白定量分析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靶向蛋白质组</a:t>
            </a:r>
            <a:r>
              <a:rPr lang="en-US" altLang="zh-CN" sz="1400" dirty="0">
                <a:solidFill>
                  <a:schemeClr val="accent2"/>
                </a:solidFill>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蛋白磷酸化修饰分析</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蛋白质翻译后修饰，丝氨酸、苏氨酸以及酪氨酸</a:t>
            </a:r>
            <a:r>
              <a:rPr lang="en-US" altLang="zh-CN" sz="1400" dirty="0">
                <a:solidFill>
                  <a:schemeClr val="accent2"/>
                </a:solidFill>
                <a:latin typeface="微软雅黑" panose="020B0503020204020204" pitchFamily="34" charset="-122"/>
                <a:ea typeface="微软雅黑" panose="020B0503020204020204" pitchFamily="34" charset="-122"/>
              </a:rPr>
              <a:t>) </a:t>
            </a: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外泌体蛋白质组学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细胞外囊泡</a:t>
            </a:r>
            <a:r>
              <a:rPr lang="en-US" altLang="zh-CN" sz="1400" dirty="0">
                <a:solidFill>
                  <a:schemeClr val="accent2"/>
                </a:solidFill>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靶向代谢组学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根据代谢物浓度进行定量</a:t>
            </a:r>
            <a:r>
              <a:rPr lang="en-US" altLang="zh-CN" sz="1400" dirty="0">
                <a:solidFill>
                  <a:schemeClr val="accent2"/>
                </a:solidFill>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空间代谢组学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冰冻切片原位质谱扫描，定性定量定位</a:t>
            </a:r>
            <a:r>
              <a:rPr lang="en-US" altLang="zh-CN" sz="1400" dirty="0">
                <a:solidFill>
                  <a:schemeClr val="accent2"/>
                </a:solidFill>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宏基因组测序  </a:t>
            </a:r>
            <a:r>
              <a:rPr lang="en-US" altLang="zh-CN" sz="1400" dirty="0">
                <a:solidFill>
                  <a:schemeClr val="accent2"/>
                </a:solidFill>
                <a:latin typeface="微软雅黑" panose="020B0503020204020204" pitchFamily="34" charset="-122"/>
                <a:ea typeface="微软雅黑" panose="020B0503020204020204" pitchFamily="34" charset="-122"/>
              </a:rPr>
              <a:t>(</a:t>
            </a:r>
            <a:r>
              <a:rPr lang="zh-CN" altLang="en-US" sz="1400" dirty="0">
                <a:solidFill>
                  <a:schemeClr val="accent2"/>
                </a:solidFill>
                <a:latin typeface="微软雅黑" panose="020B0503020204020204" pitchFamily="34" charset="-122"/>
                <a:ea typeface="微软雅黑" panose="020B0503020204020204" pitchFamily="34" charset="-122"/>
              </a:rPr>
              <a:t>所有微生物组</a:t>
            </a:r>
            <a:r>
              <a:rPr lang="en-US" altLang="zh-CN" sz="1400" dirty="0">
                <a:solidFill>
                  <a:schemeClr val="accent2"/>
                </a:solidFill>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42" name="灯片编号占位符 41">
            <a:extLst>
              <a:ext uri="{FF2B5EF4-FFF2-40B4-BE49-F238E27FC236}">
                <a16:creationId xmlns:a16="http://schemas.microsoft.com/office/drawing/2014/main" id="{3275C64A-D980-5764-AD68-2218B6D9FDD5}"/>
              </a:ext>
            </a:extLst>
          </p:cNvPr>
          <p:cNvSpPr>
            <a:spLocks noGrp="1"/>
          </p:cNvSpPr>
          <p:nvPr>
            <p:ph type="sldNum" sz="quarter" idx="12"/>
          </p:nvPr>
        </p:nvSpPr>
        <p:spPr/>
        <p:txBody>
          <a:bodyPr/>
          <a:lstStyle/>
          <a:p>
            <a:fld id="{DF849393-7876-44FF-8BC7-6C3A91957E85}" type="slidenum">
              <a:rPr lang="zh-CN" altLang="en-US" smtClean="0"/>
              <a:t>78</a:t>
            </a:fld>
            <a:endParaRPr lang="zh-CN" altLang="en-US"/>
          </a:p>
        </p:txBody>
      </p:sp>
    </p:spTree>
    <p:extLst>
      <p:ext uri="{BB962C8B-B14F-4D97-AF65-F5344CB8AC3E}">
        <p14:creationId xmlns:p14="http://schemas.microsoft.com/office/powerpoint/2010/main" val="1365261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D5A87-893B-A4EA-454C-DE9F30DED31C}"/>
              </a:ext>
            </a:extLst>
          </p:cNvPr>
          <p:cNvSpPr>
            <a:spLocks noGrp="1"/>
          </p:cNvSpPr>
          <p:nvPr>
            <p:ph type="title"/>
          </p:nvPr>
        </p:nvSpPr>
        <p:spPr>
          <a:xfrm>
            <a:off x="199836" y="18256"/>
            <a:ext cx="11992164" cy="920640"/>
          </a:xfrm>
        </p:spPr>
        <p:txBody>
          <a:bodyPr/>
          <a:lstStyle/>
          <a:p>
            <a:r>
              <a:rPr lang="zh-CN" altLang="en-US" b="1" dirty="0"/>
              <a:t>课程总结</a:t>
            </a:r>
          </a:p>
        </p:txBody>
      </p:sp>
      <p:sp>
        <p:nvSpPr>
          <p:cNvPr id="3" name="内容占位符 2">
            <a:extLst>
              <a:ext uri="{FF2B5EF4-FFF2-40B4-BE49-F238E27FC236}">
                <a16:creationId xmlns:a16="http://schemas.microsoft.com/office/drawing/2014/main" id="{A8EE93BD-16C0-D0B9-8177-4C618F35D0ED}"/>
              </a:ext>
            </a:extLst>
          </p:cNvPr>
          <p:cNvSpPr>
            <a:spLocks noGrp="1"/>
          </p:cNvSpPr>
          <p:nvPr>
            <p:ph idx="1"/>
          </p:nvPr>
        </p:nvSpPr>
        <p:spPr>
          <a:xfrm>
            <a:off x="199836" y="958035"/>
            <a:ext cx="6485578" cy="5533599"/>
          </a:xfrm>
        </p:spPr>
        <p:txBody>
          <a:bodyPr>
            <a:normAutofit fontScale="62500" lnSpcReduction="20000"/>
          </a:bodyPr>
          <a:lstStyle/>
          <a:p>
            <a:pPr>
              <a:lnSpc>
                <a:spcPct val="120000"/>
              </a:lnSpc>
              <a:spcBef>
                <a:spcPts val="600"/>
              </a:spcBef>
            </a:pPr>
            <a:r>
              <a:rPr lang="zh-CN" altLang="en-US" b="1" dirty="0"/>
              <a:t>第一周：基因转录调控的基本概念原理和多组学技术</a:t>
            </a:r>
            <a:endParaRPr lang="en-US" altLang="zh-CN" b="1" dirty="0"/>
          </a:p>
          <a:p>
            <a:pPr lvl="1">
              <a:lnSpc>
                <a:spcPct val="120000"/>
              </a:lnSpc>
              <a:spcBef>
                <a:spcPts val="600"/>
              </a:spcBef>
            </a:pPr>
            <a:r>
              <a:rPr lang="zh-CN" altLang="en-US" dirty="0"/>
              <a:t>第一节：基因转录调控的基本概念原理</a:t>
            </a:r>
            <a:endParaRPr lang="en-US" altLang="zh-CN" dirty="0"/>
          </a:p>
          <a:p>
            <a:pPr lvl="1">
              <a:lnSpc>
                <a:spcPct val="120000"/>
              </a:lnSpc>
              <a:spcBef>
                <a:spcPts val="600"/>
              </a:spcBef>
            </a:pPr>
            <a:r>
              <a:rPr lang="zh-CN" altLang="en-US" dirty="0"/>
              <a:t>第二节：基因转录调控的多组学技术原理</a:t>
            </a:r>
            <a:endParaRPr lang="en-US" altLang="zh-CN" dirty="0"/>
          </a:p>
          <a:p>
            <a:pPr lvl="1">
              <a:lnSpc>
                <a:spcPct val="120000"/>
              </a:lnSpc>
              <a:spcBef>
                <a:spcPts val="600"/>
              </a:spcBef>
            </a:pPr>
            <a:r>
              <a:rPr lang="zh-CN" altLang="en-US" dirty="0"/>
              <a:t>第三节：转录组学数据分析原理和软件介绍</a:t>
            </a:r>
            <a:endParaRPr lang="en-US" altLang="zh-CN" dirty="0"/>
          </a:p>
          <a:p>
            <a:pPr lvl="1">
              <a:lnSpc>
                <a:spcPct val="120000"/>
              </a:lnSpc>
              <a:spcBef>
                <a:spcPts val="600"/>
              </a:spcBef>
            </a:pPr>
            <a:r>
              <a:rPr lang="zh-CN" altLang="en-US" dirty="0"/>
              <a:t>课后作业：本地安装</a:t>
            </a:r>
            <a:r>
              <a:rPr lang="en-US" altLang="zh-CN" dirty="0"/>
              <a:t>R</a:t>
            </a:r>
            <a:r>
              <a:rPr lang="zh-CN" altLang="en-US" dirty="0"/>
              <a:t>并学习</a:t>
            </a:r>
            <a:r>
              <a:rPr lang="en-US" altLang="zh-CN" dirty="0"/>
              <a:t>R</a:t>
            </a:r>
            <a:r>
              <a:rPr lang="zh-CN" altLang="en-US" dirty="0"/>
              <a:t>的基本操作</a:t>
            </a:r>
            <a:endParaRPr lang="en-US" altLang="zh-CN" dirty="0"/>
          </a:p>
          <a:p>
            <a:pPr>
              <a:lnSpc>
                <a:spcPct val="120000"/>
              </a:lnSpc>
              <a:spcBef>
                <a:spcPts val="600"/>
              </a:spcBef>
            </a:pPr>
            <a:r>
              <a:rPr lang="zh-CN" altLang="en-US" b="1" dirty="0"/>
              <a:t>第二周：基因转录调控的数据分析原理和应用软件</a:t>
            </a:r>
            <a:endParaRPr lang="en-US" altLang="zh-CN" b="1" dirty="0"/>
          </a:p>
          <a:p>
            <a:pPr lvl="1">
              <a:lnSpc>
                <a:spcPct val="120000"/>
              </a:lnSpc>
              <a:spcBef>
                <a:spcPts val="600"/>
              </a:spcBef>
            </a:pPr>
            <a:r>
              <a:rPr lang="zh-CN" altLang="en-US" dirty="0"/>
              <a:t>第一节：表观组学数据分析原理和软件介绍</a:t>
            </a:r>
            <a:endParaRPr lang="en-US" altLang="zh-CN" dirty="0"/>
          </a:p>
          <a:p>
            <a:pPr lvl="1">
              <a:lnSpc>
                <a:spcPct val="120000"/>
              </a:lnSpc>
              <a:spcBef>
                <a:spcPts val="600"/>
              </a:spcBef>
            </a:pPr>
            <a:r>
              <a:rPr lang="zh-CN" altLang="en-US" dirty="0"/>
              <a:t>第二、三节：单细胞数据分析原理和软件介绍</a:t>
            </a:r>
            <a:endParaRPr lang="en-US" altLang="zh-CN" dirty="0"/>
          </a:p>
          <a:p>
            <a:pPr lvl="1">
              <a:lnSpc>
                <a:spcPct val="120000"/>
              </a:lnSpc>
              <a:spcBef>
                <a:spcPts val="600"/>
              </a:spcBef>
            </a:pPr>
            <a:r>
              <a:rPr lang="zh-CN" altLang="en-US" dirty="0"/>
              <a:t>课后作业：本地安装</a:t>
            </a:r>
            <a:r>
              <a:rPr lang="en-US" altLang="zh-CN" dirty="0"/>
              <a:t>R</a:t>
            </a:r>
            <a:r>
              <a:rPr lang="zh-CN" altLang="en-US" dirty="0"/>
              <a:t>包</a:t>
            </a:r>
            <a:r>
              <a:rPr lang="en-US" altLang="zh-CN" dirty="0"/>
              <a:t>(Deseq2/Seurat)</a:t>
            </a:r>
          </a:p>
          <a:p>
            <a:pPr>
              <a:lnSpc>
                <a:spcPct val="120000"/>
              </a:lnSpc>
              <a:spcBef>
                <a:spcPts val="600"/>
              </a:spcBef>
            </a:pPr>
            <a:r>
              <a:rPr lang="zh-CN" altLang="en-US" b="1" dirty="0"/>
              <a:t>第三周：基因转录调控的分析案例和公共数据库资源</a:t>
            </a:r>
            <a:endParaRPr lang="en-US" altLang="zh-CN" b="1" dirty="0"/>
          </a:p>
          <a:p>
            <a:pPr lvl="1">
              <a:lnSpc>
                <a:spcPct val="120000"/>
              </a:lnSpc>
              <a:spcBef>
                <a:spcPts val="600"/>
              </a:spcBef>
            </a:pPr>
            <a:r>
              <a:rPr lang="zh-CN" altLang="en-US" sz="2400" dirty="0"/>
              <a:t>第一节：转录组学分析案例和公共数据库资源</a:t>
            </a:r>
            <a:endParaRPr lang="en-US" altLang="zh-CN" sz="2400" dirty="0"/>
          </a:p>
          <a:p>
            <a:pPr lvl="1">
              <a:lnSpc>
                <a:spcPct val="120000"/>
              </a:lnSpc>
              <a:spcBef>
                <a:spcPts val="600"/>
              </a:spcBef>
            </a:pPr>
            <a:r>
              <a:rPr lang="zh-CN" altLang="en-US" sz="2400" dirty="0"/>
              <a:t>第二节：表观组学分析案例和公共数据库资源</a:t>
            </a:r>
            <a:endParaRPr lang="en-US" altLang="zh-CN" sz="2400" dirty="0"/>
          </a:p>
          <a:p>
            <a:pPr lvl="1">
              <a:lnSpc>
                <a:spcPct val="120000"/>
              </a:lnSpc>
              <a:spcBef>
                <a:spcPts val="600"/>
              </a:spcBef>
            </a:pPr>
            <a:r>
              <a:rPr lang="zh-CN" altLang="en-US" sz="2400" dirty="0"/>
              <a:t>第三节：单细胞多组学分析案例和公共数据库资源</a:t>
            </a:r>
            <a:endParaRPr lang="en-US" altLang="zh-CN" sz="2400" dirty="0"/>
          </a:p>
          <a:p>
            <a:pPr lvl="1">
              <a:lnSpc>
                <a:spcPct val="120000"/>
              </a:lnSpc>
              <a:spcBef>
                <a:spcPts val="600"/>
              </a:spcBef>
            </a:pPr>
            <a:r>
              <a:rPr lang="zh-CN" altLang="en-US" sz="2400" dirty="0"/>
              <a:t>课后作业</a:t>
            </a:r>
            <a:r>
              <a:rPr lang="zh-CN" altLang="en-US" dirty="0"/>
              <a:t>：本地实践</a:t>
            </a:r>
            <a:r>
              <a:rPr lang="en-US" altLang="zh-CN" dirty="0"/>
              <a:t>R</a:t>
            </a:r>
            <a:r>
              <a:rPr lang="zh-CN" altLang="en-US" dirty="0"/>
              <a:t>包</a:t>
            </a:r>
            <a:r>
              <a:rPr lang="en-US" altLang="zh-CN" dirty="0"/>
              <a:t>demo</a:t>
            </a:r>
            <a:r>
              <a:rPr lang="zh-CN" altLang="en-US" dirty="0"/>
              <a:t>流程</a:t>
            </a:r>
            <a:endParaRPr lang="en-US" altLang="zh-CN" dirty="0"/>
          </a:p>
          <a:p>
            <a:pPr>
              <a:lnSpc>
                <a:spcPct val="120000"/>
              </a:lnSpc>
              <a:spcBef>
                <a:spcPts val="600"/>
              </a:spcBef>
            </a:pPr>
            <a:r>
              <a:rPr lang="zh-CN" altLang="en-US" b="1" dirty="0">
                <a:highlight>
                  <a:srgbClr val="FFFF00"/>
                </a:highlight>
              </a:rPr>
              <a:t>基因转录调控的实践操作和课程作业</a:t>
            </a:r>
            <a:endParaRPr lang="en-US" altLang="zh-CN" b="1" dirty="0">
              <a:highlight>
                <a:srgbClr val="FFFF00"/>
              </a:highlight>
            </a:endParaRPr>
          </a:p>
          <a:p>
            <a:pPr lvl="1">
              <a:lnSpc>
                <a:spcPct val="120000"/>
              </a:lnSpc>
              <a:spcBef>
                <a:spcPts val="600"/>
              </a:spcBef>
            </a:pPr>
            <a:r>
              <a:rPr lang="zh-CN" altLang="en-US" dirty="0">
                <a:highlight>
                  <a:srgbClr val="FFFF00"/>
                </a:highlight>
              </a:rPr>
              <a:t>案例一：</a:t>
            </a:r>
            <a:r>
              <a:rPr lang="en-US" altLang="zh-CN" dirty="0">
                <a:highlight>
                  <a:srgbClr val="FFFF00"/>
                </a:highlight>
              </a:rPr>
              <a:t>RNASeq</a:t>
            </a:r>
            <a:r>
              <a:rPr lang="zh-CN" altLang="en-US" dirty="0">
                <a:highlight>
                  <a:srgbClr val="FFFF00"/>
                </a:highlight>
              </a:rPr>
              <a:t>分析</a:t>
            </a:r>
            <a:endParaRPr lang="en-US" altLang="zh-CN" dirty="0">
              <a:highlight>
                <a:srgbClr val="FFFF00"/>
              </a:highlight>
            </a:endParaRPr>
          </a:p>
          <a:p>
            <a:pPr lvl="1">
              <a:lnSpc>
                <a:spcPct val="120000"/>
              </a:lnSpc>
              <a:spcBef>
                <a:spcPts val="600"/>
              </a:spcBef>
            </a:pPr>
            <a:r>
              <a:rPr lang="zh-CN" altLang="en-US" dirty="0">
                <a:highlight>
                  <a:srgbClr val="FFFF00"/>
                </a:highlight>
              </a:rPr>
              <a:t>案例二：单细胞</a:t>
            </a:r>
            <a:r>
              <a:rPr lang="en-US" altLang="zh-CN" dirty="0">
                <a:highlight>
                  <a:srgbClr val="FFFF00"/>
                </a:highlight>
              </a:rPr>
              <a:t>RNASeq</a:t>
            </a:r>
            <a:r>
              <a:rPr lang="zh-CN" altLang="en-US" dirty="0">
                <a:highlight>
                  <a:srgbClr val="FFFF00"/>
                </a:highlight>
              </a:rPr>
              <a:t>分析</a:t>
            </a:r>
            <a:endParaRPr lang="en-US" altLang="zh-CN" dirty="0">
              <a:highlight>
                <a:srgbClr val="FFFF00"/>
              </a:highlight>
            </a:endParaRPr>
          </a:p>
          <a:p>
            <a:pPr lvl="1">
              <a:lnSpc>
                <a:spcPct val="120000"/>
              </a:lnSpc>
              <a:spcBef>
                <a:spcPts val="600"/>
              </a:spcBef>
            </a:pPr>
            <a:endParaRPr lang="en-US" altLang="zh-CN" dirty="0"/>
          </a:p>
        </p:txBody>
      </p:sp>
      <p:sp>
        <p:nvSpPr>
          <p:cNvPr id="5" name="灯片编号占位符 4">
            <a:extLst>
              <a:ext uri="{FF2B5EF4-FFF2-40B4-BE49-F238E27FC236}">
                <a16:creationId xmlns:a16="http://schemas.microsoft.com/office/drawing/2014/main" id="{6B7B2F89-CFFA-6E68-AAB9-2E5B2BE3BC53}"/>
              </a:ext>
            </a:extLst>
          </p:cNvPr>
          <p:cNvSpPr>
            <a:spLocks noGrp="1"/>
          </p:cNvSpPr>
          <p:nvPr>
            <p:ph type="sldNum" sz="quarter" idx="12"/>
          </p:nvPr>
        </p:nvSpPr>
        <p:spPr/>
        <p:txBody>
          <a:bodyPr/>
          <a:lstStyle/>
          <a:p>
            <a:fld id="{DF849393-7876-44FF-8BC7-6C3A91957E85}" type="slidenum">
              <a:rPr lang="zh-CN" altLang="en-US" smtClean="0"/>
              <a:t>79</a:t>
            </a:fld>
            <a:endParaRPr lang="zh-CN" altLang="en-US"/>
          </a:p>
        </p:txBody>
      </p:sp>
      <p:cxnSp>
        <p:nvCxnSpPr>
          <p:cNvPr id="9" name="直接连接符 8">
            <a:extLst>
              <a:ext uri="{FF2B5EF4-FFF2-40B4-BE49-F238E27FC236}">
                <a16:creationId xmlns:a16="http://schemas.microsoft.com/office/drawing/2014/main" id="{6D48A2D4-AD53-FD00-6C0B-4021CDFC2EA4}"/>
              </a:ext>
            </a:extLst>
          </p:cNvPr>
          <p:cNvCxnSpPr/>
          <p:nvPr/>
        </p:nvCxnSpPr>
        <p:spPr>
          <a:xfrm>
            <a:off x="6213072" y="563174"/>
            <a:ext cx="0" cy="5982961"/>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789BF3E5-B2D3-1838-9103-7915AAACB19F}"/>
              </a:ext>
            </a:extLst>
          </p:cNvPr>
          <p:cNvSpPr txBox="1"/>
          <p:nvPr/>
        </p:nvSpPr>
        <p:spPr>
          <a:xfrm>
            <a:off x="6438659" y="540197"/>
            <a:ext cx="3242276"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参考书籍和网络资源</a:t>
            </a:r>
          </a:p>
        </p:txBody>
      </p:sp>
      <p:pic>
        <p:nvPicPr>
          <p:cNvPr id="7" name="图片 6">
            <a:extLst>
              <a:ext uri="{FF2B5EF4-FFF2-40B4-BE49-F238E27FC236}">
                <a16:creationId xmlns:a16="http://schemas.microsoft.com/office/drawing/2014/main" id="{8DEB80A1-5A8C-40A1-8C89-0ABEFB5DA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4728" y="3937898"/>
            <a:ext cx="1643867" cy="2355875"/>
          </a:xfrm>
          <a:prstGeom prst="rect">
            <a:avLst/>
          </a:prstGeom>
        </p:spPr>
      </p:pic>
      <p:sp>
        <p:nvSpPr>
          <p:cNvPr id="8" name="矩形 7">
            <a:extLst>
              <a:ext uri="{FF2B5EF4-FFF2-40B4-BE49-F238E27FC236}">
                <a16:creationId xmlns:a16="http://schemas.microsoft.com/office/drawing/2014/main" id="{679D81EA-87E9-4D84-BDD4-90926082C185}"/>
              </a:ext>
            </a:extLst>
          </p:cNvPr>
          <p:cNvSpPr/>
          <p:nvPr/>
        </p:nvSpPr>
        <p:spPr>
          <a:xfrm>
            <a:off x="6438658" y="1199227"/>
            <a:ext cx="5324251" cy="4616648"/>
          </a:xfrm>
          <a:prstGeom prst="rect">
            <a:avLst/>
          </a:prstGeom>
        </p:spPr>
        <p:txBody>
          <a:bodyPr wrap="square">
            <a:spAutoFit/>
          </a:bodyPr>
          <a:lstStyle/>
          <a:p>
            <a:r>
              <a:rPr lang="en-US" altLang="zh-CN" sz="1400" b="1" dirty="0"/>
              <a:t>RNASeq</a:t>
            </a:r>
          </a:p>
          <a:p>
            <a:pPr marL="285750" indent="-285750">
              <a:buFont typeface="Arial" panose="020B0604020202020204" pitchFamily="34" charset="0"/>
              <a:buChar char="•"/>
            </a:pPr>
            <a:r>
              <a:rPr lang="en-US" altLang="zh-CN" sz="1400" dirty="0"/>
              <a:t>[PDF] Introduction to differential gene expression analysis using RNA-seq</a:t>
            </a:r>
          </a:p>
          <a:p>
            <a:pPr marL="285750" indent="-285750">
              <a:buFont typeface="Arial" panose="020B0604020202020204" pitchFamily="34" charset="0"/>
              <a:buChar char="•"/>
            </a:pPr>
            <a:r>
              <a:rPr lang="en-US" altLang="zh-CN" sz="1400" dirty="0"/>
              <a:t>Deseq2</a:t>
            </a:r>
          </a:p>
          <a:p>
            <a:r>
              <a:rPr lang="en-US" altLang="zh-CN" sz="1400" dirty="0">
                <a:hlinkClick r:id="rId4"/>
              </a:rPr>
              <a:t>https://www.bioconductor.org/packages/release/bioc/vignettes/DESeq2/inst/doc/DESeq2.html</a:t>
            </a:r>
            <a:endParaRPr lang="en-US" altLang="zh-CN" sz="1400" dirty="0"/>
          </a:p>
          <a:p>
            <a:pPr marL="285750" indent="-285750">
              <a:buFont typeface="Arial" panose="020B0604020202020204" pitchFamily="34" charset="0"/>
              <a:buChar char="•"/>
            </a:pPr>
            <a:r>
              <a:rPr lang="en-US" altLang="zh-CN" sz="1400" dirty="0" err="1"/>
              <a:t>EdgeR</a:t>
            </a:r>
            <a:endParaRPr lang="en-US" altLang="zh-CN" sz="1400" dirty="0"/>
          </a:p>
          <a:p>
            <a:r>
              <a:rPr lang="en-US" altLang="zh-CN" sz="1400" dirty="0">
                <a:hlinkClick r:id="rId5"/>
              </a:rPr>
              <a:t>https://bioconductor.org/packages/release/bioc/html/edgeR.html</a:t>
            </a:r>
            <a:r>
              <a:rPr lang="en-US" altLang="zh-CN" sz="1400" dirty="0"/>
              <a:t> </a:t>
            </a:r>
          </a:p>
          <a:p>
            <a:endParaRPr lang="en-US" altLang="zh-CN" sz="1400" dirty="0"/>
          </a:p>
          <a:p>
            <a:r>
              <a:rPr lang="en-US" altLang="zh-CN" sz="1400" b="1" dirty="0"/>
              <a:t>Single Cell RNASeq</a:t>
            </a:r>
          </a:p>
          <a:p>
            <a:pPr marL="285750" indent="-285750">
              <a:buFont typeface="Arial" panose="020B0604020202020204" pitchFamily="34" charset="0"/>
              <a:buChar char="•"/>
            </a:pPr>
            <a:r>
              <a:rPr lang="en-US" altLang="zh-CN" sz="1400" dirty="0"/>
              <a:t>Single-cell best practices</a:t>
            </a:r>
          </a:p>
          <a:p>
            <a:r>
              <a:rPr lang="zh-CN" altLang="en-US" sz="1400" dirty="0">
                <a:hlinkClick r:id="rId6"/>
              </a:rPr>
              <a:t>https://www.sc-best-practices.org/preamble.html</a:t>
            </a:r>
            <a:endParaRPr lang="en-US" altLang="zh-CN" sz="1400" dirty="0"/>
          </a:p>
          <a:p>
            <a:pPr marL="285750" indent="-285750">
              <a:buFont typeface="Arial" panose="020B0604020202020204" pitchFamily="34" charset="0"/>
              <a:buChar char="•"/>
            </a:pPr>
            <a:r>
              <a:rPr lang="en-US" altLang="zh-CN" sz="1400" dirty="0" err="1"/>
              <a:t>Scanpy</a:t>
            </a:r>
            <a:r>
              <a:rPr lang="en-US" altLang="zh-CN" sz="1400" dirty="0"/>
              <a:t> – Single-Cell Analysis in Python</a:t>
            </a:r>
          </a:p>
          <a:p>
            <a:r>
              <a:rPr lang="zh-CN" altLang="en-US" sz="1400" dirty="0">
                <a:hlinkClick r:id="rId7"/>
              </a:rPr>
              <a:t>https://scanpy.readthedocs.io/en/stable/</a:t>
            </a:r>
            <a:endParaRPr lang="en-US" altLang="zh-CN" sz="1400" dirty="0"/>
          </a:p>
          <a:p>
            <a:pPr marL="285750" indent="-285750">
              <a:buFont typeface="Arial" panose="020B0604020202020204" pitchFamily="34" charset="0"/>
              <a:buChar char="•"/>
            </a:pPr>
            <a:r>
              <a:rPr lang="en-US" altLang="zh-CN" sz="1400" dirty="0"/>
              <a:t>Seurat</a:t>
            </a:r>
          </a:p>
          <a:p>
            <a:r>
              <a:rPr lang="en-US" altLang="zh-CN" sz="1400" dirty="0">
                <a:hlinkClick r:id="rId8"/>
              </a:rPr>
              <a:t>https://satijalab.org/seurat/</a:t>
            </a:r>
            <a:r>
              <a:rPr lang="en-US" altLang="zh-CN" sz="1400" dirty="0"/>
              <a:t> </a:t>
            </a:r>
          </a:p>
          <a:p>
            <a:endParaRPr lang="en-US" altLang="zh-CN" sz="1400" dirty="0"/>
          </a:p>
          <a:p>
            <a:r>
              <a:rPr lang="en-US" altLang="zh-CN" sz="1400" b="1" dirty="0" err="1"/>
              <a:t>ChIP</a:t>
            </a:r>
            <a:r>
              <a:rPr lang="en-US" altLang="zh-CN" sz="1400" b="1" dirty="0"/>
              <a:t>-Seq/ATAC-Seq</a:t>
            </a:r>
          </a:p>
          <a:p>
            <a:pPr marL="285750" indent="-285750">
              <a:buFont typeface="Arial" panose="020B0604020202020204" pitchFamily="34" charset="0"/>
              <a:buChar char="•"/>
            </a:pPr>
            <a:r>
              <a:rPr lang="en-US" altLang="zh-CN" sz="1400" dirty="0"/>
              <a:t>MACS: Model-based Analysis for </a:t>
            </a:r>
            <a:r>
              <a:rPr lang="en-US" altLang="zh-CN" sz="1400" dirty="0" err="1"/>
              <a:t>ChIP</a:t>
            </a:r>
            <a:r>
              <a:rPr lang="en-US" altLang="zh-CN" sz="1400" dirty="0"/>
              <a:t>-Seq</a:t>
            </a:r>
          </a:p>
          <a:p>
            <a:r>
              <a:rPr lang="en-US" altLang="zh-CN" sz="1400" dirty="0">
                <a:hlinkClick r:id="rId9"/>
              </a:rPr>
              <a:t>https://macs3-project.github.io/MACS/</a:t>
            </a:r>
            <a:r>
              <a:rPr lang="en-US" altLang="zh-CN" sz="1400" dirty="0"/>
              <a:t> </a:t>
            </a:r>
          </a:p>
          <a:p>
            <a:endParaRPr lang="en-US" altLang="zh-CN" sz="1400" dirty="0"/>
          </a:p>
        </p:txBody>
      </p:sp>
    </p:spTree>
    <p:extLst>
      <p:ext uri="{BB962C8B-B14F-4D97-AF65-F5344CB8AC3E}">
        <p14:creationId xmlns:p14="http://schemas.microsoft.com/office/powerpoint/2010/main" val="720525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68674F-A7F2-4AA1-B317-322853495DEA}"/>
              </a:ext>
            </a:extLst>
          </p:cNvPr>
          <p:cNvSpPr/>
          <p:nvPr/>
        </p:nvSpPr>
        <p:spPr>
          <a:xfrm>
            <a:off x="332994" y="90528"/>
            <a:ext cx="8807155" cy="369332"/>
          </a:xfrm>
          <a:prstGeom prst="rect">
            <a:avLst/>
          </a:prstGeom>
        </p:spPr>
        <p:txBody>
          <a:bodyPr wrap="none">
            <a:spAutoFit/>
          </a:bodyPr>
          <a:lstStyle/>
          <a:p>
            <a:r>
              <a:rPr lang="en-US" altLang="zh-CN" b="1" u="sng" dirty="0">
                <a:latin typeface="微软雅黑" panose="020B0503020204020204" pitchFamily="34" charset="-122"/>
                <a:ea typeface="微软雅黑" panose="020B0503020204020204" pitchFamily="34" charset="-122"/>
                <a:sym typeface="Wingdings" panose="05000000000000000000" pitchFamily="2" charset="2"/>
              </a:rPr>
              <a:t>Pre-processing steps  get count matrices and spatial coordinates of cells</a:t>
            </a:r>
          </a:p>
        </p:txBody>
      </p:sp>
      <p:pic>
        <p:nvPicPr>
          <p:cNvPr id="3" name="图片 2">
            <a:extLst>
              <a:ext uri="{FF2B5EF4-FFF2-40B4-BE49-F238E27FC236}">
                <a16:creationId xmlns:a16="http://schemas.microsoft.com/office/drawing/2014/main" id="{665C3B3B-7CC4-4E01-B214-3B75BCC089E7}"/>
              </a:ext>
            </a:extLst>
          </p:cNvPr>
          <p:cNvPicPr>
            <a:picLocks noChangeAspect="1"/>
          </p:cNvPicPr>
          <p:nvPr/>
        </p:nvPicPr>
        <p:blipFill rotWithShape="1">
          <a:blip r:embed="rId2"/>
          <a:srcRect t="14312" r="32992" b="5199"/>
          <a:stretch/>
        </p:blipFill>
        <p:spPr>
          <a:xfrm>
            <a:off x="4896356" y="608580"/>
            <a:ext cx="3719272" cy="5936995"/>
          </a:xfrm>
          <a:prstGeom prst="rect">
            <a:avLst/>
          </a:prstGeom>
        </p:spPr>
      </p:pic>
      <p:sp>
        <p:nvSpPr>
          <p:cNvPr id="4" name="矩形 3">
            <a:extLst>
              <a:ext uri="{FF2B5EF4-FFF2-40B4-BE49-F238E27FC236}">
                <a16:creationId xmlns:a16="http://schemas.microsoft.com/office/drawing/2014/main" id="{00688A22-EAF4-4D2F-9F49-DF343A6096DD}"/>
              </a:ext>
            </a:extLst>
          </p:cNvPr>
          <p:cNvSpPr/>
          <p:nvPr/>
        </p:nvSpPr>
        <p:spPr>
          <a:xfrm>
            <a:off x="695486" y="1326899"/>
            <a:ext cx="4200870" cy="1739645"/>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基于芯片的方法</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非</a:t>
            </a:r>
            <a:r>
              <a:rPr lang="en-US" altLang="zh-CN" dirty="0">
                <a:latin typeface="微软雅黑" panose="020B0503020204020204" pitchFamily="34" charset="-122"/>
                <a:ea typeface="微软雅黑" panose="020B0503020204020204" pitchFamily="34" charset="-122"/>
              </a:rPr>
              <a:t>single-cell resolution </a:t>
            </a:r>
          </a:p>
          <a:p>
            <a:pPr marL="285750" indent="-285750">
              <a:buFont typeface="Wingdings" panose="05000000000000000000" pitchFamily="2" charset="2"/>
              <a:buChar char="à"/>
            </a:pPr>
            <a:r>
              <a:rPr lang="en-US" altLang="zh-CN" dirty="0">
                <a:latin typeface="微软雅黑" panose="020B0503020204020204" pitchFamily="34" charset="-122"/>
                <a:ea typeface="微软雅黑" panose="020B0503020204020204" pitchFamily="34" charset="-122"/>
                <a:sym typeface="Wingdings" panose="05000000000000000000" pitchFamily="2" charset="2"/>
              </a:rPr>
              <a:t>Decompose gene expression profiles </a:t>
            </a:r>
          </a:p>
          <a:p>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Cell2location / </a:t>
            </a:r>
            <a:r>
              <a:rPr lang="en-US" altLang="zh-CN" sz="1600"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SpatialDWLS</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 RCTD / Spotlight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7B19B312-4D71-4BEE-BFFF-2A848AEB64C1}"/>
              </a:ext>
            </a:extLst>
          </p:cNvPr>
          <p:cNvSpPr/>
          <p:nvPr/>
        </p:nvSpPr>
        <p:spPr>
          <a:xfrm>
            <a:off x="8865758" y="950093"/>
            <a:ext cx="3250041" cy="286232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基于图像的方法</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Cell segmentation</a:t>
            </a:r>
          </a:p>
          <a:p>
            <a:r>
              <a:rPr lang="en-US" altLang="zh-CN" dirty="0">
                <a:latin typeface="微软雅黑" panose="020B0503020204020204" pitchFamily="34" charset="-122"/>
                <a:ea typeface="微软雅黑" panose="020B0503020204020204" pitchFamily="34" charset="-122"/>
              </a:rPr>
              <a:t>Directly assign cell labels to spatially proximal pixels (</a:t>
            </a:r>
            <a:r>
              <a:rPr lang="en-US" altLang="zh-CN" b="1" dirty="0">
                <a:solidFill>
                  <a:srgbClr val="C00000"/>
                </a:solidFill>
                <a:latin typeface="微软雅黑" panose="020B0503020204020204" pitchFamily="34" charset="-122"/>
                <a:ea typeface="微软雅黑" panose="020B0503020204020204" pitchFamily="34" charset="-122"/>
              </a:rPr>
              <a:t>SSAM / </a:t>
            </a:r>
            <a:r>
              <a:rPr lang="en-US" altLang="zh-CN" b="1" dirty="0" err="1">
                <a:solidFill>
                  <a:srgbClr val="C00000"/>
                </a:solidFill>
                <a:latin typeface="微软雅黑" panose="020B0503020204020204" pitchFamily="34" charset="-122"/>
                <a:ea typeface="微软雅黑" panose="020B0503020204020204" pitchFamily="34" charset="-122"/>
              </a:rPr>
              <a:t>Baysor</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Incorporate cell-shape information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p>
          <a:p>
            <a:r>
              <a:rPr lang="en-US" altLang="zh-CN" dirty="0">
                <a:latin typeface="微软雅黑" panose="020B0503020204020204" pitchFamily="34" charset="-122"/>
                <a:ea typeface="微软雅黑" panose="020B0503020204020204" pitchFamily="34" charset="-122"/>
                <a:sym typeface="Wingdings" panose="05000000000000000000" pitchFamily="2" charset="2"/>
              </a:rPr>
              <a:t>enhance segmentation results </a:t>
            </a:r>
            <a:endParaRPr lang="en-US" altLang="zh-CN" dirty="0">
              <a:latin typeface="微软雅黑" panose="020B0503020204020204" pitchFamily="34" charset="-122"/>
              <a:ea typeface="微软雅黑" panose="020B0503020204020204" pitchFamily="34" charset="-122"/>
            </a:endParaRPr>
          </a:p>
        </p:txBody>
      </p:sp>
      <p:sp>
        <p:nvSpPr>
          <p:cNvPr id="13" name="箭头: 右 12">
            <a:extLst>
              <a:ext uri="{FF2B5EF4-FFF2-40B4-BE49-F238E27FC236}">
                <a16:creationId xmlns:a16="http://schemas.microsoft.com/office/drawing/2014/main" id="{8949106F-E156-4A87-A44A-B8A859C7BDA5}"/>
              </a:ext>
            </a:extLst>
          </p:cNvPr>
          <p:cNvSpPr/>
          <p:nvPr/>
        </p:nvSpPr>
        <p:spPr>
          <a:xfrm rot="9864873">
            <a:off x="4468030" y="4634566"/>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66C13DD6-CFB6-40F4-8A68-6848C10C1385}"/>
              </a:ext>
            </a:extLst>
          </p:cNvPr>
          <p:cNvSpPr>
            <a:spLocks noGrp="1"/>
          </p:cNvSpPr>
          <p:nvPr>
            <p:ph type="sldNum" sz="quarter" idx="12"/>
          </p:nvPr>
        </p:nvSpPr>
        <p:spPr/>
        <p:txBody>
          <a:bodyPr/>
          <a:lstStyle/>
          <a:p>
            <a:fld id="{DF849393-7876-44FF-8BC7-6C3A91957E85}" type="slidenum">
              <a:rPr lang="zh-CN" altLang="en-US" sz="1100" smtClean="0"/>
              <a:t>8</a:t>
            </a:fld>
            <a:endParaRPr lang="zh-CN" altLang="en-US" sz="1100"/>
          </a:p>
        </p:txBody>
      </p:sp>
      <p:sp>
        <p:nvSpPr>
          <p:cNvPr id="8" name="矩形 7">
            <a:extLst>
              <a:ext uri="{FF2B5EF4-FFF2-40B4-BE49-F238E27FC236}">
                <a16:creationId xmlns:a16="http://schemas.microsoft.com/office/drawing/2014/main" id="{071F7D35-D846-464F-B801-457D49295297}"/>
              </a:ext>
            </a:extLst>
          </p:cNvPr>
          <p:cNvSpPr/>
          <p:nvPr/>
        </p:nvSpPr>
        <p:spPr>
          <a:xfrm>
            <a:off x="1055402" y="4216222"/>
            <a:ext cx="2566344" cy="369332"/>
          </a:xfrm>
          <a:prstGeom prst="rect">
            <a:avLst/>
          </a:prstGeom>
        </p:spPr>
        <p:txBody>
          <a:bodyPr wrap="none">
            <a:spAutoFit/>
          </a:bodyPr>
          <a:lstStyle/>
          <a:p>
            <a:r>
              <a:rPr lang="en-US" altLang="zh-CN" dirty="0">
                <a:solidFill>
                  <a:srgbClr val="48566B"/>
                </a:solidFill>
                <a:latin typeface="-apple-system"/>
              </a:rPr>
              <a:t>Deconvolution (spotlight)</a:t>
            </a:r>
            <a:endParaRPr lang="zh-CN" altLang="en-US" dirty="0"/>
          </a:p>
        </p:txBody>
      </p:sp>
      <p:pic>
        <p:nvPicPr>
          <p:cNvPr id="14" name="图片 13">
            <a:extLst>
              <a:ext uri="{FF2B5EF4-FFF2-40B4-BE49-F238E27FC236}">
                <a16:creationId xmlns:a16="http://schemas.microsoft.com/office/drawing/2014/main" id="{E3B4B358-044A-4628-BA6D-D0B3AAF22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62" y="4702491"/>
            <a:ext cx="3719273" cy="1334055"/>
          </a:xfrm>
          <a:prstGeom prst="rect">
            <a:avLst/>
          </a:prstGeom>
        </p:spPr>
      </p:pic>
    </p:spTree>
    <p:extLst>
      <p:ext uri="{BB962C8B-B14F-4D97-AF65-F5344CB8AC3E}">
        <p14:creationId xmlns:p14="http://schemas.microsoft.com/office/powerpoint/2010/main" val="16855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animBg="1"/>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809EC9D-63F3-469F-BB1C-C4356722F8A6}"/>
              </a:ext>
            </a:extLst>
          </p:cNvPr>
          <p:cNvSpPr txBox="1">
            <a:spLocks noChangeArrowheads="1"/>
          </p:cNvSpPr>
          <p:nvPr/>
        </p:nvSpPr>
        <p:spPr>
          <a:xfrm>
            <a:off x="406215" y="263404"/>
            <a:ext cx="10570850" cy="648072"/>
          </a:xfrm>
          <a:prstGeom prst="rect">
            <a:avLst/>
          </a:prstGeom>
        </p:spPr>
        <p:txBody>
          <a:bodyPr/>
          <a:lstStyle>
            <a:defPPr>
              <a:defRPr lang="zh-CN"/>
            </a:defPPr>
            <a:lvl1pPr algn="ctr">
              <a:spcBef>
                <a:spcPct val="0"/>
              </a:spcBef>
              <a:buNone/>
              <a:defRPr sz="3600" b="1">
                <a:solidFill>
                  <a:srgbClr val="C00000"/>
                </a:solidFill>
                <a:latin typeface="Calibri" panose="020F0502020204030204" pitchFamily="34" charset="0"/>
                <a:ea typeface="黑体" panose="02010609060101010101" pitchFamily="49" charset="-122"/>
              </a:defRPr>
            </a:lvl1pPr>
          </a:lstStyle>
          <a:p>
            <a:pPr algn="l"/>
            <a:r>
              <a:rPr lang="zh-CN" altLang="en-US" sz="2800" dirty="0">
                <a:solidFill>
                  <a:schemeClr val="accent2"/>
                </a:solidFill>
                <a:latin typeface="微软雅黑" panose="020B0503020204020204" pitchFamily="34" charset="-122"/>
                <a:ea typeface="微软雅黑" panose="020B0503020204020204" pitchFamily="34" charset="-122"/>
              </a:rPr>
              <a:t>复旦儿科分子医学中心</a:t>
            </a:r>
            <a:endParaRPr lang="en-US" altLang="zh-CN" sz="2800" dirty="0">
              <a:solidFill>
                <a:schemeClr val="accent2"/>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A21EA6F-6EE5-4191-A46D-995067B3F976}"/>
              </a:ext>
            </a:extLst>
          </p:cNvPr>
          <p:cNvSpPr/>
          <p:nvPr/>
        </p:nvSpPr>
        <p:spPr>
          <a:xfrm>
            <a:off x="246750" y="962570"/>
            <a:ext cx="11895455" cy="1231265"/>
          </a:xfrm>
          <a:prstGeom prst="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iśľíḍè">
            <a:extLst>
              <a:ext uri="{FF2B5EF4-FFF2-40B4-BE49-F238E27FC236}">
                <a16:creationId xmlns:a16="http://schemas.microsoft.com/office/drawing/2014/main" id="{ED09B580-0161-404A-8C2D-8C098277A97E}"/>
              </a:ext>
            </a:extLst>
          </p:cNvPr>
          <p:cNvCxnSpPr/>
          <p:nvPr/>
        </p:nvCxnSpPr>
        <p:spPr>
          <a:xfrm>
            <a:off x="2554566" y="891775"/>
            <a:ext cx="9292590" cy="13335"/>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A18F529C-F0A4-4B80-A147-57A36CFB972E}"/>
              </a:ext>
            </a:extLst>
          </p:cNvPr>
          <p:cNvGrpSpPr/>
          <p:nvPr/>
        </p:nvGrpSpPr>
        <p:grpSpPr>
          <a:xfrm>
            <a:off x="3136000" y="1052740"/>
            <a:ext cx="977401" cy="1076960"/>
            <a:chOff x="263" y="2182"/>
            <a:chExt cx="2308" cy="2544"/>
          </a:xfrm>
        </p:grpSpPr>
        <p:sp>
          <p:nvSpPr>
            <p:cNvPr id="48" name="圆角矩形 17">
              <a:extLst>
                <a:ext uri="{FF2B5EF4-FFF2-40B4-BE49-F238E27FC236}">
                  <a16:creationId xmlns:a16="http://schemas.microsoft.com/office/drawing/2014/main" id="{B4959CC1-FE7A-4914-9DCB-273E97592A8C}"/>
                </a:ext>
              </a:extLst>
            </p:cNvPr>
            <p:cNvSpPr/>
            <p:nvPr/>
          </p:nvSpPr>
          <p:spPr>
            <a:xfrm>
              <a:off x="263" y="2182"/>
              <a:ext cx="2308" cy="25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9" name="任意多边形 6">
              <a:extLst>
                <a:ext uri="{FF2B5EF4-FFF2-40B4-BE49-F238E27FC236}">
                  <a16:creationId xmlns:a16="http://schemas.microsoft.com/office/drawing/2014/main" id="{462140E9-0DB2-495C-9563-BBF8AC82EC9A}"/>
                </a:ext>
              </a:extLst>
            </p:cNvPr>
            <p:cNvSpPr/>
            <p:nvPr/>
          </p:nvSpPr>
          <p:spPr>
            <a:xfrm>
              <a:off x="263" y="3962"/>
              <a:ext cx="2308" cy="76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08" h="764">
                  <a:moveTo>
                    <a:pt x="0" y="0"/>
                  </a:moveTo>
                  <a:lnTo>
                    <a:pt x="2308" y="0"/>
                  </a:lnTo>
                  <a:lnTo>
                    <a:pt x="2308" y="379"/>
                  </a:lnTo>
                  <a:cubicBezTo>
                    <a:pt x="2308" y="592"/>
                    <a:pt x="2136" y="764"/>
                    <a:pt x="1923" y="764"/>
                  </a:cubicBezTo>
                  <a:lnTo>
                    <a:pt x="385" y="764"/>
                  </a:lnTo>
                  <a:cubicBezTo>
                    <a:pt x="172" y="764"/>
                    <a:pt x="0" y="592"/>
                    <a:pt x="0" y="379"/>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b="1">
                  <a:latin typeface="微软雅黑" panose="020B0503020204020204" pitchFamily="34" charset="-122"/>
                  <a:ea typeface="微软雅黑" panose="020B0503020204020204" pitchFamily="34" charset="-122"/>
                </a:rPr>
                <a:t>对接临床</a:t>
              </a:r>
            </a:p>
          </p:txBody>
        </p:sp>
      </p:grpSp>
      <p:grpSp>
        <p:nvGrpSpPr>
          <p:cNvPr id="14" name="组合 13">
            <a:extLst>
              <a:ext uri="{FF2B5EF4-FFF2-40B4-BE49-F238E27FC236}">
                <a16:creationId xmlns:a16="http://schemas.microsoft.com/office/drawing/2014/main" id="{E484DF51-0419-4004-845B-EFBA4DC58C19}"/>
              </a:ext>
            </a:extLst>
          </p:cNvPr>
          <p:cNvGrpSpPr/>
          <p:nvPr/>
        </p:nvGrpSpPr>
        <p:grpSpPr>
          <a:xfrm>
            <a:off x="4428595" y="1052740"/>
            <a:ext cx="977401" cy="1076960"/>
            <a:chOff x="263" y="2182"/>
            <a:chExt cx="2308" cy="2544"/>
          </a:xfrm>
        </p:grpSpPr>
        <p:sp>
          <p:nvSpPr>
            <p:cNvPr id="46" name="圆角矩形 21">
              <a:extLst>
                <a:ext uri="{FF2B5EF4-FFF2-40B4-BE49-F238E27FC236}">
                  <a16:creationId xmlns:a16="http://schemas.microsoft.com/office/drawing/2014/main" id="{718793D2-13BE-468E-89CC-75AE286F5404}"/>
                </a:ext>
              </a:extLst>
            </p:cNvPr>
            <p:cNvSpPr/>
            <p:nvPr/>
          </p:nvSpPr>
          <p:spPr>
            <a:xfrm>
              <a:off x="263" y="2182"/>
              <a:ext cx="2308" cy="25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7" name="任意多边形 25">
              <a:extLst>
                <a:ext uri="{FF2B5EF4-FFF2-40B4-BE49-F238E27FC236}">
                  <a16:creationId xmlns:a16="http://schemas.microsoft.com/office/drawing/2014/main" id="{39885633-11B8-4CB6-B8F2-F0D85A6D7326}"/>
                </a:ext>
              </a:extLst>
            </p:cNvPr>
            <p:cNvSpPr/>
            <p:nvPr/>
          </p:nvSpPr>
          <p:spPr>
            <a:xfrm>
              <a:off x="263" y="3962"/>
              <a:ext cx="2308" cy="76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08" h="764">
                  <a:moveTo>
                    <a:pt x="0" y="0"/>
                  </a:moveTo>
                  <a:lnTo>
                    <a:pt x="2308" y="0"/>
                  </a:lnTo>
                  <a:lnTo>
                    <a:pt x="2308" y="379"/>
                  </a:lnTo>
                  <a:cubicBezTo>
                    <a:pt x="2308" y="592"/>
                    <a:pt x="2136" y="764"/>
                    <a:pt x="1923" y="764"/>
                  </a:cubicBezTo>
                  <a:lnTo>
                    <a:pt x="385" y="764"/>
                  </a:lnTo>
                  <a:cubicBezTo>
                    <a:pt x="172" y="764"/>
                    <a:pt x="0" y="592"/>
                    <a:pt x="0" y="379"/>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b="1">
                  <a:latin typeface="微软雅黑" panose="020B0503020204020204" pitchFamily="34" charset="-122"/>
                  <a:ea typeface="微软雅黑" panose="020B0503020204020204" pitchFamily="34" charset="-122"/>
                </a:rPr>
                <a:t>样本采集</a:t>
              </a:r>
            </a:p>
          </p:txBody>
        </p:sp>
      </p:grpSp>
      <p:grpSp>
        <p:nvGrpSpPr>
          <p:cNvPr id="17" name="组合 16">
            <a:extLst>
              <a:ext uri="{FF2B5EF4-FFF2-40B4-BE49-F238E27FC236}">
                <a16:creationId xmlns:a16="http://schemas.microsoft.com/office/drawing/2014/main" id="{C5B3D223-AEB8-4B9D-B12A-605DB9502AE7}"/>
              </a:ext>
            </a:extLst>
          </p:cNvPr>
          <p:cNvGrpSpPr/>
          <p:nvPr/>
        </p:nvGrpSpPr>
        <p:grpSpPr>
          <a:xfrm>
            <a:off x="5709892" y="1052740"/>
            <a:ext cx="977401" cy="1076960"/>
            <a:chOff x="263" y="2182"/>
            <a:chExt cx="2308" cy="2544"/>
          </a:xfrm>
        </p:grpSpPr>
        <p:sp>
          <p:nvSpPr>
            <p:cNvPr id="40" name="圆角矩形 40">
              <a:extLst>
                <a:ext uri="{FF2B5EF4-FFF2-40B4-BE49-F238E27FC236}">
                  <a16:creationId xmlns:a16="http://schemas.microsoft.com/office/drawing/2014/main" id="{A81202B2-E440-4C6C-A0CA-3299F805495D}"/>
                </a:ext>
              </a:extLst>
            </p:cNvPr>
            <p:cNvSpPr/>
            <p:nvPr/>
          </p:nvSpPr>
          <p:spPr>
            <a:xfrm>
              <a:off x="263" y="2182"/>
              <a:ext cx="2308" cy="25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 name="任意多边形 41">
              <a:extLst>
                <a:ext uri="{FF2B5EF4-FFF2-40B4-BE49-F238E27FC236}">
                  <a16:creationId xmlns:a16="http://schemas.microsoft.com/office/drawing/2014/main" id="{7CFA4F46-A97A-472E-9737-123493E313AB}"/>
                </a:ext>
              </a:extLst>
            </p:cNvPr>
            <p:cNvSpPr/>
            <p:nvPr/>
          </p:nvSpPr>
          <p:spPr>
            <a:xfrm>
              <a:off x="263" y="3962"/>
              <a:ext cx="2308" cy="76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08" h="764">
                  <a:moveTo>
                    <a:pt x="0" y="0"/>
                  </a:moveTo>
                  <a:lnTo>
                    <a:pt x="2308" y="0"/>
                  </a:lnTo>
                  <a:lnTo>
                    <a:pt x="2308" y="379"/>
                  </a:lnTo>
                  <a:cubicBezTo>
                    <a:pt x="2308" y="592"/>
                    <a:pt x="2136" y="764"/>
                    <a:pt x="1923" y="764"/>
                  </a:cubicBezTo>
                  <a:lnTo>
                    <a:pt x="385" y="764"/>
                  </a:lnTo>
                  <a:cubicBezTo>
                    <a:pt x="172" y="764"/>
                    <a:pt x="0" y="592"/>
                    <a:pt x="0" y="379"/>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样本测序</a:t>
              </a:r>
            </a:p>
          </p:txBody>
        </p:sp>
      </p:grpSp>
      <p:grpSp>
        <p:nvGrpSpPr>
          <p:cNvPr id="18" name="组合 17">
            <a:extLst>
              <a:ext uri="{FF2B5EF4-FFF2-40B4-BE49-F238E27FC236}">
                <a16:creationId xmlns:a16="http://schemas.microsoft.com/office/drawing/2014/main" id="{71ED61E2-6EF0-4E9B-BFF2-92CC6358F063}"/>
              </a:ext>
            </a:extLst>
          </p:cNvPr>
          <p:cNvGrpSpPr/>
          <p:nvPr/>
        </p:nvGrpSpPr>
        <p:grpSpPr>
          <a:xfrm>
            <a:off x="6995713" y="1052740"/>
            <a:ext cx="977401" cy="1076960"/>
            <a:chOff x="263" y="2182"/>
            <a:chExt cx="2308" cy="2544"/>
          </a:xfrm>
        </p:grpSpPr>
        <p:sp>
          <p:nvSpPr>
            <p:cNvPr id="38" name="圆角矩形 43">
              <a:extLst>
                <a:ext uri="{FF2B5EF4-FFF2-40B4-BE49-F238E27FC236}">
                  <a16:creationId xmlns:a16="http://schemas.microsoft.com/office/drawing/2014/main" id="{4EE6F283-47D3-467F-AB24-3B8B52F8E880}"/>
                </a:ext>
              </a:extLst>
            </p:cNvPr>
            <p:cNvSpPr/>
            <p:nvPr/>
          </p:nvSpPr>
          <p:spPr>
            <a:xfrm>
              <a:off x="263" y="2182"/>
              <a:ext cx="2308" cy="25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9" name="任意多边形 44">
              <a:extLst>
                <a:ext uri="{FF2B5EF4-FFF2-40B4-BE49-F238E27FC236}">
                  <a16:creationId xmlns:a16="http://schemas.microsoft.com/office/drawing/2014/main" id="{510C83A3-05D1-4287-8CE8-F68FBA028B33}"/>
                </a:ext>
              </a:extLst>
            </p:cNvPr>
            <p:cNvSpPr/>
            <p:nvPr/>
          </p:nvSpPr>
          <p:spPr>
            <a:xfrm>
              <a:off x="263" y="3962"/>
              <a:ext cx="2308" cy="76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08" h="764">
                  <a:moveTo>
                    <a:pt x="0" y="0"/>
                  </a:moveTo>
                  <a:lnTo>
                    <a:pt x="2308" y="0"/>
                  </a:lnTo>
                  <a:lnTo>
                    <a:pt x="2308" y="379"/>
                  </a:lnTo>
                  <a:cubicBezTo>
                    <a:pt x="2308" y="592"/>
                    <a:pt x="2136" y="764"/>
                    <a:pt x="1923" y="764"/>
                  </a:cubicBezTo>
                  <a:lnTo>
                    <a:pt x="385" y="764"/>
                  </a:lnTo>
                  <a:cubicBezTo>
                    <a:pt x="172" y="764"/>
                    <a:pt x="0" y="592"/>
                    <a:pt x="0" y="379"/>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b="1">
                  <a:latin typeface="微软雅黑" panose="020B0503020204020204" pitchFamily="34" charset="-122"/>
                  <a:ea typeface="微软雅黑" panose="020B0503020204020204" pitchFamily="34" charset="-122"/>
                </a:rPr>
                <a:t>生信分析</a:t>
              </a:r>
            </a:p>
          </p:txBody>
        </p:sp>
      </p:grpSp>
      <p:grpSp>
        <p:nvGrpSpPr>
          <p:cNvPr id="19" name="组合 18">
            <a:extLst>
              <a:ext uri="{FF2B5EF4-FFF2-40B4-BE49-F238E27FC236}">
                <a16:creationId xmlns:a16="http://schemas.microsoft.com/office/drawing/2014/main" id="{0DCC5285-CEDC-465F-90DB-0EFD0019ACAD}"/>
              </a:ext>
            </a:extLst>
          </p:cNvPr>
          <p:cNvGrpSpPr/>
          <p:nvPr/>
        </p:nvGrpSpPr>
        <p:grpSpPr>
          <a:xfrm>
            <a:off x="10909580" y="1052740"/>
            <a:ext cx="977401" cy="1076960"/>
            <a:chOff x="263" y="2182"/>
            <a:chExt cx="2308" cy="2544"/>
          </a:xfrm>
        </p:grpSpPr>
        <p:sp>
          <p:nvSpPr>
            <p:cNvPr id="36" name="圆角矩形 46">
              <a:extLst>
                <a:ext uri="{FF2B5EF4-FFF2-40B4-BE49-F238E27FC236}">
                  <a16:creationId xmlns:a16="http://schemas.microsoft.com/office/drawing/2014/main" id="{FFBE127E-0A8B-43DD-92AC-2CB21FE0DA9C}"/>
                </a:ext>
              </a:extLst>
            </p:cNvPr>
            <p:cNvSpPr/>
            <p:nvPr/>
          </p:nvSpPr>
          <p:spPr>
            <a:xfrm>
              <a:off x="263" y="2182"/>
              <a:ext cx="2308" cy="25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任意多边形 47">
              <a:extLst>
                <a:ext uri="{FF2B5EF4-FFF2-40B4-BE49-F238E27FC236}">
                  <a16:creationId xmlns:a16="http://schemas.microsoft.com/office/drawing/2014/main" id="{96DD3A20-CC0D-47AA-8877-B97096111CE2}"/>
                </a:ext>
              </a:extLst>
            </p:cNvPr>
            <p:cNvSpPr/>
            <p:nvPr/>
          </p:nvSpPr>
          <p:spPr>
            <a:xfrm>
              <a:off x="263" y="3962"/>
              <a:ext cx="2308" cy="76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08" h="764">
                  <a:moveTo>
                    <a:pt x="0" y="0"/>
                  </a:moveTo>
                  <a:lnTo>
                    <a:pt x="2308" y="0"/>
                  </a:lnTo>
                  <a:lnTo>
                    <a:pt x="2308" y="379"/>
                  </a:lnTo>
                  <a:cubicBezTo>
                    <a:pt x="2308" y="592"/>
                    <a:pt x="2136" y="764"/>
                    <a:pt x="1923" y="764"/>
                  </a:cubicBezTo>
                  <a:lnTo>
                    <a:pt x="385" y="764"/>
                  </a:lnTo>
                  <a:cubicBezTo>
                    <a:pt x="172" y="764"/>
                    <a:pt x="0" y="592"/>
                    <a:pt x="0" y="379"/>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b="1" dirty="0">
                  <a:latin typeface="微软雅黑" panose="020B0503020204020204" pitchFamily="34" charset="-122"/>
                  <a:ea typeface="微软雅黑" panose="020B0503020204020204" pitchFamily="34" charset="-122"/>
                </a:rPr>
                <a:t>随访干预</a:t>
              </a:r>
            </a:p>
          </p:txBody>
        </p:sp>
      </p:grpSp>
      <p:pic>
        <p:nvPicPr>
          <p:cNvPr id="20" name="图片 50" descr="templates\docerresourceshop\icons\\32313539313938383b32313539323033303bd7bcc2e8c2e8">
            <a:extLst>
              <a:ext uri="{FF2B5EF4-FFF2-40B4-BE49-F238E27FC236}">
                <a16:creationId xmlns:a16="http://schemas.microsoft.com/office/drawing/2014/main" id="{034BC1F9-F397-4159-B83B-C3B6BECCE0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4442" y="1133182"/>
            <a:ext cx="609975" cy="609917"/>
          </a:xfrm>
          <a:prstGeom prst="rect">
            <a:avLst/>
          </a:prstGeom>
        </p:spPr>
      </p:pic>
      <p:pic>
        <p:nvPicPr>
          <p:cNvPr id="21" name="图片 49" descr="templates\docerresourceshop\icons\\343538343039383b343538393134383bd3a4b6f9">
            <a:extLst>
              <a:ext uri="{FF2B5EF4-FFF2-40B4-BE49-F238E27FC236}">
                <a16:creationId xmlns:a16="http://schemas.microsoft.com/office/drawing/2014/main" id="{26C20578-3C20-43B5-9CE1-2B3276671F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5489" y="1339689"/>
            <a:ext cx="402848" cy="402809"/>
          </a:xfrm>
          <a:prstGeom prst="rect">
            <a:avLst/>
          </a:prstGeom>
        </p:spPr>
      </p:pic>
      <p:pic>
        <p:nvPicPr>
          <p:cNvPr id="22" name="图片 51" descr="templates\docerresourceshop\icons\\32313539393532313b32313539393531353bcad4b9dc">
            <a:extLst>
              <a:ext uri="{FF2B5EF4-FFF2-40B4-BE49-F238E27FC236}">
                <a16:creationId xmlns:a16="http://schemas.microsoft.com/office/drawing/2014/main" id="{35095048-1134-4CB9-B70A-CC803FC7F2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2927" y="1178806"/>
            <a:ext cx="548737" cy="548685"/>
          </a:xfrm>
          <a:prstGeom prst="rect">
            <a:avLst/>
          </a:prstGeom>
        </p:spPr>
      </p:pic>
      <p:pic>
        <p:nvPicPr>
          <p:cNvPr id="26" name="图片 25">
            <a:extLst>
              <a:ext uri="{FF2B5EF4-FFF2-40B4-BE49-F238E27FC236}">
                <a16:creationId xmlns:a16="http://schemas.microsoft.com/office/drawing/2014/main" id="{C3EA87F2-5E78-479B-9872-35B73C961CE1}"/>
              </a:ext>
            </a:extLst>
          </p:cNvPr>
          <p:cNvPicPr>
            <a:picLocks noChangeAspect="1"/>
          </p:cNvPicPr>
          <p:nvPr/>
        </p:nvPicPr>
        <p:blipFill>
          <a:blip r:embed="rId9"/>
          <a:srcRect l="2977" t="56223" r="80252" b="15993"/>
          <a:stretch>
            <a:fillRect/>
          </a:stretch>
        </p:blipFill>
        <p:spPr>
          <a:xfrm>
            <a:off x="5811955" y="1142187"/>
            <a:ext cx="799091" cy="622524"/>
          </a:xfrm>
          <a:prstGeom prst="rect">
            <a:avLst/>
          </a:prstGeom>
        </p:spPr>
      </p:pic>
      <p:pic>
        <p:nvPicPr>
          <p:cNvPr id="27" name="图片 26">
            <a:extLst>
              <a:ext uri="{FF2B5EF4-FFF2-40B4-BE49-F238E27FC236}">
                <a16:creationId xmlns:a16="http://schemas.microsoft.com/office/drawing/2014/main" id="{3E517DC1-EC4C-4A0A-BC8A-53E51DA82BC2}"/>
              </a:ext>
            </a:extLst>
          </p:cNvPr>
          <p:cNvPicPr>
            <a:picLocks noChangeAspect="1"/>
          </p:cNvPicPr>
          <p:nvPr/>
        </p:nvPicPr>
        <p:blipFill>
          <a:blip r:embed="rId9"/>
          <a:srcRect l="29214" t="57057" r="54866" b="16507"/>
          <a:stretch>
            <a:fillRect/>
          </a:stretch>
        </p:blipFill>
        <p:spPr>
          <a:xfrm>
            <a:off x="7115787" y="1163197"/>
            <a:ext cx="766671" cy="598511"/>
          </a:xfrm>
          <a:prstGeom prst="rect">
            <a:avLst/>
          </a:prstGeom>
        </p:spPr>
      </p:pic>
      <p:pic>
        <p:nvPicPr>
          <p:cNvPr id="29" name="图片 28">
            <a:extLst>
              <a:ext uri="{FF2B5EF4-FFF2-40B4-BE49-F238E27FC236}">
                <a16:creationId xmlns:a16="http://schemas.microsoft.com/office/drawing/2014/main" id="{3003687C-AD6A-48FA-8D5E-4AF7B6121C33}"/>
              </a:ext>
            </a:extLst>
          </p:cNvPr>
          <p:cNvPicPr>
            <a:picLocks noChangeAspect="1"/>
          </p:cNvPicPr>
          <p:nvPr/>
        </p:nvPicPr>
        <p:blipFill>
          <a:blip r:embed="rId10"/>
          <a:srcRect l="78042" t="57057" r="2427" b="15798"/>
          <a:stretch>
            <a:fillRect/>
          </a:stretch>
        </p:blipFill>
        <p:spPr>
          <a:xfrm>
            <a:off x="10969029" y="1196711"/>
            <a:ext cx="878250" cy="555430"/>
          </a:xfrm>
          <a:prstGeom prst="rect">
            <a:avLst/>
          </a:prstGeom>
        </p:spPr>
      </p:pic>
      <p:cxnSp>
        <p:nvCxnSpPr>
          <p:cNvPr id="30" name="直接箭头连接符 29">
            <a:extLst>
              <a:ext uri="{FF2B5EF4-FFF2-40B4-BE49-F238E27FC236}">
                <a16:creationId xmlns:a16="http://schemas.microsoft.com/office/drawing/2014/main" id="{8EC9E152-4302-44C5-8740-C828D0BA119B}"/>
              </a:ext>
            </a:extLst>
          </p:cNvPr>
          <p:cNvCxnSpPr/>
          <p:nvPr/>
        </p:nvCxnSpPr>
        <p:spPr>
          <a:xfrm>
            <a:off x="4113401" y="1591220"/>
            <a:ext cx="30618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38169C7-293D-469B-8DB7-A29A8E31CF50}"/>
              </a:ext>
            </a:extLst>
          </p:cNvPr>
          <p:cNvCxnSpPr/>
          <p:nvPr/>
        </p:nvCxnSpPr>
        <p:spPr>
          <a:xfrm>
            <a:off x="5405996" y="1591220"/>
            <a:ext cx="30618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8B0114B-FBFD-469F-B745-E8AEE99C58A2}"/>
              </a:ext>
            </a:extLst>
          </p:cNvPr>
          <p:cNvCxnSpPr/>
          <p:nvPr/>
        </p:nvCxnSpPr>
        <p:spPr>
          <a:xfrm>
            <a:off x="6698591" y="1591220"/>
            <a:ext cx="30618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0FE453F-2547-4191-9513-86E53C8FFBED}"/>
              </a:ext>
            </a:extLst>
          </p:cNvPr>
          <p:cNvCxnSpPr/>
          <p:nvPr/>
        </p:nvCxnSpPr>
        <p:spPr>
          <a:xfrm>
            <a:off x="7991185" y="1591220"/>
            <a:ext cx="30618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3DA32FE-445B-4A37-9F8F-BB122EC0F88A}"/>
              </a:ext>
            </a:extLst>
          </p:cNvPr>
          <p:cNvCxnSpPr/>
          <p:nvPr/>
        </p:nvCxnSpPr>
        <p:spPr>
          <a:xfrm>
            <a:off x="9290384" y="1591220"/>
            <a:ext cx="30618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05F142-F5E4-4670-BBBC-0AB9AB5BC644}"/>
              </a:ext>
            </a:extLst>
          </p:cNvPr>
          <p:cNvCxnSpPr/>
          <p:nvPr/>
        </p:nvCxnSpPr>
        <p:spPr>
          <a:xfrm>
            <a:off x="10583579" y="1591220"/>
            <a:ext cx="30618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73C87337-2F2C-46F5-ABE0-1506D2D711BF}"/>
              </a:ext>
            </a:extLst>
          </p:cNvPr>
          <p:cNvSpPr/>
          <p:nvPr/>
        </p:nvSpPr>
        <p:spPr>
          <a:xfrm>
            <a:off x="373750" y="1128305"/>
            <a:ext cx="2477135" cy="869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20000"/>
              </a:lnSpc>
              <a:spcBef>
                <a:spcPts val="0"/>
              </a:spcBef>
              <a:spcAft>
                <a:spcPts val="0"/>
              </a:spcAft>
              <a:buClrTx/>
              <a:buSzTx/>
              <a:buFontTx/>
            </a:pPr>
            <a:r>
              <a:rPr lang="zh-CN" altLang="en-US" sz="2000" b="1" dirty="0">
                <a:solidFill>
                  <a:srgbClr val="FFFF00"/>
                </a:solidFill>
                <a:latin typeface="微软雅黑" panose="020B0503020204020204" pitchFamily="34" charset="-122"/>
                <a:ea typeface="微软雅黑" panose="020B0503020204020204" pitchFamily="34" charset="-122"/>
                <a:sym typeface="+mn-ea"/>
              </a:rPr>
              <a:t>全流程平台</a:t>
            </a:r>
          </a:p>
        </p:txBody>
      </p:sp>
      <p:grpSp>
        <p:nvGrpSpPr>
          <p:cNvPr id="3" name="组合 2">
            <a:extLst>
              <a:ext uri="{FF2B5EF4-FFF2-40B4-BE49-F238E27FC236}">
                <a16:creationId xmlns:a16="http://schemas.microsoft.com/office/drawing/2014/main" id="{C45BBFFF-ADCE-636F-72AD-36BE79A6D23D}"/>
              </a:ext>
            </a:extLst>
          </p:cNvPr>
          <p:cNvGrpSpPr/>
          <p:nvPr/>
        </p:nvGrpSpPr>
        <p:grpSpPr>
          <a:xfrm>
            <a:off x="8297170" y="1052740"/>
            <a:ext cx="977401" cy="1076960"/>
            <a:chOff x="263" y="2182"/>
            <a:chExt cx="2308" cy="2544"/>
          </a:xfrm>
        </p:grpSpPr>
        <p:sp>
          <p:nvSpPr>
            <p:cNvPr id="51" name="圆角矩形 46">
              <a:extLst>
                <a:ext uri="{FF2B5EF4-FFF2-40B4-BE49-F238E27FC236}">
                  <a16:creationId xmlns:a16="http://schemas.microsoft.com/office/drawing/2014/main" id="{FD73C865-2A42-68EB-DFA6-5EE120F618FD}"/>
                </a:ext>
              </a:extLst>
            </p:cNvPr>
            <p:cNvSpPr/>
            <p:nvPr/>
          </p:nvSpPr>
          <p:spPr>
            <a:xfrm>
              <a:off x="263" y="2182"/>
              <a:ext cx="2308" cy="25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 name="任意多边形 47">
              <a:extLst>
                <a:ext uri="{FF2B5EF4-FFF2-40B4-BE49-F238E27FC236}">
                  <a16:creationId xmlns:a16="http://schemas.microsoft.com/office/drawing/2014/main" id="{6CA8952D-55C2-00D1-2AF2-284F362EF054}"/>
                </a:ext>
              </a:extLst>
            </p:cNvPr>
            <p:cNvSpPr/>
            <p:nvPr/>
          </p:nvSpPr>
          <p:spPr>
            <a:xfrm>
              <a:off x="263" y="3962"/>
              <a:ext cx="2308" cy="76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08" h="764">
                  <a:moveTo>
                    <a:pt x="0" y="0"/>
                  </a:moveTo>
                  <a:lnTo>
                    <a:pt x="2308" y="0"/>
                  </a:lnTo>
                  <a:lnTo>
                    <a:pt x="2308" y="379"/>
                  </a:lnTo>
                  <a:cubicBezTo>
                    <a:pt x="2308" y="592"/>
                    <a:pt x="2136" y="764"/>
                    <a:pt x="1923" y="764"/>
                  </a:cubicBezTo>
                  <a:lnTo>
                    <a:pt x="385" y="764"/>
                  </a:lnTo>
                  <a:cubicBezTo>
                    <a:pt x="172" y="764"/>
                    <a:pt x="0" y="592"/>
                    <a:pt x="0" y="379"/>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b="1" dirty="0">
                  <a:latin typeface="微软雅黑" panose="020B0503020204020204" pitchFamily="34" charset="-122"/>
                  <a:ea typeface="微软雅黑" panose="020B0503020204020204" pitchFamily="34" charset="-122"/>
                </a:rPr>
                <a:t>诊断报告</a:t>
              </a:r>
            </a:p>
          </p:txBody>
        </p:sp>
      </p:grpSp>
      <p:pic>
        <p:nvPicPr>
          <p:cNvPr id="53" name="图片 52">
            <a:extLst>
              <a:ext uri="{FF2B5EF4-FFF2-40B4-BE49-F238E27FC236}">
                <a16:creationId xmlns:a16="http://schemas.microsoft.com/office/drawing/2014/main" id="{7513E40A-A55F-481F-464C-6CAB8D00977A}"/>
              </a:ext>
            </a:extLst>
          </p:cNvPr>
          <p:cNvPicPr>
            <a:picLocks noChangeAspect="1"/>
          </p:cNvPicPr>
          <p:nvPr/>
        </p:nvPicPr>
        <p:blipFill>
          <a:blip r:embed="rId9"/>
          <a:srcRect l="56050" t="53830" r="30148" b="16507"/>
          <a:stretch>
            <a:fillRect/>
          </a:stretch>
        </p:blipFill>
        <p:spPr>
          <a:xfrm>
            <a:off x="8448320" y="1090560"/>
            <a:ext cx="700631" cy="708368"/>
          </a:xfrm>
          <a:prstGeom prst="rect">
            <a:avLst/>
          </a:prstGeom>
        </p:spPr>
      </p:pic>
      <p:grpSp>
        <p:nvGrpSpPr>
          <p:cNvPr id="55" name="组合 54">
            <a:extLst>
              <a:ext uri="{FF2B5EF4-FFF2-40B4-BE49-F238E27FC236}">
                <a16:creationId xmlns:a16="http://schemas.microsoft.com/office/drawing/2014/main" id="{BDCAFA16-A4FB-4572-0861-9E4F9C81D702}"/>
              </a:ext>
            </a:extLst>
          </p:cNvPr>
          <p:cNvGrpSpPr/>
          <p:nvPr/>
        </p:nvGrpSpPr>
        <p:grpSpPr>
          <a:xfrm>
            <a:off x="9572354" y="1052740"/>
            <a:ext cx="977401" cy="1076960"/>
            <a:chOff x="263" y="2182"/>
            <a:chExt cx="2308" cy="2544"/>
          </a:xfrm>
        </p:grpSpPr>
        <p:sp>
          <p:nvSpPr>
            <p:cNvPr id="56" name="圆角矩形 46">
              <a:extLst>
                <a:ext uri="{FF2B5EF4-FFF2-40B4-BE49-F238E27FC236}">
                  <a16:creationId xmlns:a16="http://schemas.microsoft.com/office/drawing/2014/main" id="{4C0B764E-E633-C4C0-FF31-0C4F2013EDF1}"/>
                </a:ext>
              </a:extLst>
            </p:cNvPr>
            <p:cNvSpPr/>
            <p:nvPr/>
          </p:nvSpPr>
          <p:spPr>
            <a:xfrm>
              <a:off x="263" y="2182"/>
              <a:ext cx="2308" cy="25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任意多边形 47">
              <a:extLst>
                <a:ext uri="{FF2B5EF4-FFF2-40B4-BE49-F238E27FC236}">
                  <a16:creationId xmlns:a16="http://schemas.microsoft.com/office/drawing/2014/main" id="{A2F07667-AB26-66BD-96E5-3700529D62EA}"/>
                </a:ext>
              </a:extLst>
            </p:cNvPr>
            <p:cNvSpPr/>
            <p:nvPr/>
          </p:nvSpPr>
          <p:spPr>
            <a:xfrm>
              <a:off x="263" y="3962"/>
              <a:ext cx="2308" cy="764"/>
            </a:xfrm>
            <a:custGeom>
              <a:avLst/>
              <a:gdLst>
                <a:gd name="adj" fmla="val 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08" h="764">
                  <a:moveTo>
                    <a:pt x="0" y="0"/>
                  </a:moveTo>
                  <a:lnTo>
                    <a:pt x="2308" y="0"/>
                  </a:lnTo>
                  <a:lnTo>
                    <a:pt x="2308" y="379"/>
                  </a:lnTo>
                  <a:cubicBezTo>
                    <a:pt x="2308" y="592"/>
                    <a:pt x="2136" y="764"/>
                    <a:pt x="1923" y="764"/>
                  </a:cubicBezTo>
                  <a:lnTo>
                    <a:pt x="385" y="764"/>
                  </a:lnTo>
                  <a:cubicBezTo>
                    <a:pt x="172" y="764"/>
                    <a:pt x="0" y="592"/>
                    <a:pt x="0" y="379"/>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b="1" dirty="0">
                  <a:latin typeface="微软雅黑" panose="020B0503020204020204" pitchFamily="34" charset="-122"/>
                  <a:ea typeface="微软雅黑" panose="020B0503020204020204" pitchFamily="34" charset="-122"/>
                </a:rPr>
                <a:t>临床反馈</a:t>
              </a:r>
            </a:p>
          </p:txBody>
        </p:sp>
      </p:grpSp>
      <p:pic>
        <p:nvPicPr>
          <p:cNvPr id="7" name="图形 6" descr="医院">
            <a:extLst>
              <a:ext uri="{FF2B5EF4-FFF2-40B4-BE49-F238E27FC236}">
                <a16:creationId xmlns:a16="http://schemas.microsoft.com/office/drawing/2014/main" id="{BE6DADC9-05E4-4D65-BE21-B4BCCAA3B9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15468" y="1094792"/>
            <a:ext cx="710265" cy="710265"/>
          </a:xfrm>
          <a:prstGeom prst="rect">
            <a:avLst/>
          </a:prstGeom>
        </p:spPr>
      </p:pic>
      <p:pic>
        <p:nvPicPr>
          <p:cNvPr id="104" name="图片 103">
            <a:extLst>
              <a:ext uri="{FF2B5EF4-FFF2-40B4-BE49-F238E27FC236}">
                <a16:creationId xmlns:a16="http://schemas.microsoft.com/office/drawing/2014/main" id="{C94BDC95-6B6E-4FD0-8ADB-2CC0A154641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83029" y="2604184"/>
            <a:ext cx="2920142" cy="3849044"/>
          </a:xfrm>
          <a:prstGeom prst="rect">
            <a:avLst/>
          </a:prstGeom>
        </p:spPr>
      </p:pic>
      <p:grpSp>
        <p:nvGrpSpPr>
          <p:cNvPr id="54" name="组合 53">
            <a:extLst>
              <a:ext uri="{FF2B5EF4-FFF2-40B4-BE49-F238E27FC236}">
                <a16:creationId xmlns:a16="http://schemas.microsoft.com/office/drawing/2014/main" id="{DF3022FF-EEF7-4166-A80F-B6445B0CB8EB}"/>
              </a:ext>
            </a:extLst>
          </p:cNvPr>
          <p:cNvGrpSpPr/>
          <p:nvPr/>
        </p:nvGrpSpPr>
        <p:grpSpPr>
          <a:xfrm>
            <a:off x="3204442" y="2609120"/>
            <a:ext cx="8819116" cy="3860339"/>
            <a:chOff x="299998" y="1529808"/>
            <a:chExt cx="11519920" cy="4231971"/>
          </a:xfrm>
        </p:grpSpPr>
        <p:sp>
          <p:nvSpPr>
            <p:cNvPr id="57" name="矩形 56">
              <a:extLst>
                <a:ext uri="{FF2B5EF4-FFF2-40B4-BE49-F238E27FC236}">
                  <a16:creationId xmlns:a16="http://schemas.microsoft.com/office/drawing/2014/main" id="{991A8462-39AD-4154-90E4-330CFDF56D3B}"/>
                </a:ext>
              </a:extLst>
            </p:cNvPr>
            <p:cNvSpPr/>
            <p:nvPr/>
          </p:nvSpPr>
          <p:spPr>
            <a:xfrm>
              <a:off x="299998" y="1529808"/>
              <a:ext cx="2160905" cy="79970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000" b="1" dirty="0">
                  <a:solidFill>
                    <a:prstClr val="black"/>
                  </a:solidFill>
                  <a:latin typeface="微软雅黑" panose="020B0503020204020204" pitchFamily="34" charset="-122"/>
                  <a:ea typeface="微软雅黑" panose="020B0503020204020204" pitchFamily="34" charset="-122"/>
                </a:rPr>
                <a:t>深入</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机制探索</a:t>
              </a:r>
            </a:p>
          </p:txBody>
        </p:sp>
        <p:sp>
          <p:nvSpPr>
            <p:cNvPr id="59" name="矩形 58">
              <a:extLst>
                <a:ext uri="{FF2B5EF4-FFF2-40B4-BE49-F238E27FC236}">
                  <a16:creationId xmlns:a16="http://schemas.microsoft.com/office/drawing/2014/main" id="{E170851C-92EB-436F-BEA5-522EF6D7E198}"/>
                </a:ext>
              </a:extLst>
            </p:cNvPr>
            <p:cNvSpPr/>
            <p:nvPr/>
          </p:nvSpPr>
          <p:spPr>
            <a:xfrm>
              <a:off x="299998" y="3092858"/>
              <a:ext cx="2160905" cy="79970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提高</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000" b="1" dirty="0">
                  <a:solidFill>
                    <a:prstClr val="black"/>
                  </a:solidFill>
                  <a:latin typeface="微软雅黑" panose="020B0503020204020204" pitchFamily="34" charset="-122"/>
                  <a:ea typeface="微软雅黑" panose="020B0503020204020204" pitchFamily="34" charset="-122"/>
                </a:rPr>
                <a:t>诊断效率</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矩形 59">
              <a:extLst>
                <a:ext uri="{FF2B5EF4-FFF2-40B4-BE49-F238E27FC236}">
                  <a16:creationId xmlns:a16="http://schemas.microsoft.com/office/drawing/2014/main" id="{7E352AEB-F5DD-40C7-B3F8-FCDC536B1CC1}"/>
                </a:ext>
              </a:extLst>
            </p:cNvPr>
            <p:cNvSpPr/>
            <p:nvPr/>
          </p:nvSpPr>
          <p:spPr>
            <a:xfrm>
              <a:off x="299998" y="4759278"/>
              <a:ext cx="2160905" cy="79970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推动</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000" b="1" dirty="0">
                  <a:solidFill>
                    <a:prstClr val="black"/>
                  </a:solidFill>
                  <a:latin typeface="微软雅黑" panose="020B0503020204020204" pitchFamily="34" charset="-122"/>
                  <a:ea typeface="微软雅黑" panose="020B0503020204020204" pitchFamily="34" charset="-122"/>
                </a:rPr>
                <a:t>早期识别</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1" name="矩形 60">
              <a:extLst>
                <a:ext uri="{FF2B5EF4-FFF2-40B4-BE49-F238E27FC236}">
                  <a16:creationId xmlns:a16="http://schemas.microsoft.com/office/drawing/2014/main" id="{9F5E4F4E-DA4A-4915-A869-F4D40706ADF8}"/>
                </a:ext>
              </a:extLst>
            </p:cNvPr>
            <p:cNvSpPr/>
            <p:nvPr/>
          </p:nvSpPr>
          <p:spPr>
            <a:xfrm>
              <a:off x="2732776" y="4792781"/>
              <a:ext cx="1946028" cy="86177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lang="zh-CN" altLang="en-US" sz="1600" b="1" dirty="0">
                  <a:solidFill>
                    <a:prstClr val="black"/>
                  </a:solidFill>
                  <a:latin typeface="微软雅黑" panose="020B0503020204020204" pitchFamily="34" charset="-122"/>
                  <a:ea typeface="微软雅黑" panose="020B0503020204020204" pitchFamily="34" charset="-122"/>
                </a:rPr>
                <a:t>开发新工具</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spcBef>
                  <a:spcPts val="0"/>
                </a:spcBef>
                <a:spcAft>
                  <a:spcPts val="0"/>
                </a:spcAft>
                <a:buClrTx/>
                <a:buSzTx/>
                <a:buFontTx/>
                <a:buNone/>
                <a:tabLst/>
                <a:defRPr/>
              </a:pPr>
              <a:r>
                <a:rPr lang="zh-CN" altLang="en-US" sz="1600" b="1" dirty="0">
                  <a:solidFill>
                    <a:prstClr val="black"/>
                  </a:solidFill>
                  <a:latin typeface="微软雅黑" panose="020B0503020204020204" pitchFamily="34" charset="-122"/>
                  <a:ea typeface="微软雅黑" panose="020B0503020204020204" pitchFamily="34" charset="-122"/>
                </a:rPr>
                <a:t>实施新生儿</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spcBef>
                  <a:spcPts val="0"/>
                </a:spcBef>
                <a:spcAft>
                  <a:spcPts val="0"/>
                </a:spcAft>
                <a:buClrTx/>
                <a:buSzTx/>
                <a:buFontTx/>
                <a:buNone/>
                <a:tabLst/>
                <a:defRPr/>
              </a:pPr>
              <a:r>
                <a:rPr lang="zh-CN" altLang="en-US" sz="1600" b="1" dirty="0">
                  <a:solidFill>
                    <a:prstClr val="black"/>
                  </a:solidFill>
                  <a:latin typeface="微软雅黑" panose="020B0503020204020204" pitchFamily="34" charset="-122"/>
                  <a:ea typeface="微软雅黑" panose="020B0503020204020204" pitchFamily="34" charset="-122"/>
                </a:rPr>
                <a:t>遗传风险预警</a:t>
              </a:r>
              <a:endParaRPr sz="1600" b="1" dirty="0">
                <a:solidFill>
                  <a:prstClr val="black"/>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82333F52-1B1E-4CED-8AED-D7C378482C58}"/>
                </a:ext>
              </a:extLst>
            </p:cNvPr>
            <p:cNvSpPr/>
            <p:nvPr/>
          </p:nvSpPr>
          <p:spPr>
            <a:xfrm>
              <a:off x="2229231" y="1563311"/>
              <a:ext cx="2953119" cy="86177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开发新算法</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开拓疾病机制</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探索新思路</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FBEAE04A-6BC1-443E-BEEF-7302A315310E}"/>
                </a:ext>
              </a:extLst>
            </p:cNvPr>
            <p:cNvSpPr/>
            <p:nvPr/>
          </p:nvSpPr>
          <p:spPr>
            <a:xfrm>
              <a:off x="2229231" y="3126361"/>
              <a:ext cx="2953119" cy="86177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开发新流程</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实现罕见病</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智能遗传诊断</a:t>
              </a:r>
              <a:endParaRPr lang="en-US" altLang="zh-CN" sz="1400" b="1" dirty="0">
                <a:solidFill>
                  <a:prstClr val="black"/>
                </a:solidFill>
                <a:latin typeface="微软雅黑" panose="020B0503020204020204" pitchFamily="34" charset="-122"/>
                <a:ea typeface="微软雅黑" panose="020B0503020204020204" pitchFamily="34" charset="-122"/>
              </a:endParaRPr>
            </a:p>
          </p:txBody>
        </p:sp>
        <p:sp>
          <p:nvSpPr>
            <p:cNvPr id="64" name="箭头: 右 161">
              <a:extLst>
                <a:ext uri="{FF2B5EF4-FFF2-40B4-BE49-F238E27FC236}">
                  <a16:creationId xmlns:a16="http://schemas.microsoft.com/office/drawing/2014/main" id="{B0C65A55-8E5B-4913-B411-E761DB078D7D}"/>
                </a:ext>
              </a:extLst>
            </p:cNvPr>
            <p:cNvSpPr/>
            <p:nvPr/>
          </p:nvSpPr>
          <p:spPr>
            <a:xfrm>
              <a:off x="2232552" y="2009355"/>
              <a:ext cx="569502" cy="123574"/>
            </a:xfrm>
            <a:custGeom>
              <a:avLst/>
              <a:gdLst>
                <a:gd name="connsiteX0" fmla="*/ 0 w 2655019"/>
                <a:gd name="connsiteY0" fmla="*/ 200636 h 802544"/>
                <a:gd name="connsiteX1" fmla="*/ 1740665 w 2655019"/>
                <a:gd name="connsiteY1" fmla="*/ 200636 h 802544"/>
                <a:gd name="connsiteX2" fmla="*/ 1740665 w 2655019"/>
                <a:gd name="connsiteY2" fmla="*/ 0 h 802544"/>
                <a:gd name="connsiteX3" fmla="*/ 2655019 w 2655019"/>
                <a:gd name="connsiteY3" fmla="*/ 401272 h 802544"/>
                <a:gd name="connsiteX4" fmla="*/ 1740665 w 2655019"/>
                <a:gd name="connsiteY4" fmla="*/ 802544 h 802544"/>
                <a:gd name="connsiteX5" fmla="*/ 1740665 w 2655019"/>
                <a:gd name="connsiteY5" fmla="*/ 601908 h 802544"/>
                <a:gd name="connsiteX6" fmla="*/ 0 w 2655019"/>
                <a:gd name="connsiteY6" fmla="*/ 601908 h 802544"/>
                <a:gd name="connsiteX7" fmla="*/ 0 w 2655019"/>
                <a:gd name="connsiteY7" fmla="*/ 200636 h 802544"/>
                <a:gd name="connsiteX0" fmla="*/ 0 w 2655019"/>
                <a:gd name="connsiteY0" fmla="*/ 0 h 601908"/>
                <a:gd name="connsiteX1" fmla="*/ 1740665 w 2655019"/>
                <a:gd name="connsiteY1" fmla="*/ 0 h 601908"/>
                <a:gd name="connsiteX2" fmla="*/ 2050545 w 2655019"/>
                <a:gd name="connsiteY2" fmla="*/ 210844 h 601908"/>
                <a:gd name="connsiteX3" fmla="*/ 2655019 w 2655019"/>
                <a:gd name="connsiteY3" fmla="*/ 200636 h 601908"/>
                <a:gd name="connsiteX4" fmla="*/ 1740665 w 2655019"/>
                <a:gd name="connsiteY4" fmla="*/ 601908 h 601908"/>
                <a:gd name="connsiteX5" fmla="*/ 1740665 w 2655019"/>
                <a:gd name="connsiteY5" fmla="*/ 401272 h 601908"/>
                <a:gd name="connsiteX6" fmla="*/ 0 w 2655019"/>
                <a:gd name="connsiteY6" fmla="*/ 401272 h 601908"/>
                <a:gd name="connsiteX7" fmla="*/ 0 w 2655019"/>
                <a:gd name="connsiteY7" fmla="*/ 0 h 601908"/>
                <a:gd name="connsiteX0" fmla="*/ 0 w 2655019"/>
                <a:gd name="connsiteY0" fmla="*/ 0 h 601908"/>
                <a:gd name="connsiteX1" fmla="*/ 1740665 w 2655019"/>
                <a:gd name="connsiteY1" fmla="*/ 0 h 601908"/>
                <a:gd name="connsiteX2" fmla="*/ 2655019 w 2655019"/>
                <a:gd name="connsiteY2" fmla="*/ 200636 h 601908"/>
                <a:gd name="connsiteX3" fmla="*/ 1740665 w 2655019"/>
                <a:gd name="connsiteY3" fmla="*/ 601908 h 601908"/>
                <a:gd name="connsiteX4" fmla="*/ 1740665 w 2655019"/>
                <a:gd name="connsiteY4" fmla="*/ 401272 h 601908"/>
                <a:gd name="connsiteX5" fmla="*/ 0 w 2655019"/>
                <a:gd name="connsiteY5" fmla="*/ 401272 h 601908"/>
                <a:gd name="connsiteX6" fmla="*/ 0 w 2655019"/>
                <a:gd name="connsiteY6" fmla="*/ 0 h 601908"/>
                <a:gd name="connsiteX0" fmla="*/ 0 w 2655019"/>
                <a:gd name="connsiteY0" fmla="*/ 0 h 601908"/>
                <a:gd name="connsiteX1" fmla="*/ 2655019 w 2655019"/>
                <a:gd name="connsiteY1" fmla="*/ 200636 h 601908"/>
                <a:gd name="connsiteX2" fmla="*/ 1740665 w 2655019"/>
                <a:gd name="connsiteY2" fmla="*/ 601908 h 601908"/>
                <a:gd name="connsiteX3" fmla="*/ 1740665 w 2655019"/>
                <a:gd name="connsiteY3" fmla="*/ 401272 h 601908"/>
                <a:gd name="connsiteX4" fmla="*/ 0 w 2655019"/>
                <a:gd name="connsiteY4" fmla="*/ 401272 h 601908"/>
                <a:gd name="connsiteX5" fmla="*/ 0 w 2655019"/>
                <a:gd name="connsiteY5" fmla="*/ 0 h 601908"/>
                <a:gd name="connsiteX0" fmla="*/ 0 w 2657136"/>
                <a:gd name="connsiteY0" fmla="*/ 0 h 411408"/>
                <a:gd name="connsiteX1" fmla="*/ 2657136 w 2657136"/>
                <a:gd name="connsiteY1" fmla="*/ 10136 h 411408"/>
                <a:gd name="connsiteX2" fmla="*/ 1742782 w 2657136"/>
                <a:gd name="connsiteY2" fmla="*/ 411408 h 411408"/>
                <a:gd name="connsiteX3" fmla="*/ 1742782 w 2657136"/>
                <a:gd name="connsiteY3" fmla="*/ 210772 h 411408"/>
                <a:gd name="connsiteX4" fmla="*/ 2117 w 2657136"/>
                <a:gd name="connsiteY4" fmla="*/ 210772 h 411408"/>
                <a:gd name="connsiteX5" fmla="*/ 0 w 2657136"/>
                <a:gd name="connsiteY5" fmla="*/ 0 h 41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7136" h="411408">
                  <a:moveTo>
                    <a:pt x="0" y="0"/>
                  </a:moveTo>
                  <a:lnTo>
                    <a:pt x="2657136" y="10136"/>
                  </a:lnTo>
                  <a:lnTo>
                    <a:pt x="1742782" y="411408"/>
                  </a:lnTo>
                  <a:lnTo>
                    <a:pt x="1742782" y="210772"/>
                  </a:lnTo>
                  <a:lnTo>
                    <a:pt x="2117" y="210772"/>
                  </a:lnTo>
                  <a:cubicBezTo>
                    <a:pt x="1411" y="140515"/>
                    <a:pt x="706" y="70257"/>
                    <a:pt x="0" y="0"/>
                  </a:cubicBezTo>
                  <a:close/>
                </a:path>
              </a:pathLst>
            </a:custGeom>
            <a:gradFill flip="none" rotWithShape="1">
              <a:gsLst>
                <a:gs pos="0">
                  <a:srgbClr val="C00000">
                    <a:lumMod val="80000"/>
                    <a:lumOff val="20000"/>
                  </a:srgbClr>
                </a:gs>
                <a:gs pos="100000">
                  <a:srgbClr val="9C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5" name="箭头: 右 161">
              <a:extLst>
                <a:ext uri="{FF2B5EF4-FFF2-40B4-BE49-F238E27FC236}">
                  <a16:creationId xmlns:a16="http://schemas.microsoft.com/office/drawing/2014/main" id="{DC1D6DF6-21FF-4450-A1B8-79DEDEB2927A}"/>
                </a:ext>
              </a:extLst>
            </p:cNvPr>
            <p:cNvSpPr/>
            <p:nvPr/>
          </p:nvSpPr>
          <p:spPr>
            <a:xfrm>
              <a:off x="2171700" y="3572405"/>
              <a:ext cx="569502" cy="123574"/>
            </a:xfrm>
            <a:custGeom>
              <a:avLst/>
              <a:gdLst>
                <a:gd name="connsiteX0" fmla="*/ 0 w 2655019"/>
                <a:gd name="connsiteY0" fmla="*/ 200636 h 802544"/>
                <a:gd name="connsiteX1" fmla="*/ 1740665 w 2655019"/>
                <a:gd name="connsiteY1" fmla="*/ 200636 h 802544"/>
                <a:gd name="connsiteX2" fmla="*/ 1740665 w 2655019"/>
                <a:gd name="connsiteY2" fmla="*/ 0 h 802544"/>
                <a:gd name="connsiteX3" fmla="*/ 2655019 w 2655019"/>
                <a:gd name="connsiteY3" fmla="*/ 401272 h 802544"/>
                <a:gd name="connsiteX4" fmla="*/ 1740665 w 2655019"/>
                <a:gd name="connsiteY4" fmla="*/ 802544 h 802544"/>
                <a:gd name="connsiteX5" fmla="*/ 1740665 w 2655019"/>
                <a:gd name="connsiteY5" fmla="*/ 601908 h 802544"/>
                <a:gd name="connsiteX6" fmla="*/ 0 w 2655019"/>
                <a:gd name="connsiteY6" fmla="*/ 601908 h 802544"/>
                <a:gd name="connsiteX7" fmla="*/ 0 w 2655019"/>
                <a:gd name="connsiteY7" fmla="*/ 200636 h 802544"/>
                <a:gd name="connsiteX0" fmla="*/ 0 w 2655019"/>
                <a:gd name="connsiteY0" fmla="*/ 0 h 601908"/>
                <a:gd name="connsiteX1" fmla="*/ 1740665 w 2655019"/>
                <a:gd name="connsiteY1" fmla="*/ 0 h 601908"/>
                <a:gd name="connsiteX2" fmla="*/ 2050545 w 2655019"/>
                <a:gd name="connsiteY2" fmla="*/ 210844 h 601908"/>
                <a:gd name="connsiteX3" fmla="*/ 2655019 w 2655019"/>
                <a:gd name="connsiteY3" fmla="*/ 200636 h 601908"/>
                <a:gd name="connsiteX4" fmla="*/ 1740665 w 2655019"/>
                <a:gd name="connsiteY4" fmla="*/ 601908 h 601908"/>
                <a:gd name="connsiteX5" fmla="*/ 1740665 w 2655019"/>
                <a:gd name="connsiteY5" fmla="*/ 401272 h 601908"/>
                <a:gd name="connsiteX6" fmla="*/ 0 w 2655019"/>
                <a:gd name="connsiteY6" fmla="*/ 401272 h 601908"/>
                <a:gd name="connsiteX7" fmla="*/ 0 w 2655019"/>
                <a:gd name="connsiteY7" fmla="*/ 0 h 601908"/>
                <a:gd name="connsiteX0" fmla="*/ 0 w 2655019"/>
                <a:gd name="connsiteY0" fmla="*/ 0 h 601908"/>
                <a:gd name="connsiteX1" fmla="*/ 1740665 w 2655019"/>
                <a:gd name="connsiteY1" fmla="*/ 0 h 601908"/>
                <a:gd name="connsiteX2" fmla="*/ 2655019 w 2655019"/>
                <a:gd name="connsiteY2" fmla="*/ 200636 h 601908"/>
                <a:gd name="connsiteX3" fmla="*/ 1740665 w 2655019"/>
                <a:gd name="connsiteY3" fmla="*/ 601908 h 601908"/>
                <a:gd name="connsiteX4" fmla="*/ 1740665 w 2655019"/>
                <a:gd name="connsiteY4" fmla="*/ 401272 h 601908"/>
                <a:gd name="connsiteX5" fmla="*/ 0 w 2655019"/>
                <a:gd name="connsiteY5" fmla="*/ 401272 h 601908"/>
                <a:gd name="connsiteX6" fmla="*/ 0 w 2655019"/>
                <a:gd name="connsiteY6" fmla="*/ 0 h 601908"/>
                <a:gd name="connsiteX0" fmla="*/ 0 w 2655019"/>
                <a:gd name="connsiteY0" fmla="*/ 0 h 601908"/>
                <a:gd name="connsiteX1" fmla="*/ 2655019 w 2655019"/>
                <a:gd name="connsiteY1" fmla="*/ 200636 h 601908"/>
                <a:gd name="connsiteX2" fmla="*/ 1740665 w 2655019"/>
                <a:gd name="connsiteY2" fmla="*/ 601908 h 601908"/>
                <a:gd name="connsiteX3" fmla="*/ 1740665 w 2655019"/>
                <a:gd name="connsiteY3" fmla="*/ 401272 h 601908"/>
                <a:gd name="connsiteX4" fmla="*/ 0 w 2655019"/>
                <a:gd name="connsiteY4" fmla="*/ 401272 h 601908"/>
                <a:gd name="connsiteX5" fmla="*/ 0 w 2655019"/>
                <a:gd name="connsiteY5" fmla="*/ 0 h 601908"/>
                <a:gd name="connsiteX0" fmla="*/ 0 w 2657136"/>
                <a:gd name="connsiteY0" fmla="*/ 0 h 411408"/>
                <a:gd name="connsiteX1" fmla="*/ 2657136 w 2657136"/>
                <a:gd name="connsiteY1" fmla="*/ 10136 h 411408"/>
                <a:gd name="connsiteX2" fmla="*/ 1742782 w 2657136"/>
                <a:gd name="connsiteY2" fmla="*/ 411408 h 411408"/>
                <a:gd name="connsiteX3" fmla="*/ 1742782 w 2657136"/>
                <a:gd name="connsiteY3" fmla="*/ 210772 h 411408"/>
                <a:gd name="connsiteX4" fmla="*/ 2117 w 2657136"/>
                <a:gd name="connsiteY4" fmla="*/ 210772 h 411408"/>
                <a:gd name="connsiteX5" fmla="*/ 0 w 2657136"/>
                <a:gd name="connsiteY5" fmla="*/ 0 h 41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7136" h="411408">
                  <a:moveTo>
                    <a:pt x="0" y="0"/>
                  </a:moveTo>
                  <a:lnTo>
                    <a:pt x="2657136" y="10136"/>
                  </a:lnTo>
                  <a:lnTo>
                    <a:pt x="1742782" y="411408"/>
                  </a:lnTo>
                  <a:lnTo>
                    <a:pt x="1742782" y="210772"/>
                  </a:lnTo>
                  <a:lnTo>
                    <a:pt x="2117" y="210772"/>
                  </a:lnTo>
                  <a:cubicBezTo>
                    <a:pt x="1411" y="140515"/>
                    <a:pt x="706" y="70257"/>
                    <a:pt x="0" y="0"/>
                  </a:cubicBezTo>
                  <a:close/>
                </a:path>
              </a:pathLst>
            </a:custGeom>
            <a:gradFill flip="none" rotWithShape="1">
              <a:gsLst>
                <a:gs pos="0">
                  <a:srgbClr val="C00000">
                    <a:lumMod val="80000"/>
                    <a:lumOff val="20000"/>
                  </a:srgbClr>
                </a:gs>
                <a:gs pos="100000">
                  <a:srgbClr val="9C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箭头: 右 161">
              <a:extLst>
                <a:ext uri="{FF2B5EF4-FFF2-40B4-BE49-F238E27FC236}">
                  <a16:creationId xmlns:a16="http://schemas.microsoft.com/office/drawing/2014/main" id="{FA446A69-E61F-45B3-9499-6EA8C47F4D49}"/>
                </a:ext>
              </a:extLst>
            </p:cNvPr>
            <p:cNvSpPr/>
            <p:nvPr/>
          </p:nvSpPr>
          <p:spPr>
            <a:xfrm>
              <a:off x="2171700" y="5238825"/>
              <a:ext cx="569502" cy="123574"/>
            </a:xfrm>
            <a:custGeom>
              <a:avLst/>
              <a:gdLst>
                <a:gd name="connsiteX0" fmla="*/ 0 w 2655019"/>
                <a:gd name="connsiteY0" fmla="*/ 200636 h 802544"/>
                <a:gd name="connsiteX1" fmla="*/ 1740665 w 2655019"/>
                <a:gd name="connsiteY1" fmla="*/ 200636 h 802544"/>
                <a:gd name="connsiteX2" fmla="*/ 1740665 w 2655019"/>
                <a:gd name="connsiteY2" fmla="*/ 0 h 802544"/>
                <a:gd name="connsiteX3" fmla="*/ 2655019 w 2655019"/>
                <a:gd name="connsiteY3" fmla="*/ 401272 h 802544"/>
                <a:gd name="connsiteX4" fmla="*/ 1740665 w 2655019"/>
                <a:gd name="connsiteY4" fmla="*/ 802544 h 802544"/>
                <a:gd name="connsiteX5" fmla="*/ 1740665 w 2655019"/>
                <a:gd name="connsiteY5" fmla="*/ 601908 h 802544"/>
                <a:gd name="connsiteX6" fmla="*/ 0 w 2655019"/>
                <a:gd name="connsiteY6" fmla="*/ 601908 h 802544"/>
                <a:gd name="connsiteX7" fmla="*/ 0 w 2655019"/>
                <a:gd name="connsiteY7" fmla="*/ 200636 h 802544"/>
                <a:gd name="connsiteX0" fmla="*/ 0 w 2655019"/>
                <a:gd name="connsiteY0" fmla="*/ 0 h 601908"/>
                <a:gd name="connsiteX1" fmla="*/ 1740665 w 2655019"/>
                <a:gd name="connsiteY1" fmla="*/ 0 h 601908"/>
                <a:gd name="connsiteX2" fmla="*/ 2050545 w 2655019"/>
                <a:gd name="connsiteY2" fmla="*/ 210844 h 601908"/>
                <a:gd name="connsiteX3" fmla="*/ 2655019 w 2655019"/>
                <a:gd name="connsiteY3" fmla="*/ 200636 h 601908"/>
                <a:gd name="connsiteX4" fmla="*/ 1740665 w 2655019"/>
                <a:gd name="connsiteY4" fmla="*/ 601908 h 601908"/>
                <a:gd name="connsiteX5" fmla="*/ 1740665 w 2655019"/>
                <a:gd name="connsiteY5" fmla="*/ 401272 h 601908"/>
                <a:gd name="connsiteX6" fmla="*/ 0 w 2655019"/>
                <a:gd name="connsiteY6" fmla="*/ 401272 h 601908"/>
                <a:gd name="connsiteX7" fmla="*/ 0 w 2655019"/>
                <a:gd name="connsiteY7" fmla="*/ 0 h 601908"/>
                <a:gd name="connsiteX0" fmla="*/ 0 w 2655019"/>
                <a:gd name="connsiteY0" fmla="*/ 0 h 601908"/>
                <a:gd name="connsiteX1" fmla="*/ 1740665 w 2655019"/>
                <a:gd name="connsiteY1" fmla="*/ 0 h 601908"/>
                <a:gd name="connsiteX2" fmla="*/ 2655019 w 2655019"/>
                <a:gd name="connsiteY2" fmla="*/ 200636 h 601908"/>
                <a:gd name="connsiteX3" fmla="*/ 1740665 w 2655019"/>
                <a:gd name="connsiteY3" fmla="*/ 601908 h 601908"/>
                <a:gd name="connsiteX4" fmla="*/ 1740665 w 2655019"/>
                <a:gd name="connsiteY4" fmla="*/ 401272 h 601908"/>
                <a:gd name="connsiteX5" fmla="*/ 0 w 2655019"/>
                <a:gd name="connsiteY5" fmla="*/ 401272 h 601908"/>
                <a:gd name="connsiteX6" fmla="*/ 0 w 2655019"/>
                <a:gd name="connsiteY6" fmla="*/ 0 h 601908"/>
                <a:gd name="connsiteX0" fmla="*/ 0 w 2655019"/>
                <a:gd name="connsiteY0" fmla="*/ 0 h 601908"/>
                <a:gd name="connsiteX1" fmla="*/ 2655019 w 2655019"/>
                <a:gd name="connsiteY1" fmla="*/ 200636 h 601908"/>
                <a:gd name="connsiteX2" fmla="*/ 1740665 w 2655019"/>
                <a:gd name="connsiteY2" fmla="*/ 601908 h 601908"/>
                <a:gd name="connsiteX3" fmla="*/ 1740665 w 2655019"/>
                <a:gd name="connsiteY3" fmla="*/ 401272 h 601908"/>
                <a:gd name="connsiteX4" fmla="*/ 0 w 2655019"/>
                <a:gd name="connsiteY4" fmla="*/ 401272 h 601908"/>
                <a:gd name="connsiteX5" fmla="*/ 0 w 2655019"/>
                <a:gd name="connsiteY5" fmla="*/ 0 h 601908"/>
                <a:gd name="connsiteX0" fmla="*/ 0 w 2657136"/>
                <a:gd name="connsiteY0" fmla="*/ 0 h 411408"/>
                <a:gd name="connsiteX1" fmla="*/ 2657136 w 2657136"/>
                <a:gd name="connsiteY1" fmla="*/ 10136 h 411408"/>
                <a:gd name="connsiteX2" fmla="*/ 1742782 w 2657136"/>
                <a:gd name="connsiteY2" fmla="*/ 411408 h 411408"/>
                <a:gd name="connsiteX3" fmla="*/ 1742782 w 2657136"/>
                <a:gd name="connsiteY3" fmla="*/ 210772 h 411408"/>
                <a:gd name="connsiteX4" fmla="*/ 2117 w 2657136"/>
                <a:gd name="connsiteY4" fmla="*/ 210772 h 411408"/>
                <a:gd name="connsiteX5" fmla="*/ 0 w 2657136"/>
                <a:gd name="connsiteY5" fmla="*/ 0 h 41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7136" h="411408">
                  <a:moveTo>
                    <a:pt x="0" y="0"/>
                  </a:moveTo>
                  <a:lnTo>
                    <a:pt x="2657136" y="10136"/>
                  </a:lnTo>
                  <a:lnTo>
                    <a:pt x="1742782" y="411408"/>
                  </a:lnTo>
                  <a:lnTo>
                    <a:pt x="1742782" y="210772"/>
                  </a:lnTo>
                  <a:lnTo>
                    <a:pt x="2117" y="210772"/>
                  </a:lnTo>
                  <a:cubicBezTo>
                    <a:pt x="1411" y="140515"/>
                    <a:pt x="706" y="70257"/>
                    <a:pt x="0" y="0"/>
                  </a:cubicBezTo>
                  <a:close/>
                </a:path>
              </a:pathLst>
            </a:custGeom>
            <a:gradFill flip="none" rotWithShape="1">
              <a:gsLst>
                <a:gs pos="0">
                  <a:srgbClr val="C00000">
                    <a:lumMod val="80000"/>
                    <a:lumOff val="20000"/>
                  </a:srgbClr>
                </a:gs>
                <a:gs pos="100000">
                  <a:srgbClr val="9C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67" name="组合 66">
              <a:extLst>
                <a:ext uri="{FF2B5EF4-FFF2-40B4-BE49-F238E27FC236}">
                  <a16:creationId xmlns:a16="http://schemas.microsoft.com/office/drawing/2014/main" id="{ACFB8FC6-9773-47C6-9DB6-3BD3BBB8EADC}"/>
                </a:ext>
              </a:extLst>
            </p:cNvPr>
            <p:cNvGrpSpPr/>
            <p:nvPr/>
          </p:nvGrpSpPr>
          <p:grpSpPr>
            <a:xfrm>
              <a:off x="4583826" y="1857782"/>
              <a:ext cx="426720" cy="426720"/>
              <a:chOff x="5886008" y="1944306"/>
              <a:chExt cx="426720" cy="426720"/>
            </a:xfrm>
          </p:grpSpPr>
          <p:sp>
            <p:nvSpPr>
              <p:cNvPr id="84" name="椭圆 83">
                <a:extLst>
                  <a:ext uri="{FF2B5EF4-FFF2-40B4-BE49-F238E27FC236}">
                    <a16:creationId xmlns:a16="http://schemas.microsoft.com/office/drawing/2014/main" id="{F9AEF922-9467-4F2D-824A-AEF11F6FF704}"/>
                  </a:ext>
                </a:extLst>
              </p:cNvPr>
              <p:cNvSpPr/>
              <p:nvPr/>
            </p:nvSpPr>
            <p:spPr>
              <a:xfrm>
                <a:off x="5886008" y="1944306"/>
                <a:ext cx="426720" cy="4267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5" name="等腰三角形 84">
                <a:extLst>
                  <a:ext uri="{FF2B5EF4-FFF2-40B4-BE49-F238E27FC236}">
                    <a16:creationId xmlns:a16="http://schemas.microsoft.com/office/drawing/2014/main" id="{E26A6882-91E5-4A0A-A4C3-9F9F4987EB21}"/>
                  </a:ext>
                </a:extLst>
              </p:cNvPr>
              <p:cNvSpPr/>
              <p:nvPr/>
            </p:nvSpPr>
            <p:spPr>
              <a:xfrm rot="5400000">
                <a:off x="5998556" y="2040879"/>
                <a:ext cx="270946" cy="2335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8" name="组合 67">
              <a:extLst>
                <a:ext uri="{FF2B5EF4-FFF2-40B4-BE49-F238E27FC236}">
                  <a16:creationId xmlns:a16="http://schemas.microsoft.com/office/drawing/2014/main" id="{AFA8B76A-C91B-42A8-905F-F22457D76636}"/>
                </a:ext>
              </a:extLst>
            </p:cNvPr>
            <p:cNvGrpSpPr/>
            <p:nvPr/>
          </p:nvGrpSpPr>
          <p:grpSpPr>
            <a:xfrm>
              <a:off x="4583826" y="3420832"/>
              <a:ext cx="426720" cy="426720"/>
              <a:chOff x="5886008" y="1944306"/>
              <a:chExt cx="426720" cy="426720"/>
            </a:xfrm>
          </p:grpSpPr>
          <p:sp>
            <p:nvSpPr>
              <p:cNvPr id="82" name="椭圆 81">
                <a:extLst>
                  <a:ext uri="{FF2B5EF4-FFF2-40B4-BE49-F238E27FC236}">
                    <a16:creationId xmlns:a16="http://schemas.microsoft.com/office/drawing/2014/main" id="{93A28D10-A849-4D17-A9AF-4AE2EF0AA09D}"/>
                  </a:ext>
                </a:extLst>
              </p:cNvPr>
              <p:cNvSpPr/>
              <p:nvPr/>
            </p:nvSpPr>
            <p:spPr>
              <a:xfrm>
                <a:off x="5886008" y="1944306"/>
                <a:ext cx="426720" cy="4267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3" name="等腰三角形 82">
                <a:extLst>
                  <a:ext uri="{FF2B5EF4-FFF2-40B4-BE49-F238E27FC236}">
                    <a16:creationId xmlns:a16="http://schemas.microsoft.com/office/drawing/2014/main" id="{AC02228B-8E06-4B0D-897F-9B3FF952ACA9}"/>
                  </a:ext>
                </a:extLst>
              </p:cNvPr>
              <p:cNvSpPr/>
              <p:nvPr/>
            </p:nvSpPr>
            <p:spPr>
              <a:xfrm rot="5400000">
                <a:off x="5998556" y="2040879"/>
                <a:ext cx="270946" cy="2335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9" name="组合 68">
              <a:extLst>
                <a:ext uri="{FF2B5EF4-FFF2-40B4-BE49-F238E27FC236}">
                  <a16:creationId xmlns:a16="http://schemas.microsoft.com/office/drawing/2014/main" id="{2FA6BF5D-0469-4A9B-9522-547E22EE96AC}"/>
                </a:ext>
              </a:extLst>
            </p:cNvPr>
            <p:cNvGrpSpPr/>
            <p:nvPr/>
          </p:nvGrpSpPr>
          <p:grpSpPr>
            <a:xfrm>
              <a:off x="4583826" y="5087252"/>
              <a:ext cx="426720" cy="426720"/>
              <a:chOff x="5886008" y="1944306"/>
              <a:chExt cx="426720" cy="426720"/>
            </a:xfrm>
          </p:grpSpPr>
          <p:sp>
            <p:nvSpPr>
              <p:cNvPr id="80" name="椭圆 79">
                <a:extLst>
                  <a:ext uri="{FF2B5EF4-FFF2-40B4-BE49-F238E27FC236}">
                    <a16:creationId xmlns:a16="http://schemas.microsoft.com/office/drawing/2014/main" id="{20CDB23E-52E6-41FF-B352-D905B8504F49}"/>
                  </a:ext>
                </a:extLst>
              </p:cNvPr>
              <p:cNvSpPr/>
              <p:nvPr/>
            </p:nvSpPr>
            <p:spPr>
              <a:xfrm>
                <a:off x="5886008" y="1944306"/>
                <a:ext cx="426720" cy="4267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1" name="等腰三角形 80">
                <a:extLst>
                  <a:ext uri="{FF2B5EF4-FFF2-40B4-BE49-F238E27FC236}">
                    <a16:creationId xmlns:a16="http://schemas.microsoft.com/office/drawing/2014/main" id="{5FF9836A-B3D1-4D7B-AB5C-FBC9241359FA}"/>
                  </a:ext>
                </a:extLst>
              </p:cNvPr>
              <p:cNvSpPr/>
              <p:nvPr/>
            </p:nvSpPr>
            <p:spPr>
              <a:xfrm rot="5400000">
                <a:off x="5998556" y="2040879"/>
                <a:ext cx="270946" cy="2335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70" name="矩形: 圆角 69">
              <a:extLst>
                <a:ext uri="{FF2B5EF4-FFF2-40B4-BE49-F238E27FC236}">
                  <a16:creationId xmlns:a16="http://schemas.microsoft.com/office/drawing/2014/main" id="{D660C774-46F9-4C22-ABC0-0E30D595D936}"/>
                </a:ext>
              </a:extLst>
            </p:cNvPr>
            <p:cNvSpPr/>
            <p:nvPr/>
          </p:nvSpPr>
          <p:spPr>
            <a:xfrm>
              <a:off x="5323795" y="1626623"/>
              <a:ext cx="2133032"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隐藏驱动因子</a:t>
              </a:r>
              <a:endParaRPr lang="en-US" altLang="zh-CN" sz="1600" dirty="0">
                <a:solidFill>
                  <a:srgbClr val="063C78"/>
                </a:solidFill>
                <a:latin typeface="微软雅黑" panose="020B0503020204020204" pitchFamily="34" charset="-122"/>
                <a:ea typeface="微软雅黑" panose="020B0503020204020204" pitchFamily="34" charset="-122"/>
              </a:endParaRPr>
            </a:p>
            <a:p>
              <a:pPr algn="ctr"/>
              <a:r>
                <a:rPr lang="zh-CN" altLang="en-US" sz="1600" dirty="0">
                  <a:solidFill>
                    <a:srgbClr val="063C78"/>
                  </a:solidFill>
                  <a:latin typeface="微软雅黑" panose="020B0503020204020204" pitchFamily="34" charset="-122"/>
                  <a:ea typeface="微软雅黑" panose="020B0503020204020204" pitchFamily="34" charset="-122"/>
                </a:rPr>
                <a:t>算法开发和应用</a:t>
              </a:r>
            </a:p>
          </p:txBody>
        </p:sp>
        <p:sp>
          <p:nvSpPr>
            <p:cNvPr id="71" name="矩形: 圆角 70">
              <a:extLst>
                <a:ext uri="{FF2B5EF4-FFF2-40B4-BE49-F238E27FC236}">
                  <a16:creationId xmlns:a16="http://schemas.microsoft.com/office/drawing/2014/main" id="{C5E04171-4E0C-4165-8126-1A9F7BA9A862}"/>
                </a:ext>
              </a:extLst>
            </p:cNvPr>
            <p:cNvSpPr/>
            <p:nvPr/>
          </p:nvSpPr>
          <p:spPr>
            <a:xfrm>
              <a:off x="7593011" y="1626623"/>
              <a:ext cx="2014174"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负荷分析流程和应用</a:t>
              </a:r>
              <a:endParaRPr lang="en-US" altLang="zh-CN" sz="1600" dirty="0">
                <a:solidFill>
                  <a:srgbClr val="063C78"/>
                </a:solidFill>
                <a:latin typeface="微软雅黑" panose="020B0503020204020204" pitchFamily="34" charset="-122"/>
                <a:ea typeface="微软雅黑" panose="020B0503020204020204" pitchFamily="34" charset="-122"/>
              </a:endParaRPr>
            </a:p>
          </p:txBody>
        </p:sp>
        <p:sp>
          <p:nvSpPr>
            <p:cNvPr id="72" name="矩形: 圆角 71">
              <a:extLst>
                <a:ext uri="{FF2B5EF4-FFF2-40B4-BE49-F238E27FC236}">
                  <a16:creationId xmlns:a16="http://schemas.microsoft.com/office/drawing/2014/main" id="{DF3DD318-2445-4A44-8A17-7EA12B1264AB}"/>
                </a:ext>
              </a:extLst>
            </p:cNvPr>
            <p:cNvSpPr/>
            <p:nvPr/>
          </p:nvSpPr>
          <p:spPr>
            <a:xfrm>
              <a:off x="5323795" y="2692315"/>
              <a:ext cx="1809673"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特殊变异鉴定算法开发</a:t>
              </a:r>
              <a:endParaRPr lang="en-US" altLang="zh-CN" sz="1600" dirty="0">
                <a:solidFill>
                  <a:srgbClr val="063C78"/>
                </a:solidFill>
                <a:latin typeface="微软雅黑" panose="020B0503020204020204" pitchFamily="34" charset="-122"/>
                <a:ea typeface="微软雅黑" panose="020B0503020204020204" pitchFamily="34" charset="-122"/>
              </a:endParaRPr>
            </a:p>
          </p:txBody>
        </p:sp>
        <p:sp>
          <p:nvSpPr>
            <p:cNvPr id="73" name="矩形: 圆角 72">
              <a:extLst>
                <a:ext uri="{FF2B5EF4-FFF2-40B4-BE49-F238E27FC236}">
                  <a16:creationId xmlns:a16="http://schemas.microsoft.com/office/drawing/2014/main" id="{7AC5B3D5-6381-4E7B-9B55-CF013D19BF0C}"/>
                </a:ext>
              </a:extLst>
            </p:cNvPr>
            <p:cNvSpPr/>
            <p:nvPr/>
          </p:nvSpPr>
          <p:spPr>
            <a:xfrm>
              <a:off x="9481598" y="2692315"/>
              <a:ext cx="2338320"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基因型表型</a:t>
              </a:r>
              <a:r>
                <a:rPr lang="en-US" altLang="zh-CN" sz="1600" dirty="0">
                  <a:solidFill>
                    <a:srgbClr val="063C78"/>
                  </a:solidFill>
                  <a:latin typeface="微软雅黑" panose="020B0503020204020204" pitchFamily="34" charset="-122"/>
                  <a:ea typeface="微软雅黑" panose="020B0503020204020204" pitchFamily="34" charset="-122"/>
                </a:rPr>
                <a:t>AI</a:t>
              </a:r>
            </a:p>
            <a:p>
              <a:pPr algn="ctr"/>
              <a:r>
                <a:rPr lang="zh-CN" altLang="en-US" sz="1600" dirty="0">
                  <a:solidFill>
                    <a:srgbClr val="063C78"/>
                  </a:solidFill>
                  <a:latin typeface="微软雅黑" panose="020B0503020204020204" pitchFamily="34" charset="-122"/>
                  <a:ea typeface="微软雅黑" panose="020B0503020204020204" pitchFamily="34" charset="-122"/>
                </a:rPr>
                <a:t>算法流程开发</a:t>
              </a:r>
            </a:p>
          </p:txBody>
        </p:sp>
        <p:sp>
          <p:nvSpPr>
            <p:cNvPr id="74" name="矩形: 圆角 73">
              <a:extLst>
                <a:ext uri="{FF2B5EF4-FFF2-40B4-BE49-F238E27FC236}">
                  <a16:creationId xmlns:a16="http://schemas.microsoft.com/office/drawing/2014/main" id="{D4D4CCBD-6162-496D-B74A-B64534BE11FE}"/>
                </a:ext>
              </a:extLst>
            </p:cNvPr>
            <p:cNvSpPr/>
            <p:nvPr/>
          </p:nvSpPr>
          <p:spPr>
            <a:xfrm>
              <a:off x="7305272" y="2692315"/>
              <a:ext cx="2090559"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临床变异流程开发和应用</a:t>
              </a:r>
              <a:endParaRPr lang="en-US" altLang="zh-CN" sz="1600" dirty="0">
                <a:solidFill>
                  <a:srgbClr val="063C78"/>
                </a:solidFill>
                <a:latin typeface="微软雅黑" panose="020B0503020204020204" pitchFamily="34" charset="-122"/>
                <a:ea typeface="微软雅黑" panose="020B0503020204020204" pitchFamily="34" charset="-122"/>
              </a:endParaRPr>
            </a:p>
          </p:txBody>
        </p:sp>
        <p:sp>
          <p:nvSpPr>
            <p:cNvPr id="75" name="矩形: 圆角 74">
              <a:extLst>
                <a:ext uri="{FF2B5EF4-FFF2-40B4-BE49-F238E27FC236}">
                  <a16:creationId xmlns:a16="http://schemas.microsoft.com/office/drawing/2014/main" id="{C155B654-6E81-4562-A565-0724011DEE19}"/>
                </a:ext>
              </a:extLst>
            </p:cNvPr>
            <p:cNvSpPr/>
            <p:nvPr/>
          </p:nvSpPr>
          <p:spPr>
            <a:xfrm>
              <a:off x="8510854" y="3735341"/>
              <a:ext cx="3309064"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变异谱系分析流程和应用</a:t>
              </a:r>
              <a:endParaRPr lang="en-US" altLang="zh-CN" sz="1600" dirty="0">
                <a:solidFill>
                  <a:srgbClr val="063C78"/>
                </a:solidFill>
                <a:latin typeface="微软雅黑" panose="020B0503020204020204" pitchFamily="34" charset="-122"/>
                <a:ea typeface="微软雅黑" panose="020B0503020204020204" pitchFamily="34" charset="-122"/>
              </a:endParaRPr>
            </a:p>
          </p:txBody>
        </p:sp>
        <p:sp>
          <p:nvSpPr>
            <p:cNvPr id="76" name="矩形: 圆角 75">
              <a:extLst>
                <a:ext uri="{FF2B5EF4-FFF2-40B4-BE49-F238E27FC236}">
                  <a16:creationId xmlns:a16="http://schemas.microsoft.com/office/drawing/2014/main" id="{3782F162-1B16-4101-AB76-41093E99EAB2}"/>
                </a:ext>
              </a:extLst>
            </p:cNvPr>
            <p:cNvSpPr/>
            <p:nvPr/>
          </p:nvSpPr>
          <p:spPr>
            <a:xfrm>
              <a:off x="5323794" y="3735341"/>
              <a:ext cx="3015255"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表型结构化算法开发和应用</a:t>
              </a:r>
              <a:endParaRPr lang="en-US" altLang="zh-CN" sz="1600" dirty="0">
                <a:solidFill>
                  <a:srgbClr val="063C78"/>
                </a:solidFill>
                <a:latin typeface="微软雅黑" panose="020B0503020204020204" pitchFamily="34" charset="-122"/>
                <a:ea typeface="微软雅黑" panose="020B0503020204020204" pitchFamily="34" charset="-122"/>
              </a:endParaRPr>
            </a:p>
          </p:txBody>
        </p:sp>
        <p:sp>
          <p:nvSpPr>
            <p:cNvPr id="77" name="矩形: 圆角 76">
              <a:extLst>
                <a:ext uri="{FF2B5EF4-FFF2-40B4-BE49-F238E27FC236}">
                  <a16:creationId xmlns:a16="http://schemas.microsoft.com/office/drawing/2014/main" id="{65DCA3F2-A4EE-4A6D-AC96-B0F72E447DEA}"/>
                </a:ext>
              </a:extLst>
            </p:cNvPr>
            <p:cNvSpPr/>
            <p:nvPr/>
          </p:nvSpPr>
          <p:spPr>
            <a:xfrm>
              <a:off x="5323795" y="4844045"/>
              <a:ext cx="3015254"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临床多组学</a:t>
              </a:r>
              <a:r>
                <a:rPr lang="en-US" altLang="zh-CN" sz="1600" dirty="0">
                  <a:solidFill>
                    <a:srgbClr val="063C78"/>
                  </a:solidFill>
                  <a:latin typeface="微软雅黑" panose="020B0503020204020204" pitchFamily="34" charset="-122"/>
                  <a:ea typeface="微软雅黑" panose="020B0503020204020204" pitchFamily="34" charset="-122"/>
                </a:rPr>
                <a:t>AI</a:t>
              </a:r>
              <a:r>
                <a:rPr lang="zh-CN" altLang="en-US" sz="1600" dirty="0">
                  <a:solidFill>
                    <a:srgbClr val="063C78"/>
                  </a:solidFill>
                  <a:latin typeface="微软雅黑" panose="020B0503020204020204" pitchFamily="34" charset="-122"/>
                  <a:ea typeface="微软雅黑" panose="020B0503020204020204" pitchFamily="34" charset="-122"/>
                </a:rPr>
                <a:t>流程分析</a:t>
              </a:r>
            </a:p>
          </p:txBody>
        </p:sp>
        <p:sp>
          <p:nvSpPr>
            <p:cNvPr id="78" name="矩形: 圆角 77">
              <a:extLst>
                <a:ext uri="{FF2B5EF4-FFF2-40B4-BE49-F238E27FC236}">
                  <a16:creationId xmlns:a16="http://schemas.microsoft.com/office/drawing/2014/main" id="{8DCB84BF-D4C5-4A58-B8F5-0B01CF6DE746}"/>
                </a:ext>
              </a:extLst>
            </p:cNvPr>
            <p:cNvSpPr/>
            <p:nvPr/>
          </p:nvSpPr>
          <p:spPr>
            <a:xfrm>
              <a:off x="8510854" y="4844045"/>
              <a:ext cx="3309064"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基因型表型联合</a:t>
              </a:r>
              <a:endParaRPr lang="en-US" altLang="zh-CN" sz="1600" dirty="0">
                <a:solidFill>
                  <a:srgbClr val="063C78"/>
                </a:solidFill>
                <a:latin typeface="微软雅黑" panose="020B0503020204020204" pitchFamily="34" charset="-122"/>
                <a:ea typeface="微软雅黑" panose="020B0503020204020204" pitchFamily="34" charset="-122"/>
              </a:endParaRPr>
            </a:p>
            <a:p>
              <a:pPr algn="ctr"/>
              <a:r>
                <a:rPr lang="zh-CN" altLang="en-US" sz="1600" dirty="0">
                  <a:solidFill>
                    <a:srgbClr val="063C78"/>
                  </a:solidFill>
                  <a:latin typeface="微软雅黑" panose="020B0503020204020204" pitchFamily="34" charset="-122"/>
                  <a:ea typeface="微软雅黑" panose="020B0503020204020204" pitchFamily="34" charset="-122"/>
                </a:rPr>
                <a:t>预后风险分析</a:t>
              </a:r>
            </a:p>
          </p:txBody>
        </p:sp>
        <p:sp>
          <p:nvSpPr>
            <p:cNvPr id="79" name="矩形: 圆角 78">
              <a:extLst>
                <a:ext uri="{FF2B5EF4-FFF2-40B4-BE49-F238E27FC236}">
                  <a16:creationId xmlns:a16="http://schemas.microsoft.com/office/drawing/2014/main" id="{8DF092DF-8BA5-4E10-AB58-00E52FFDF949}"/>
                </a:ext>
              </a:extLst>
            </p:cNvPr>
            <p:cNvSpPr/>
            <p:nvPr/>
          </p:nvSpPr>
          <p:spPr>
            <a:xfrm>
              <a:off x="9743369" y="1626623"/>
              <a:ext cx="2076549" cy="91773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63C78"/>
                  </a:solidFill>
                  <a:latin typeface="微软雅黑" panose="020B0503020204020204" pitchFamily="34" charset="-122"/>
                  <a:ea typeface="微软雅黑" panose="020B0503020204020204" pitchFamily="34" charset="-122"/>
                </a:rPr>
                <a:t>发育谱系和遗传罕见病机制研究</a:t>
              </a:r>
            </a:p>
          </p:txBody>
        </p:sp>
      </p:grpSp>
      <p:sp>
        <p:nvSpPr>
          <p:cNvPr id="86" name="灯片编号占位符 3">
            <a:extLst>
              <a:ext uri="{FF2B5EF4-FFF2-40B4-BE49-F238E27FC236}">
                <a16:creationId xmlns:a16="http://schemas.microsoft.com/office/drawing/2014/main" id="{157E148B-195A-4136-8708-18560AA3C068}"/>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80</a:t>
            </a:fld>
            <a:endParaRPr lang="zh-CN" altLang="en-US" dirty="0"/>
          </a:p>
        </p:txBody>
      </p:sp>
    </p:spTree>
    <p:extLst>
      <p:ext uri="{BB962C8B-B14F-4D97-AF65-F5344CB8AC3E}">
        <p14:creationId xmlns:p14="http://schemas.microsoft.com/office/powerpoint/2010/main" val="1990328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日建儿科医院nk01">
            <a:extLst>
              <a:ext uri="{FF2B5EF4-FFF2-40B4-BE49-F238E27FC236}">
                <a16:creationId xmlns:a16="http://schemas.microsoft.com/office/drawing/2014/main" id="{FA1099B5-481C-400B-8AE9-48BE245999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421" r="4829"/>
          <a:stretch>
            <a:fillRect/>
          </a:stretch>
        </p:blipFill>
        <p:spPr bwMode="auto">
          <a:xfrm>
            <a:off x="1583008" y="1701371"/>
            <a:ext cx="9025983" cy="3455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2">
            <a:extLst>
              <a:ext uri="{FF2B5EF4-FFF2-40B4-BE49-F238E27FC236}">
                <a16:creationId xmlns:a16="http://schemas.microsoft.com/office/drawing/2014/main" id="{6BFF8936-58FB-400C-9537-DE4BE97A9E39}"/>
              </a:ext>
            </a:extLst>
          </p:cNvPr>
          <p:cNvSpPr txBox="1">
            <a:spLocks/>
          </p:cNvSpPr>
          <p:nvPr/>
        </p:nvSpPr>
        <p:spPr>
          <a:xfrm>
            <a:off x="609600" y="548680"/>
            <a:ext cx="10972800" cy="86895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Q &amp; A</a:t>
            </a:r>
            <a:endParaRPr lang="zh-CN" altLang="en-US" b="1" dirty="0"/>
          </a:p>
        </p:txBody>
      </p:sp>
    </p:spTree>
    <p:extLst>
      <p:ext uri="{BB962C8B-B14F-4D97-AF65-F5344CB8AC3E}">
        <p14:creationId xmlns:p14="http://schemas.microsoft.com/office/powerpoint/2010/main" val="321110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FC30357-3E5A-4215-829E-235C7B8288FC}"/>
              </a:ext>
            </a:extLst>
          </p:cNvPr>
          <p:cNvSpPr>
            <a:spLocks noGrp="1"/>
          </p:cNvSpPr>
          <p:nvPr>
            <p:ph type="sldNum" sz="quarter" idx="12"/>
          </p:nvPr>
        </p:nvSpPr>
        <p:spPr/>
        <p:txBody>
          <a:bodyPr/>
          <a:lstStyle/>
          <a:p>
            <a:fld id="{DF849393-7876-44FF-8BC7-6C3A91957E85}" type="slidenum">
              <a:rPr lang="zh-CN" altLang="en-US" smtClean="0"/>
              <a:t>9</a:t>
            </a:fld>
            <a:endParaRPr lang="zh-CN" altLang="en-US"/>
          </a:p>
        </p:txBody>
      </p:sp>
      <p:sp>
        <p:nvSpPr>
          <p:cNvPr id="5" name="矩形 4">
            <a:extLst>
              <a:ext uri="{FF2B5EF4-FFF2-40B4-BE49-F238E27FC236}">
                <a16:creationId xmlns:a16="http://schemas.microsoft.com/office/drawing/2014/main" id="{6E6140DB-7687-4DB5-8AC1-74935E6907EE}"/>
              </a:ext>
            </a:extLst>
          </p:cNvPr>
          <p:cNvSpPr/>
          <p:nvPr/>
        </p:nvSpPr>
        <p:spPr>
          <a:xfrm>
            <a:off x="443305" y="136525"/>
            <a:ext cx="11602155" cy="677108"/>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反卷积</a:t>
            </a:r>
            <a:r>
              <a:rPr lang="en-US" altLang="zh-CN" sz="2000" b="1" dirty="0">
                <a:latin typeface="微软雅黑" panose="020B0503020204020204" pitchFamily="34" charset="-122"/>
                <a:ea typeface="微软雅黑" panose="020B0503020204020204" pitchFamily="34" charset="-122"/>
              </a:rPr>
              <a:t>(Deconvolution)</a:t>
            </a:r>
            <a:r>
              <a:rPr lang="zh-CN" altLang="en-US" sz="2000" b="1" dirty="0">
                <a:latin typeface="微软雅黑" panose="020B0503020204020204" pitchFamily="34" charset="-122"/>
                <a:ea typeface="微软雅黑" panose="020B0503020204020204" pitchFamily="34" charset="-122"/>
              </a:rPr>
              <a:t>算法 </a:t>
            </a:r>
            <a:r>
              <a:rPr lang="en-US" altLang="zh-CN" sz="2000" b="1" dirty="0" err="1">
                <a:latin typeface="微软雅黑" panose="020B0503020204020204" pitchFamily="34" charset="-122"/>
                <a:ea typeface="微软雅黑" panose="020B0503020204020204" pitchFamily="34" charset="-122"/>
              </a:rPr>
              <a:t>SPOTlight</a:t>
            </a:r>
            <a:r>
              <a:rPr lang="en-US" altLang="zh-CN" sz="2000" b="1"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seeded NMF regression to deconvolute spatial transcriptomics spots with single-cell transcriptomes </a:t>
            </a:r>
            <a:endParaRPr lang="zh-CN" altLang="en-US" sz="20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AF8FE60-F0CD-4993-B69C-5C3C3E55131C}"/>
              </a:ext>
            </a:extLst>
          </p:cNvPr>
          <p:cNvSpPr/>
          <p:nvPr/>
        </p:nvSpPr>
        <p:spPr>
          <a:xfrm>
            <a:off x="201986" y="6208962"/>
            <a:ext cx="7043872" cy="507831"/>
          </a:xfrm>
          <a:prstGeom prst="rect">
            <a:avLst/>
          </a:prstGeom>
        </p:spPr>
        <p:txBody>
          <a:bodyPr wrap="square">
            <a:spAutoFit/>
          </a:bodyPr>
          <a:lstStyle/>
          <a:p>
            <a:r>
              <a:rPr lang="en-US" altLang="zh-CN" sz="900" dirty="0">
                <a:solidFill>
                  <a:srgbClr val="2A2A2A"/>
                </a:solidFill>
                <a:latin typeface="微软雅黑" panose="020B0503020204020204" pitchFamily="34" charset="-122"/>
                <a:ea typeface="微软雅黑" panose="020B0503020204020204" pitchFamily="34" charset="-122"/>
              </a:rPr>
              <a:t>Marc </a:t>
            </a:r>
            <a:r>
              <a:rPr lang="en-US" altLang="zh-CN" sz="900" dirty="0" err="1">
                <a:solidFill>
                  <a:srgbClr val="2A2A2A"/>
                </a:solidFill>
                <a:latin typeface="微软雅黑" panose="020B0503020204020204" pitchFamily="34" charset="-122"/>
                <a:ea typeface="微软雅黑" panose="020B0503020204020204" pitchFamily="34" charset="-122"/>
              </a:rPr>
              <a:t>Elosua</a:t>
            </a:r>
            <a:r>
              <a:rPr lang="en-US" altLang="zh-CN" sz="900" dirty="0">
                <a:solidFill>
                  <a:srgbClr val="2A2A2A"/>
                </a:solidFill>
                <a:latin typeface="微软雅黑" panose="020B0503020204020204" pitchFamily="34" charset="-122"/>
                <a:ea typeface="微软雅黑" panose="020B0503020204020204" pitchFamily="34" charset="-122"/>
              </a:rPr>
              <a:t>-Bayes, Paula Nieto, Elisabetta </a:t>
            </a:r>
            <a:r>
              <a:rPr lang="en-US" altLang="zh-CN" sz="900" dirty="0" err="1">
                <a:solidFill>
                  <a:srgbClr val="2A2A2A"/>
                </a:solidFill>
                <a:latin typeface="微软雅黑" panose="020B0503020204020204" pitchFamily="34" charset="-122"/>
                <a:ea typeface="微软雅黑" panose="020B0503020204020204" pitchFamily="34" charset="-122"/>
              </a:rPr>
              <a:t>Mereu</a:t>
            </a:r>
            <a:r>
              <a:rPr lang="en-US" altLang="zh-CN" sz="900" dirty="0">
                <a:solidFill>
                  <a:srgbClr val="2A2A2A"/>
                </a:solidFill>
                <a:latin typeface="微软雅黑" panose="020B0503020204020204" pitchFamily="34" charset="-122"/>
                <a:ea typeface="微软雅黑" panose="020B0503020204020204" pitchFamily="34" charset="-122"/>
              </a:rPr>
              <a:t>, Ivo Gut, Holger </a:t>
            </a:r>
            <a:r>
              <a:rPr lang="en-US" altLang="zh-CN" sz="900" dirty="0" err="1">
                <a:solidFill>
                  <a:srgbClr val="2A2A2A"/>
                </a:solidFill>
                <a:latin typeface="微软雅黑" panose="020B0503020204020204" pitchFamily="34" charset="-122"/>
                <a:ea typeface="微软雅黑" panose="020B0503020204020204" pitchFamily="34" charset="-122"/>
              </a:rPr>
              <a:t>Heyn</a:t>
            </a:r>
            <a:r>
              <a:rPr lang="en-US" altLang="zh-CN" sz="900" dirty="0">
                <a:solidFill>
                  <a:srgbClr val="2A2A2A"/>
                </a:solidFill>
                <a:latin typeface="微软雅黑" panose="020B0503020204020204" pitchFamily="34" charset="-122"/>
                <a:ea typeface="微软雅黑" panose="020B0503020204020204" pitchFamily="34" charset="-122"/>
              </a:rPr>
              <a:t>, </a:t>
            </a:r>
            <a:r>
              <a:rPr lang="en-US" altLang="zh-CN" sz="900" dirty="0" err="1">
                <a:solidFill>
                  <a:srgbClr val="2A2A2A"/>
                </a:solidFill>
                <a:latin typeface="微软雅黑" panose="020B0503020204020204" pitchFamily="34" charset="-122"/>
                <a:ea typeface="微软雅黑" panose="020B0503020204020204" pitchFamily="34" charset="-122"/>
              </a:rPr>
              <a:t>SPOTlight</a:t>
            </a:r>
            <a:r>
              <a:rPr lang="en-US" altLang="zh-CN" sz="900" dirty="0">
                <a:solidFill>
                  <a:srgbClr val="2A2A2A"/>
                </a:solidFill>
                <a:latin typeface="微软雅黑" panose="020B0503020204020204" pitchFamily="34" charset="-122"/>
                <a:ea typeface="微软雅黑" panose="020B0503020204020204" pitchFamily="34" charset="-122"/>
              </a:rPr>
              <a:t>: seeded NMF regression to deconvolute spatial transcriptomics spots with single-cell transcriptomes, </a:t>
            </a:r>
            <a:r>
              <a:rPr lang="en-US" altLang="zh-CN" sz="900" i="1" dirty="0">
                <a:solidFill>
                  <a:srgbClr val="2A2A2A"/>
                </a:solidFill>
                <a:latin typeface="微软雅黑" panose="020B0503020204020204" pitchFamily="34" charset="-122"/>
                <a:ea typeface="微软雅黑" panose="020B0503020204020204" pitchFamily="34" charset="-122"/>
              </a:rPr>
              <a:t>Nucleic Acids Research</a:t>
            </a:r>
            <a:r>
              <a:rPr lang="en-US" altLang="zh-CN" sz="900" dirty="0">
                <a:solidFill>
                  <a:srgbClr val="2A2A2A"/>
                </a:solidFill>
                <a:latin typeface="微软雅黑" panose="020B0503020204020204" pitchFamily="34" charset="-122"/>
                <a:ea typeface="微软雅黑" panose="020B0503020204020204" pitchFamily="34" charset="-122"/>
              </a:rPr>
              <a:t>, Volume 49, Issue 9, 21 May 2021, Page e50, </a:t>
            </a:r>
            <a:r>
              <a:rPr lang="en-US" altLang="zh-CN" sz="900" u="sng" dirty="0">
                <a:solidFill>
                  <a:srgbClr val="006FB7"/>
                </a:solidFill>
                <a:latin typeface="微软雅黑" panose="020B0503020204020204" pitchFamily="34" charset="-122"/>
                <a:ea typeface="微软雅黑" panose="020B0503020204020204" pitchFamily="34" charset="-122"/>
                <a:hlinkClick r:id="rId3"/>
              </a:rPr>
              <a:t>https://doi.org/10.1093/nar/gkab043</a:t>
            </a:r>
            <a:endParaRPr lang="zh-CN" altLang="en-US" sz="9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CDF5DEB-9B46-4FE9-9532-95F3A96410A9}"/>
              </a:ext>
            </a:extLst>
          </p:cNvPr>
          <p:cNvSpPr/>
          <p:nvPr/>
        </p:nvSpPr>
        <p:spPr>
          <a:xfrm>
            <a:off x="443305" y="796049"/>
            <a:ext cx="11188918" cy="4093428"/>
          </a:xfrm>
          <a:prstGeom prst="rect">
            <a:avLst/>
          </a:prstGeom>
        </p:spPr>
        <p:txBody>
          <a:bodyPr wrap="square">
            <a:spAutoFit/>
          </a:bodyPr>
          <a:lstStyle/>
          <a:p>
            <a:pPr fontAlgn="base"/>
            <a:r>
              <a:rPr lang="en-US" altLang="zh-CN" sz="1600" dirty="0">
                <a:solidFill>
                  <a:srgbClr val="2A2A2A"/>
                </a:solidFill>
                <a:latin typeface="微软雅黑" panose="020B0503020204020204" pitchFamily="34" charset="-122"/>
                <a:ea typeface="微软雅黑" panose="020B0503020204020204" pitchFamily="34" charset="-122"/>
              </a:rPr>
              <a:t>NMF: Non-negative matrix factorization </a:t>
            </a:r>
            <a:r>
              <a:rPr lang="en-US" altLang="zh-CN"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非负矩阵分解 </a:t>
            </a:r>
            <a:r>
              <a:rPr lang="en-US" altLang="zh-CN"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将矩阵分解为两个或多个非负元素的低维矩阵</a:t>
            </a:r>
            <a:r>
              <a:rPr lang="en-US" altLang="zh-CN"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a:t>
            </a:r>
          </a:p>
          <a:p>
            <a:pPr fontAlgn="base"/>
            <a:r>
              <a:rPr lang="en-US" altLang="zh-CN" sz="16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NNLS:  non-negative least squares  </a:t>
            </a:r>
            <a:r>
              <a:rPr lang="zh-CN" altLang="en-US" sz="16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非负最小二乘法</a:t>
            </a:r>
            <a:r>
              <a:rPr lang="en-US" altLang="zh-CN" sz="16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 </a:t>
            </a:r>
          </a:p>
          <a:p>
            <a:pPr fontAlgn="base"/>
            <a:endParaRPr lang="en-US" altLang="zh-CN"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N:  </a:t>
            </a:r>
            <a:r>
              <a:rPr lang="en-US" altLang="zh-CN" sz="1400" dirty="0" err="1">
                <a:solidFill>
                  <a:srgbClr val="2A2A2A"/>
                </a:solidFill>
                <a:latin typeface="微软雅黑" panose="020B0503020204020204" pitchFamily="34" charset="-122"/>
                <a:ea typeface="微软雅黑" panose="020B0503020204020204" pitchFamily="34" charset="-122"/>
                <a:sym typeface="Wingdings" panose="05000000000000000000" pitchFamily="2" charset="2"/>
              </a:rPr>
              <a:t>scRNASeq</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的细胞总数</a:t>
            </a:r>
            <a:endPar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M:  </a:t>
            </a:r>
            <a:r>
              <a:rPr lang="zh-CN" altLang="en-US"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空转中位置</a:t>
            </a:r>
            <a:r>
              <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(spot locations)</a:t>
            </a:r>
            <a:r>
              <a:rPr lang="zh-CN" altLang="en-US"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个数</a:t>
            </a:r>
            <a:endPar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G:   </a:t>
            </a:r>
            <a:r>
              <a:rPr lang="en-US" altLang="zh-CN" sz="1400" dirty="0" err="1">
                <a:solidFill>
                  <a:srgbClr val="2A2A2A"/>
                </a:solidFill>
                <a:latin typeface="微软雅黑" panose="020B0503020204020204" pitchFamily="34" charset="-122"/>
                <a:ea typeface="微软雅黑" panose="020B0503020204020204" pitchFamily="34" charset="-122"/>
                <a:sym typeface="Wingdings" panose="05000000000000000000" pitchFamily="2" charset="2"/>
              </a:rPr>
              <a:t>scRNASeq</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中的细胞类型</a:t>
            </a:r>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marker</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基因</a:t>
            </a:r>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+3000</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最大变异度基因</a:t>
            </a:r>
            <a:endPar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G’:  </a:t>
            </a:r>
            <a:r>
              <a:rPr lang="zh-CN" altLang="en-US"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空转中所有基因</a:t>
            </a:r>
            <a:endPar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Gi</a:t>
            </a:r>
            <a:r>
              <a:rPr lang="zh-CN" altLang="en-US"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G</a:t>
            </a:r>
            <a:r>
              <a:rPr lang="zh-CN" altLang="en-US"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和</a:t>
            </a:r>
            <a:r>
              <a:rPr lang="en-US" altLang="zh-CN"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G’</a:t>
            </a:r>
            <a:r>
              <a:rPr lang="zh-CN" altLang="en-US"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交集</a:t>
            </a:r>
            <a:endParaRPr lang="en-US" altLang="zh-CN" sz="1400" i="0" dirty="0">
              <a:solidFill>
                <a:schemeClr val="accent2"/>
              </a:solidFill>
              <a:effectLst/>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C:   </a:t>
            </a:r>
            <a:r>
              <a:rPr lang="en-US" altLang="zh-CN" sz="1400" dirty="0" err="1">
                <a:solidFill>
                  <a:srgbClr val="2A2A2A"/>
                </a:solidFill>
                <a:latin typeface="微软雅黑" panose="020B0503020204020204" pitchFamily="34" charset="-122"/>
                <a:ea typeface="微软雅黑" panose="020B0503020204020204" pitchFamily="34" charset="-122"/>
                <a:sym typeface="Wingdings" panose="05000000000000000000" pitchFamily="2" charset="2"/>
              </a:rPr>
              <a:t>scRNASeq</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中所有细胞类型 </a:t>
            </a:r>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K: Topic</a:t>
            </a:r>
            <a:r>
              <a:rPr lang="zh-CN" altLang="en-US"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个数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降维参数</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a:t>
            </a:r>
          </a:p>
          <a:p>
            <a:pPr fontAlgn="base"/>
            <a:endPar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i="0" dirty="0">
                <a:solidFill>
                  <a:srgbClr val="2A2A2A"/>
                </a:solidFill>
                <a:effectLst/>
                <a:latin typeface="微软雅黑" panose="020B0503020204020204" pitchFamily="34" charset="-122"/>
                <a:ea typeface="微软雅黑" panose="020B0503020204020204" pitchFamily="34" charset="-122"/>
              </a:rPr>
              <a:t>V:   Gi*N   </a:t>
            </a:r>
            <a:r>
              <a:rPr lang="en-US" altLang="zh-CN" sz="1400" i="0" dirty="0" err="1">
                <a:solidFill>
                  <a:srgbClr val="2A2A2A"/>
                </a:solidFill>
                <a:effectLst/>
                <a:latin typeface="微软雅黑" panose="020B0503020204020204" pitchFamily="34" charset="-122"/>
                <a:ea typeface="微软雅黑" panose="020B0503020204020204" pitchFamily="34" charset="-122"/>
              </a:rPr>
              <a:t>scRNASeq</a:t>
            </a:r>
            <a:r>
              <a:rPr lang="zh-CN" altLang="en-US" sz="1400" dirty="0">
                <a:solidFill>
                  <a:srgbClr val="2A2A2A"/>
                </a:solidFill>
                <a:latin typeface="微软雅黑" panose="020B0503020204020204" pitchFamily="34" charset="-122"/>
                <a:ea typeface="微软雅黑" panose="020B0503020204020204" pitchFamily="34" charset="-122"/>
              </a:rPr>
              <a:t>数据矩阵  </a:t>
            </a:r>
            <a:r>
              <a:rPr lang="en-US" altLang="zh-CN" sz="1400" dirty="0">
                <a:solidFill>
                  <a:srgbClr val="2A2A2A"/>
                </a:solidFill>
                <a:latin typeface="微软雅黑" panose="020B0503020204020204" pitchFamily="34" charset="-122"/>
                <a:ea typeface="微软雅黑" panose="020B0503020204020204" pitchFamily="34" charset="-122"/>
              </a:rPr>
              <a:t>/</a:t>
            </a:r>
            <a:r>
              <a:rPr lang="zh-CN" altLang="en-US" sz="1400" dirty="0">
                <a:solidFill>
                  <a:srgbClr val="2A2A2A"/>
                </a:solidFill>
                <a:latin typeface="微软雅黑" panose="020B0503020204020204" pitchFamily="34" charset="-122"/>
                <a:ea typeface="微软雅黑" panose="020B0503020204020204" pitchFamily="34" charset="-122"/>
              </a:rPr>
              <a:t>  </a:t>
            </a:r>
            <a:r>
              <a:rPr lang="en-US" altLang="zh-CN" sz="1400" dirty="0">
                <a:solidFill>
                  <a:srgbClr val="2A2A2A"/>
                </a:solidFill>
                <a:latin typeface="微软雅黑" panose="020B0503020204020204" pitchFamily="34" charset="-122"/>
                <a:ea typeface="微软雅黑" panose="020B0503020204020204" pitchFamily="34" charset="-122"/>
              </a:rPr>
              <a:t>V’:</a:t>
            </a:r>
            <a:r>
              <a:rPr lang="zh-CN" altLang="en-US" sz="1400" dirty="0">
                <a:solidFill>
                  <a:srgbClr val="2A2A2A"/>
                </a:solidFill>
                <a:latin typeface="微软雅黑" panose="020B0503020204020204" pitchFamily="34" charset="-122"/>
                <a:ea typeface="微软雅黑" panose="020B0503020204020204" pitchFamily="34" charset="-122"/>
              </a:rPr>
              <a:t>  </a:t>
            </a:r>
            <a:r>
              <a:rPr lang="en-US" altLang="zh-CN" sz="1400" dirty="0">
                <a:solidFill>
                  <a:srgbClr val="2A2A2A"/>
                </a:solidFill>
                <a:latin typeface="微软雅黑" panose="020B0503020204020204" pitchFamily="34" charset="-122"/>
                <a:ea typeface="微软雅黑" panose="020B0503020204020204" pitchFamily="34" charset="-122"/>
              </a:rPr>
              <a:t>Gi*M </a:t>
            </a:r>
            <a:r>
              <a:rPr lang="zh-CN" altLang="en-US" sz="1400" dirty="0">
                <a:solidFill>
                  <a:srgbClr val="2A2A2A"/>
                </a:solidFill>
                <a:latin typeface="微软雅黑" panose="020B0503020204020204" pitchFamily="34" charset="-122"/>
                <a:ea typeface="微软雅黑" panose="020B0503020204020204" pitchFamily="34" charset="-122"/>
              </a:rPr>
              <a:t>空转数据矩阵</a:t>
            </a:r>
            <a:endParaRPr lang="en-US" altLang="zh-CN" sz="1400" i="0" dirty="0">
              <a:solidFill>
                <a:srgbClr val="2A2A2A"/>
              </a:solidFill>
              <a:effectLst/>
              <a:latin typeface="微软雅黑" panose="020B0503020204020204" pitchFamily="34" charset="-122"/>
              <a:ea typeface="微软雅黑" panose="020B0503020204020204" pitchFamily="34" charset="-122"/>
            </a:endParaRPr>
          </a:p>
          <a:p>
            <a:pPr fontAlgn="base"/>
            <a:r>
              <a:rPr lang="en-US" altLang="zh-CN" sz="1400" dirty="0">
                <a:solidFill>
                  <a:schemeClr val="accent2"/>
                </a:solidFill>
                <a:latin typeface="微软雅黑" panose="020B0503020204020204" pitchFamily="34" charset="-122"/>
                <a:ea typeface="微软雅黑" panose="020B0503020204020204" pitchFamily="34" charset="-122"/>
              </a:rPr>
              <a:t>P:    C*M   </a:t>
            </a:r>
            <a:r>
              <a:rPr lang="zh-CN" altLang="en-US" sz="1400" dirty="0">
                <a:solidFill>
                  <a:schemeClr val="accent2"/>
                </a:solidFill>
                <a:latin typeface="微软雅黑" panose="020B0503020204020204" pitchFamily="34" charset="-122"/>
                <a:ea typeface="微软雅黑" panose="020B0503020204020204" pitchFamily="34" charset="-122"/>
              </a:rPr>
              <a:t>细胞类型在不同</a:t>
            </a:r>
            <a:r>
              <a:rPr lang="en-US" altLang="zh-CN"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spot</a:t>
            </a:r>
            <a:r>
              <a:rPr lang="zh-CN" altLang="en-US" sz="1400" dirty="0">
                <a:solidFill>
                  <a:schemeClr val="accent2"/>
                </a:solidFill>
                <a:latin typeface="微软雅黑" panose="020B0503020204020204" pitchFamily="34" charset="-122"/>
                <a:ea typeface="微软雅黑" panose="020B0503020204020204" pitchFamily="34" charset="-122"/>
              </a:rPr>
              <a:t>的权重矩阵</a:t>
            </a:r>
            <a:endParaRPr lang="en-US" altLang="zh-CN" sz="1400" dirty="0">
              <a:solidFill>
                <a:schemeClr val="accent2"/>
              </a:solidFill>
              <a:latin typeface="微软雅黑" panose="020B0503020204020204" pitchFamily="34" charset="-122"/>
              <a:ea typeface="微软雅黑" panose="020B0503020204020204" pitchFamily="34" charset="-122"/>
            </a:endParaRPr>
          </a:p>
          <a:p>
            <a:pPr fontAlgn="base"/>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r>
              <a:rPr lang="en-US" altLang="zh-CN" sz="1400" i="1" dirty="0">
                <a:solidFill>
                  <a:srgbClr val="2A2A2A"/>
                </a:solidFill>
                <a:latin typeface="微软雅黑" panose="020B0503020204020204" pitchFamily="34" charset="-122"/>
                <a:ea typeface="微软雅黑" panose="020B0503020204020204" pitchFamily="34" charset="-122"/>
              </a:rPr>
              <a:t>W:  Gi*K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rPr>
              <a:t>gene</a:t>
            </a:r>
            <a:r>
              <a:rPr lang="zh-CN" altLang="en-US" sz="1400" i="1" dirty="0">
                <a:solidFill>
                  <a:srgbClr val="2A2A2A"/>
                </a:solidFill>
                <a:latin typeface="微软雅黑" panose="020B0503020204020204" pitchFamily="34" charset="-122"/>
                <a:ea typeface="微软雅黑" panose="020B0503020204020204" pitchFamily="34" charset="-122"/>
              </a:rPr>
              <a:t>在所有</a:t>
            </a:r>
            <a:r>
              <a:rPr lang="en-US" altLang="zh-CN" sz="1400" i="1" dirty="0">
                <a:solidFill>
                  <a:srgbClr val="2A2A2A"/>
                </a:solidFill>
                <a:latin typeface="微软雅黑" panose="020B0503020204020204" pitchFamily="34" charset="-122"/>
                <a:ea typeface="微软雅黑" panose="020B0503020204020204" pitchFamily="34" charset="-122"/>
              </a:rPr>
              <a:t>Topic</a:t>
            </a:r>
            <a:r>
              <a:rPr lang="zh-CN" altLang="en-US" sz="1400" i="1" dirty="0">
                <a:solidFill>
                  <a:srgbClr val="2A2A2A"/>
                </a:solidFill>
                <a:latin typeface="微软雅黑" panose="020B0503020204020204" pitchFamily="34" charset="-122"/>
                <a:ea typeface="微软雅黑" panose="020B0503020204020204" pitchFamily="34" charset="-122"/>
              </a:rPr>
              <a:t>中的分布矩阵</a:t>
            </a:r>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r>
              <a:rPr lang="en-US" altLang="zh-CN" sz="1400" i="1" dirty="0">
                <a:solidFill>
                  <a:srgbClr val="2A2A2A"/>
                </a:solidFill>
                <a:latin typeface="微软雅黑" panose="020B0503020204020204" pitchFamily="34" charset="-122"/>
                <a:ea typeface="微软雅黑" panose="020B0503020204020204" pitchFamily="34" charset="-122"/>
              </a:rPr>
              <a:t>H:   K*N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rPr>
              <a:t>Topic</a:t>
            </a:r>
            <a:r>
              <a:rPr lang="zh-CN" altLang="en-US" sz="1400" i="1" dirty="0">
                <a:solidFill>
                  <a:srgbClr val="2A2A2A"/>
                </a:solidFill>
                <a:latin typeface="微软雅黑" panose="020B0503020204020204" pitchFamily="34" charset="-122"/>
                <a:ea typeface="微软雅黑" panose="020B0503020204020204" pitchFamily="34" charset="-122"/>
              </a:rPr>
              <a:t>在所有细胞中的分布矩阵</a:t>
            </a:r>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r>
              <a:rPr lang="en-US" altLang="zh-CN" sz="1400" i="1" dirty="0">
                <a:solidFill>
                  <a:srgbClr val="2A2A2A"/>
                </a:solidFill>
                <a:latin typeface="微软雅黑" panose="020B0503020204020204" pitchFamily="34" charset="-122"/>
                <a:ea typeface="微软雅黑" panose="020B0503020204020204" pitchFamily="34" charset="-122"/>
              </a:rPr>
              <a:t>H’:</a:t>
            </a:r>
            <a:r>
              <a:rPr lang="zh-CN" altLang="en-US" sz="1400" i="1" dirty="0">
                <a:solidFill>
                  <a:srgbClr val="2A2A2A"/>
                </a:solidFill>
                <a:latin typeface="微软雅黑" panose="020B0503020204020204" pitchFamily="34" charset="-122"/>
                <a:ea typeface="微软雅黑" panose="020B0503020204020204" pitchFamily="34" charset="-122"/>
              </a:rPr>
              <a:t> </a:t>
            </a:r>
            <a:r>
              <a:rPr lang="en-US" altLang="zh-CN" sz="1400" i="1" dirty="0">
                <a:solidFill>
                  <a:srgbClr val="2A2A2A"/>
                </a:solidFill>
                <a:latin typeface="微软雅黑" panose="020B0503020204020204" pitchFamily="34" charset="-122"/>
                <a:ea typeface="微软雅黑" panose="020B0503020204020204" pitchFamily="34" charset="-122"/>
              </a:rPr>
              <a:t>K*M</a:t>
            </a:r>
            <a:r>
              <a:rPr lang="zh-CN" altLang="en-US" sz="1400" i="1" dirty="0">
                <a:solidFill>
                  <a:srgbClr val="2A2A2A"/>
                </a:solidFill>
                <a:latin typeface="微软雅黑" panose="020B0503020204020204" pitchFamily="34" charset="-122"/>
                <a:ea typeface="微软雅黑" panose="020B0503020204020204" pitchFamily="34" charset="-122"/>
              </a:rPr>
              <a:t>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rPr>
              <a:t>Topic</a:t>
            </a:r>
            <a:r>
              <a:rPr lang="zh-CN" altLang="en-US" sz="1400" i="1" dirty="0">
                <a:solidFill>
                  <a:srgbClr val="2A2A2A"/>
                </a:solidFill>
                <a:latin typeface="微软雅黑" panose="020B0503020204020204" pitchFamily="34" charset="-122"/>
                <a:ea typeface="微软雅黑" panose="020B0503020204020204" pitchFamily="34" charset="-122"/>
              </a:rPr>
              <a:t>在所有</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spot</a:t>
            </a:r>
            <a:r>
              <a:rPr lang="zh-CN" altLang="en-US" sz="1400" i="1" dirty="0">
                <a:solidFill>
                  <a:srgbClr val="2A2A2A"/>
                </a:solidFill>
                <a:latin typeface="微软雅黑" panose="020B0503020204020204" pitchFamily="34" charset="-122"/>
                <a:ea typeface="微软雅黑" panose="020B0503020204020204" pitchFamily="34" charset="-122"/>
              </a:rPr>
              <a:t>中的分布矩阵</a:t>
            </a:r>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r>
              <a:rPr lang="en-US" altLang="zh-CN" sz="1400" i="1" dirty="0">
                <a:solidFill>
                  <a:srgbClr val="2A2A2A"/>
                </a:solidFill>
                <a:latin typeface="微软雅黑" panose="020B0503020204020204" pitchFamily="34" charset="-122"/>
                <a:ea typeface="微软雅黑" panose="020B0503020204020204" pitchFamily="34" charset="-122"/>
              </a:rPr>
              <a:t>Q</a:t>
            </a:r>
            <a:r>
              <a:rPr lang="zh-CN" altLang="en-US" sz="1400" i="1" dirty="0">
                <a:solidFill>
                  <a:srgbClr val="2A2A2A"/>
                </a:solidFill>
                <a:latin typeface="微软雅黑" panose="020B0503020204020204" pitchFamily="34" charset="-122"/>
                <a:ea typeface="微软雅黑" panose="020B0503020204020204" pitchFamily="34" charset="-122"/>
              </a:rPr>
              <a:t>： </a:t>
            </a:r>
            <a:r>
              <a:rPr lang="en-US" altLang="zh-CN" sz="1400" i="1" dirty="0">
                <a:solidFill>
                  <a:srgbClr val="2A2A2A"/>
                </a:solidFill>
                <a:latin typeface="微软雅黑" panose="020B0503020204020204" pitchFamily="34" charset="-122"/>
                <a:ea typeface="微软雅黑" panose="020B0503020204020204" pitchFamily="34" charset="-122"/>
              </a:rPr>
              <a:t>K*C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rPr>
              <a:t>Topic</a:t>
            </a:r>
            <a:r>
              <a:rPr lang="zh-CN" altLang="en-US" sz="1400" i="1" dirty="0">
                <a:solidFill>
                  <a:srgbClr val="2A2A2A"/>
                </a:solidFill>
                <a:latin typeface="微软雅黑" panose="020B0503020204020204" pitchFamily="34" charset="-122"/>
                <a:ea typeface="微软雅黑" panose="020B0503020204020204" pitchFamily="34" charset="-122"/>
              </a:rPr>
              <a:t>在所有细胞类型中的分布矩阵</a:t>
            </a:r>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endParaRPr lang="en-US" altLang="zh-CN" sz="1600" dirty="0">
              <a:solidFill>
                <a:srgbClr val="2A2A2A"/>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D4975A7-EBE9-449E-AA7A-ED37190DAE2F}"/>
              </a:ext>
            </a:extLst>
          </p:cNvPr>
          <p:cNvSpPr/>
          <p:nvPr/>
        </p:nvSpPr>
        <p:spPr>
          <a:xfrm>
            <a:off x="443305" y="4612520"/>
            <a:ext cx="5940669"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kumimoji="1" lang="zh-CN" altLang="en-US" sz="1600" dirty="0">
                <a:latin typeface="微软雅黑" panose="020B0503020204020204" pitchFamily="34" charset="-122"/>
                <a:ea typeface="微软雅黑" panose="020B0503020204020204" pitchFamily="34" charset="-122"/>
              </a:rPr>
              <a:t>已知：</a:t>
            </a:r>
            <a:r>
              <a:rPr kumimoji="1" lang="en-US" altLang="zh-CN" sz="1600" dirty="0">
                <a:latin typeface="微软雅黑" panose="020B0503020204020204" pitchFamily="34" charset="-122"/>
                <a:ea typeface="微软雅黑" panose="020B0503020204020204" pitchFamily="34" charset="-122"/>
              </a:rPr>
              <a:t>V / V’/Gi     </a:t>
            </a:r>
            <a:r>
              <a:rPr kumimoji="1" lang="zh-CN" altLang="en-US" sz="1600" dirty="0">
                <a:latin typeface="微软雅黑" panose="020B0503020204020204" pitchFamily="34" charset="-122"/>
                <a:ea typeface="微软雅黑" panose="020B0503020204020204" pitchFamily="34" charset="-122"/>
              </a:rPr>
              <a:t>未知：</a:t>
            </a:r>
            <a:r>
              <a:rPr kumimoji="1" lang="en-US" altLang="zh-CN" sz="1600" dirty="0">
                <a:latin typeface="微软雅黑" panose="020B0503020204020204" pitchFamily="34" charset="-122"/>
                <a:ea typeface="微软雅黑" panose="020B0503020204020204" pitchFamily="34" charset="-122"/>
              </a:rPr>
              <a:t>W / H / H’/ Q      </a:t>
            </a:r>
            <a:r>
              <a:rPr kumimoji="1" lang="zh-CN" altLang="en-US" sz="1600" dirty="0">
                <a:latin typeface="微软雅黑" panose="020B0503020204020204" pitchFamily="34" charset="-122"/>
                <a:ea typeface="微软雅黑" panose="020B0503020204020204" pitchFamily="34" charset="-122"/>
              </a:rPr>
              <a:t>目标：</a:t>
            </a:r>
            <a:r>
              <a:rPr kumimoji="1" lang="en-US" altLang="zh-CN" sz="1600" dirty="0">
                <a:latin typeface="微软雅黑" panose="020B0503020204020204" pitchFamily="34" charset="-122"/>
                <a:ea typeface="微软雅黑" panose="020B0503020204020204" pitchFamily="34" charset="-122"/>
              </a:rPr>
              <a:t>P</a:t>
            </a:r>
          </a:p>
          <a:p>
            <a:endParaRPr kumimoji="1" lang="en-US" altLang="zh-CN" sz="1600" dirty="0">
              <a:latin typeface="微软雅黑" panose="020B0503020204020204" pitchFamily="34" charset="-122"/>
              <a:ea typeface="微软雅黑" panose="020B0503020204020204" pitchFamily="34" charset="-122"/>
            </a:endParaRPr>
          </a:p>
          <a:p>
            <a:pPr marL="342900" indent="-342900">
              <a:buAutoNum type="arabicPeriod"/>
            </a:pPr>
            <a:r>
              <a:rPr kumimoji="1" lang="en-US" altLang="zh-CN" sz="1600" dirty="0">
                <a:latin typeface="微软雅黑" panose="020B0503020204020204" pitchFamily="34" charset="-122"/>
                <a:ea typeface="微软雅黑" panose="020B0503020204020204" pitchFamily="34" charset="-122"/>
              </a:rPr>
              <a:t>NMF: V (Gi*N) ~ W(Gi*K)*H(K*N)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得到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W</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H</a:t>
            </a:r>
            <a:endParaRPr kumimoji="1" lang="en-US" altLang="zh-CN" sz="1600" dirty="0">
              <a:latin typeface="微软雅黑" panose="020B0503020204020204" pitchFamily="34" charset="-122"/>
              <a:ea typeface="微软雅黑" panose="020B0503020204020204" pitchFamily="34" charset="-122"/>
            </a:endParaRPr>
          </a:p>
          <a:p>
            <a:pPr marL="342900" indent="-342900">
              <a:buAutoNum type="arabicPeriod"/>
            </a:pPr>
            <a:r>
              <a:rPr kumimoji="1" lang="en-US" altLang="zh-CN" sz="1600" dirty="0">
                <a:latin typeface="微软雅黑" panose="020B0503020204020204" pitchFamily="34" charset="-122"/>
                <a:ea typeface="微软雅黑" panose="020B0503020204020204" pitchFamily="34" charset="-122"/>
              </a:rPr>
              <a:t>NNLS: V’(Gi*M)~ W(Gi*K)*H’(K*M)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得到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H’</a:t>
            </a:r>
          </a:p>
          <a:p>
            <a:pPr marL="342900" indent="-342900">
              <a:buAutoNum type="arabicPeriod"/>
            </a:pP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根据细胞类型注释 从</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H(K*N)  Q(K*C)</a:t>
            </a:r>
          </a:p>
          <a:p>
            <a:pPr marL="342900" indent="-342900">
              <a:buAutoNum type="arabicPeriod"/>
            </a:pP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NNLS:  H’(K*M) ~ Q (K*C) * P (C*M)  </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得到</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P</a:t>
            </a:r>
            <a:endParaRPr kumimoji="1" lang="zh-CN" altLang="en-US" sz="1600" dirty="0">
              <a:latin typeface="微软雅黑" panose="020B0503020204020204" pitchFamily="34" charset="-122"/>
              <a:ea typeface="微软雅黑" panose="020B0503020204020204" pitchFamily="34" charset="-122"/>
            </a:endParaRPr>
          </a:p>
        </p:txBody>
      </p:sp>
      <p:pic>
        <p:nvPicPr>
          <p:cNvPr id="20482" name="Picture 2" descr="SPOTlight 方案。SPOTlight 算法的分步说明。在此过程开始时，我们有一个用于 scRNAseq 数据的计数矩阵 V，以及一组用于已识别细胞类型的标记基因。首先，我们使用先验信息分别初始化基础和系数矩阵 W 和 H。我们假设主题数量 k 等于数据集中的细胞类型数量。然后将每个主题与一个细胞类型相关联；W 中的列用与该主题相关的细胞类型的标记基因初始化，而 H 中的行用每个细胞与其相关主题的成员资格初始化。其次，我们进行矩阵分解，从中获得 W 中每个主题的基因分布，以及 H 中每个细胞的主题概况。第三，我们使用 W 通过非负最小二乘 (NNLS) 映射 ST 数据 V' 以获得 H'。H' 中的列代表每个点的主题概况。第四，从 scRNAseq 数据获得的 H 矩阵中，我们整合了同一细胞类型的所有细胞，以获得细胞类型特定的主题概况。最后，我们使用 NNLS 来找出哪些细胞类型特定主题的组合与每个点的主题概况相似。">
            <a:extLst>
              <a:ext uri="{FF2B5EF4-FFF2-40B4-BE49-F238E27FC236}">
                <a16:creationId xmlns:a16="http://schemas.microsoft.com/office/drawing/2014/main" id="{4088E94B-3D4A-4EE8-9DB9-3DCAAEA1F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858" y="1243666"/>
            <a:ext cx="4166086" cy="555211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4DE8A16-F66B-4EB5-B84A-665CACFBBF68}"/>
              </a:ext>
            </a:extLst>
          </p:cNvPr>
          <p:cNvSpPr/>
          <p:nvPr/>
        </p:nvSpPr>
        <p:spPr>
          <a:xfrm>
            <a:off x="10805780" y="5051330"/>
            <a:ext cx="1000595" cy="369332"/>
          </a:xfrm>
          <a:prstGeom prst="rect">
            <a:avLst/>
          </a:prstGeom>
        </p:spPr>
        <p:txBody>
          <a:bodyPr wrap="none">
            <a:spAutoFit/>
          </a:bodyPr>
          <a:lstStyle/>
          <a:p>
            <a:r>
              <a:rPr kumimoji="1" lang="en-US" altLang="zh-CN"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Q (K*C)</a:t>
            </a:r>
            <a:endParaRPr lang="zh-CN" altLang="en-US" dirty="0">
              <a:solidFill>
                <a:schemeClr val="accent2"/>
              </a:solidFill>
            </a:endParaRPr>
          </a:p>
        </p:txBody>
      </p:sp>
      <p:sp>
        <p:nvSpPr>
          <p:cNvPr id="14" name="矩形 13">
            <a:extLst>
              <a:ext uri="{FF2B5EF4-FFF2-40B4-BE49-F238E27FC236}">
                <a16:creationId xmlns:a16="http://schemas.microsoft.com/office/drawing/2014/main" id="{A353A931-BAD8-4C91-B54E-34C799AD079D}"/>
              </a:ext>
            </a:extLst>
          </p:cNvPr>
          <p:cNvSpPr/>
          <p:nvPr/>
        </p:nvSpPr>
        <p:spPr>
          <a:xfrm>
            <a:off x="6554957" y="5051330"/>
            <a:ext cx="1293944" cy="369332"/>
          </a:xfrm>
          <a:prstGeom prst="rect">
            <a:avLst/>
          </a:prstGeom>
        </p:spPr>
        <p:txBody>
          <a:bodyPr wrap="none">
            <a:spAutoFit/>
          </a:bodyPr>
          <a:lstStyle/>
          <a:p>
            <a:r>
              <a:rPr kumimoji="1" lang="en-US" altLang="zh-CN"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H’ (K*M)</a:t>
            </a:r>
            <a:endParaRPr lang="zh-CN" altLang="en-US" dirty="0">
              <a:solidFill>
                <a:schemeClr val="accent2"/>
              </a:solidFill>
            </a:endParaRPr>
          </a:p>
        </p:txBody>
      </p:sp>
      <p:sp>
        <p:nvSpPr>
          <p:cNvPr id="15" name="矩形 14">
            <a:extLst>
              <a:ext uri="{FF2B5EF4-FFF2-40B4-BE49-F238E27FC236}">
                <a16:creationId xmlns:a16="http://schemas.microsoft.com/office/drawing/2014/main" id="{A31EA2E6-9F65-4C0E-9B28-16662EA97567}"/>
              </a:ext>
            </a:extLst>
          </p:cNvPr>
          <p:cNvSpPr/>
          <p:nvPr/>
        </p:nvSpPr>
        <p:spPr>
          <a:xfrm>
            <a:off x="10411349" y="6389294"/>
            <a:ext cx="1034257" cy="369332"/>
          </a:xfrm>
          <a:prstGeom prst="rect">
            <a:avLst/>
          </a:prstGeom>
        </p:spPr>
        <p:txBody>
          <a:bodyPr wrap="none">
            <a:spAutoFit/>
          </a:bodyPr>
          <a:lstStyle/>
          <a:p>
            <a:r>
              <a:rPr kumimoji="1" lang="en-US" altLang="zh-CN"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P (C*M)</a:t>
            </a:r>
            <a:endParaRPr lang="zh-CN" altLang="en-US" dirty="0">
              <a:solidFill>
                <a:schemeClr val="accent2"/>
              </a:solidFill>
            </a:endParaRPr>
          </a:p>
        </p:txBody>
      </p:sp>
      <p:sp>
        <p:nvSpPr>
          <p:cNvPr id="16" name="矩形 15">
            <a:extLst>
              <a:ext uri="{FF2B5EF4-FFF2-40B4-BE49-F238E27FC236}">
                <a16:creationId xmlns:a16="http://schemas.microsoft.com/office/drawing/2014/main" id="{A0CC747D-8783-465F-805B-3A8B6E45AB39}"/>
              </a:ext>
            </a:extLst>
          </p:cNvPr>
          <p:cNvSpPr/>
          <p:nvPr/>
        </p:nvSpPr>
        <p:spPr>
          <a:xfrm>
            <a:off x="7245858" y="1162990"/>
            <a:ext cx="4313351" cy="1749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4E3ED48-6DDF-4096-9574-803F0497F1ED}"/>
              </a:ext>
            </a:extLst>
          </p:cNvPr>
          <p:cNvSpPr/>
          <p:nvPr/>
        </p:nvSpPr>
        <p:spPr>
          <a:xfrm>
            <a:off x="6554957" y="2925457"/>
            <a:ext cx="3175452" cy="32045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E200A18-70FD-4543-BFD2-441021EC6F64}"/>
              </a:ext>
            </a:extLst>
          </p:cNvPr>
          <p:cNvSpPr/>
          <p:nvPr/>
        </p:nvSpPr>
        <p:spPr>
          <a:xfrm>
            <a:off x="9718351" y="2912165"/>
            <a:ext cx="2327109" cy="32178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8C281EB-59D9-44BA-BD3F-038FB7C7AA4C}"/>
              </a:ext>
            </a:extLst>
          </p:cNvPr>
          <p:cNvSpPr/>
          <p:nvPr/>
        </p:nvSpPr>
        <p:spPr>
          <a:xfrm>
            <a:off x="8565507" y="6143271"/>
            <a:ext cx="1845842" cy="66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836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4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5" grpId="0"/>
      <p:bldP spid="16" grpId="0" animBg="1"/>
      <p:bldP spid="17" grpId="0" animBg="1"/>
      <p:bldP spid="18" grpId="0" animBg="1"/>
      <p:bldP spid="19"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24610</TotalTime>
  <Words>9502</Words>
  <Application>Microsoft Office PowerPoint</Application>
  <PresentationFormat>宽屏</PresentationFormat>
  <Paragraphs>1121</Paragraphs>
  <Slides>81</Slides>
  <Notes>30</Notes>
  <HiddenSlides>20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100" baseType="lpstr">
      <vt:lpstr>-apple-system</vt:lpstr>
      <vt:lpstr>HardingText</vt:lpstr>
      <vt:lpstr>Mada</vt:lpstr>
      <vt:lpstr>Microsoft YaHei UI</vt:lpstr>
      <vt:lpstr>ＭＳ Ｐゴシック</vt:lpstr>
      <vt:lpstr>PingFang SC</vt:lpstr>
      <vt:lpstr>等线</vt:lpstr>
      <vt:lpstr>等线 Light</vt:lpstr>
      <vt:lpstr>黑体</vt:lpstr>
      <vt:lpstr>Microsoft YaHei</vt:lpstr>
      <vt:lpstr>Microsoft YaHei</vt:lpstr>
      <vt:lpstr>Arial</vt:lpstr>
      <vt:lpstr>Cambria Math</vt:lpstr>
      <vt:lpstr>Georgia</vt:lpstr>
      <vt:lpstr>Source Sans Pro</vt:lpstr>
      <vt:lpstr>Times New Roman</vt:lpstr>
      <vt:lpstr>Wingdings</vt:lpstr>
      <vt:lpstr>Office 主题​​</vt:lpstr>
      <vt:lpstr>Equation</vt:lpstr>
      <vt:lpstr>基因转录调控的分析案例和 公共数据库资源</vt:lpstr>
      <vt:lpstr>课程大纲</vt:lpstr>
      <vt:lpstr>PowerPoint 演示文稿</vt:lpstr>
      <vt:lpstr>PowerPoint 演示文稿</vt:lpstr>
      <vt:lpstr>EM (Expectation-Maximization) 算法介绍</vt:lpstr>
      <vt:lpstr>EM in MEME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单细胞数据分析总结</vt:lpstr>
      <vt:lpstr>生物学网络的基本概念</vt:lpstr>
      <vt:lpstr>单细胞组学(转录组and/or表观组)研究基因转录调控</vt:lpstr>
      <vt:lpstr>如何构建基因转录调控网络 ?</vt:lpstr>
      <vt:lpstr>PowerPoint 演示文稿</vt:lpstr>
      <vt:lpstr>PowerPoint 演示文稿</vt:lpstr>
      <vt:lpstr>PowerPoint 演示文稿</vt:lpstr>
      <vt:lpstr>PowerPoint 演示文稿</vt:lpstr>
      <vt:lpstr>基因转录调控网络的应用</vt:lpstr>
      <vt:lpstr>验证策略</vt:lpstr>
      <vt:lpstr>PowerPoint 演示文稿</vt:lpstr>
      <vt:lpstr>转录组学公共资源</vt:lpstr>
      <vt:lpstr>正常组织转录组学知识库：GTEx</vt:lpstr>
      <vt:lpstr>GTEx v8 研究概览</vt:lpstr>
      <vt:lpstr>GTEx系列论文</vt:lpstr>
      <vt:lpstr>特定组织大数据平台</vt:lpstr>
      <vt:lpstr>癌症组织转录组学知识库：TCGA/TARGET/R2</vt:lpstr>
      <vt:lpstr>PowerPoint 演示文稿</vt:lpstr>
      <vt:lpstr>研究背景 隐藏驱动因子</vt:lpstr>
      <vt:lpstr>隐藏驱动因子</vt:lpstr>
      <vt:lpstr>隐藏驱动因子</vt:lpstr>
      <vt:lpstr>算法开发 NetBID2算法挖掘隐藏驱动因子</vt:lpstr>
      <vt:lpstr>算法评估 NetBID2算法挖掘隐藏驱动因子</vt:lpstr>
      <vt:lpstr>PowerPoint 演示文稿</vt:lpstr>
      <vt:lpstr>算法应用 挖掘大脑发育早期隐藏驱动因子SYTL3</vt:lpstr>
      <vt:lpstr>算法应用 挖掘大脑发育早期隐藏驱动因子SYTL3</vt:lpstr>
      <vt:lpstr>展望思考：运用转录组挖掘疾病隐藏驱动因子</vt:lpstr>
      <vt:lpstr>PowerPoint 演示文稿</vt:lpstr>
      <vt:lpstr>ChIP-seq公共数据库</vt:lpstr>
      <vt:lpstr>Cistrome DB</vt:lpstr>
      <vt:lpstr>VISTA增强子数据库</vt:lpstr>
      <vt:lpstr>基因调控数据库</vt:lpstr>
      <vt:lpstr>PowerPoint 演示文稿</vt:lpstr>
      <vt:lpstr>ENCODE Project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单细胞测序转录组学知识库</vt:lpstr>
      <vt:lpstr>PowerPoint 演示文稿</vt:lpstr>
      <vt:lpstr>PowerPoint 演示文稿</vt:lpstr>
      <vt:lpstr>案例1：运用单细胞多组学挖掘发育关键转录因子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案例2：运用单细胞多组学挖掘疾病起源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课程总结</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Xinran Dong</dc:creator>
  <cp:lastModifiedBy>sherry</cp:lastModifiedBy>
  <cp:revision>601</cp:revision>
  <dcterms:created xsi:type="dcterms:W3CDTF">2024-06-11T05:16:16Z</dcterms:created>
  <dcterms:modified xsi:type="dcterms:W3CDTF">2024-11-20T09:08:23Z</dcterms:modified>
</cp:coreProperties>
</file>